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4" r:id="rId5"/>
    <p:sldId id="263" r:id="rId6"/>
    <p:sldId id="265" r:id="rId7"/>
    <p:sldId id="261" r:id="rId8"/>
    <p:sldId id="286" r:id="rId9"/>
    <p:sldId id="268" r:id="rId10"/>
    <p:sldId id="274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2100" y="1906905"/>
            <a:ext cx="114750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110">
                <a:latin typeface="Times New Roman" panose="02020603050405020304" charset="0"/>
                <a:cs typeface="Times New Roman" panose="02020603050405020304" charset="0"/>
                <a:sym typeface="+mn-ea"/>
              </a:rPr>
              <a:t>Title: </a:t>
            </a:r>
            <a:r>
              <a:rPr lang="en-US" sz="311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Regression Analysis of Startup Success</a:t>
            </a:r>
            <a:br>
              <a:rPr lang="en-US" sz="311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11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Subtitle: </a:t>
            </a:r>
            <a:r>
              <a:rPr lang="en-US" sz="311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Exploring Multiple Regression Techniques</a:t>
            </a:r>
            <a:br>
              <a:rPr lang="en-US" sz="311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kumimoji="0" lang="zh-CN" altLang="en-US" sz="311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97800" y="5375275"/>
            <a:ext cx="40640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Your Name: Dhilipan L</a:t>
            </a:r>
            <a:b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Date: </a:t>
            </a:r>
            <a:r>
              <a:rPr lang="en-I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Sep-2024</a:t>
            </a:r>
            <a:endParaRPr lang="en-I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Calibri" panose="020F0502020204030204" pitchFamily="34" charset="0"/>
                <a:ea typeface="Microsoft YaHei Light" panose="020B0502040204020203" pitchFamily="34" charset="-122"/>
                <a:sym typeface="+mn-ea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525145" y="2071370"/>
            <a:ext cx="539750" cy="541338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551815" y="4692650"/>
            <a:ext cx="541338" cy="539750"/>
          </a:xfrm>
          <a:prstGeom prst="round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矩形 5"/>
          <p:cNvSpPr/>
          <p:nvPr/>
        </p:nvSpPr>
        <p:spPr>
          <a:xfrm>
            <a:off x="1330325" y="4710430"/>
            <a:ext cx="9874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Goal: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 Determine the best predictive model for startup success.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1815" y="6527165"/>
            <a:ext cx="11301095" cy="407670"/>
          </a:xfrm>
          <a:prstGeom prst="rect">
            <a:avLst/>
          </a:pr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6" name="组合 16"/>
          <p:cNvGrpSpPr/>
          <p:nvPr/>
        </p:nvGrpSpPr>
        <p:grpSpPr>
          <a:xfrm>
            <a:off x="653098" y="2175193"/>
            <a:ext cx="276225" cy="366712"/>
            <a:chOff x="2443163" y="2125663"/>
            <a:chExt cx="315913" cy="511175"/>
          </a:xfrm>
        </p:grpSpPr>
        <p:sp>
          <p:nvSpPr>
            <p:cNvPr id="9227" name="Freeform 78"/>
            <p:cNvSpPr/>
            <p:nvPr/>
          </p:nvSpPr>
          <p:spPr>
            <a:xfrm>
              <a:off x="2443163" y="2125663"/>
              <a:ext cx="315913" cy="396875"/>
            </a:xfrm>
            <a:custGeom>
              <a:avLst/>
              <a:gdLst/>
              <a:ahLst/>
              <a:cxnLst>
                <a:cxn ang="0">
                  <a:pos x="157084" y="0"/>
                </a:cxn>
                <a:cxn ang="0">
                  <a:pos x="873" y="157878"/>
                </a:cxn>
                <a:cxn ang="0">
                  <a:pos x="63706" y="281738"/>
                </a:cxn>
                <a:cxn ang="0">
                  <a:pos x="95123" y="375941"/>
                </a:cxn>
                <a:cxn ang="0">
                  <a:pos x="157957" y="396875"/>
                </a:cxn>
                <a:cxn ang="0">
                  <a:pos x="220790" y="375941"/>
                </a:cxn>
                <a:cxn ang="0">
                  <a:pos x="220790" y="375941"/>
                </a:cxn>
                <a:cxn ang="0">
                  <a:pos x="252207" y="281738"/>
                </a:cxn>
                <a:cxn ang="0">
                  <a:pos x="315040" y="157878"/>
                </a:cxn>
                <a:cxn ang="0">
                  <a:pos x="159702" y="0"/>
                </a:cxn>
                <a:cxn ang="0">
                  <a:pos x="157084" y="0"/>
                </a:cxn>
              </a:cxnLst>
              <a:pathLst>
                <a:path w="362" h="455">
                  <a:moveTo>
                    <a:pt x="180" y="0"/>
                  </a:moveTo>
                  <a:cubicBezTo>
                    <a:pt x="80" y="0"/>
                    <a:pt x="0" y="81"/>
                    <a:pt x="1" y="181"/>
                  </a:cubicBezTo>
                  <a:cubicBezTo>
                    <a:pt x="1" y="239"/>
                    <a:pt x="44" y="290"/>
                    <a:pt x="73" y="323"/>
                  </a:cubicBezTo>
                  <a:cubicBezTo>
                    <a:pt x="103" y="356"/>
                    <a:pt x="109" y="431"/>
                    <a:pt x="109" y="431"/>
                  </a:cubicBezTo>
                  <a:cubicBezTo>
                    <a:pt x="109" y="431"/>
                    <a:pt x="142" y="455"/>
                    <a:pt x="181" y="455"/>
                  </a:cubicBezTo>
                  <a:cubicBezTo>
                    <a:pt x="221" y="455"/>
                    <a:pt x="253" y="431"/>
                    <a:pt x="253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3" y="431"/>
                    <a:pt x="260" y="356"/>
                    <a:pt x="289" y="323"/>
                  </a:cubicBezTo>
                  <a:cubicBezTo>
                    <a:pt x="318" y="290"/>
                    <a:pt x="361" y="239"/>
                    <a:pt x="361" y="181"/>
                  </a:cubicBezTo>
                  <a:cubicBezTo>
                    <a:pt x="362" y="81"/>
                    <a:pt x="282" y="0"/>
                    <a:pt x="183" y="0"/>
                  </a:cubicBezTo>
                  <a:lnTo>
                    <a:pt x="180" y="0"/>
                  </a:lnTo>
                  <a:close/>
                </a:path>
              </a:pathLst>
            </a:custGeom>
            <a:noFill/>
            <a:ln w="349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8" name="Freeform 79"/>
            <p:cNvSpPr/>
            <p:nvPr/>
          </p:nvSpPr>
          <p:spPr>
            <a:xfrm>
              <a:off x="2530475" y="2508250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9" name="Freeform 80"/>
            <p:cNvSpPr/>
            <p:nvPr/>
          </p:nvSpPr>
          <p:spPr>
            <a:xfrm>
              <a:off x="2600325" y="2508250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0" name="Freeform 81"/>
            <p:cNvSpPr/>
            <p:nvPr/>
          </p:nvSpPr>
          <p:spPr>
            <a:xfrm>
              <a:off x="2530475" y="2551113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1" name="Freeform 82"/>
            <p:cNvSpPr/>
            <p:nvPr/>
          </p:nvSpPr>
          <p:spPr>
            <a:xfrm>
              <a:off x="2600325" y="2551113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2" name="Freeform 83"/>
            <p:cNvSpPr/>
            <p:nvPr/>
          </p:nvSpPr>
          <p:spPr>
            <a:xfrm>
              <a:off x="2562225" y="2613025"/>
              <a:ext cx="77788" cy="23813"/>
            </a:xfrm>
            <a:custGeom>
              <a:avLst/>
              <a:gdLst/>
              <a:ahLst/>
              <a:cxnLst>
                <a:cxn ang="0">
                  <a:pos x="77788" y="0"/>
                </a:cxn>
                <a:cxn ang="0">
                  <a:pos x="38894" y="23813"/>
                </a:cxn>
                <a:cxn ang="0">
                  <a:pos x="0" y="0"/>
                </a:cxn>
              </a:cxnLst>
              <a:pathLst>
                <a:path w="88" h="27">
                  <a:moveTo>
                    <a:pt x="88" y="0"/>
                  </a:moveTo>
                  <a:cubicBezTo>
                    <a:pt x="88" y="0"/>
                    <a:pt x="69" y="27"/>
                    <a:pt x="44" y="27"/>
                  </a:cubicBezTo>
                  <a:cubicBezTo>
                    <a:pt x="20" y="27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33" name="Freeform 84"/>
            <p:cNvSpPr/>
            <p:nvPr/>
          </p:nvSpPr>
          <p:spPr>
            <a:xfrm>
              <a:off x="2544763" y="2297113"/>
              <a:ext cx="112713" cy="219075"/>
            </a:xfrm>
            <a:custGeom>
              <a:avLst/>
              <a:gdLst/>
              <a:ahLst/>
              <a:cxnLst>
                <a:cxn ang="0">
                  <a:pos x="38100" y="219075"/>
                </a:cxn>
                <a:cxn ang="0">
                  <a:pos x="0" y="15875"/>
                </a:cxn>
                <a:cxn ang="0">
                  <a:pos x="9525" y="0"/>
                </a:cxn>
                <a:cxn ang="0">
                  <a:pos x="25400" y="31750"/>
                </a:cxn>
                <a:cxn ang="0">
                  <a:pos x="39688" y="0"/>
                </a:cxn>
                <a:cxn ang="0">
                  <a:pos x="55563" y="31750"/>
                </a:cxn>
                <a:cxn ang="0">
                  <a:pos x="71438" y="0"/>
                </a:cxn>
                <a:cxn ang="0">
                  <a:pos x="87313" y="31750"/>
                </a:cxn>
                <a:cxn ang="0">
                  <a:pos x="103188" y="0"/>
                </a:cxn>
                <a:cxn ang="0">
                  <a:pos x="112713" y="15875"/>
                </a:cxn>
                <a:cxn ang="0">
                  <a:pos x="73025" y="219075"/>
                </a:cxn>
              </a:cxnLst>
              <a:pathLst>
                <a:path w="71" h="138">
                  <a:moveTo>
                    <a:pt x="24" y="138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" y="20"/>
                  </a:lnTo>
                  <a:lnTo>
                    <a:pt x="25" y="0"/>
                  </a:lnTo>
                  <a:lnTo>
                    <a:pt x="35" y="20"/>
                  </a:lnTo>
                  <a:lnTo>
                    <a:pt x="45" y="0"/>
                  </a:lnTo>
                  <a:lnTo>
                    <a:pt x="55" y="20"/>
                  </a:lnTo>
                  <a:lnTo>
                    <a:pt x="65" y="0"/>
                  </a:lnTo>
                  <a:lnTo>
                    <a:pt x="71" y="10"/>
                  </a:lnTo>
                  <a:lnTo>
                    <a:pt x="46" y="138"/>
                  </a:lnTo>
                </a:path>
              </a:pathLst>
            </a:custGeom>
            <a:noFill/>
            <a:ln w="11113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9234" name="Freeform 9"/>
          <p:cNvSpPr>
            <a:spLocks noEditPoints="1"/>
          </p:cNvSpPr>
          <p:nvPr/>
        </p:nvSpPr>
        <p:spPr>
          <a:xfrm>
            <a:off x="622300" y="4818380"/>
            <a:ext cx="338138" cy="338138"/>
          </a:xfrm>
          <a:custGeom>
            <a:avLst/>
            <a:gdLst/>
            <a:ahLst/>
            <a:cxnLst>
              <a:cxn ang="0">
                <a:pos x="321972" y="104931"/>
              </a:cxn>
              <a:cxn ang="0">
                <a:pos x="307285" y="119781"/>
              </a:cxn>
              <a:cxn ang="0">
                <a:pos x="218510" y="31169"/>
              </a:cxn>
              <a:cxn ang="0">
                <a:pos x="233360" y="16319"/>
              </a:cxn>
              <a:cxn ang="0">
                <a:pos x="292435" y="16319"/>
              </a:cxn>
              <a:cxn ang="0">
                <a:pos x="321972" y="45856"/>
              </a:cxn>
              <a:cxn ang="0">
                <a:pos x="321972" y="104931"/>
              </a:cxn>
              <a:cxn ang="0">
                <a:pos x="115212" y="282154"/>
              </a:cxn>
              <a:cxn ang="0">
                <a:pos x="115212" y="297004"/>
              </a:cxn>
              <a:cxn ang="0">
                <a:pos x="129899" y="297004"/>
              </a:cxn>
              <a:cxn ang="0">
                <a:pos x="292435" y="134468"/>
              </a:cxn>
              <a:cxn ang="0">
                <a:pos x="277585" y="119781"/>
              </a:cxn>
              <a:cxn ang="0">
                <a:pos x="115212" y="282154"/>
              </a:cxn>
              <a:cxn ang="0">
                <a:pos x="41287" y="208392"/>
              </a:cxn>
              <a:cxn ang="0">
                <a:pos x="41287" y="223079"/>
              </a:cxn>
              <a:cxn ang="0">
                <a:pos x="56137" y="223079"/>
              </a:cxn>
              <a:cxn ang="0">
                <a:pos x="218510" y="60706"/>
              </a:cxn>
              <a:cxn ang="0">
                <a:pos x="203823" y="45856"/>
              </a:cxn>
              <a:cxn ang="0">
                <a:pos x="41287" y="208392"/>
              </a:cxn>
              <a:cxn ang="0">
                <a:pos x="233360" y="75393"/>
              </a:cxn>
              <a:cxn ang="0">
                <a:pos x="70824" y="237930"/>
              </a:cxn>
              <a:cxn ang="0">
                <a:pos x="70824" y="267467"/>
              </a:cxn>
              <a:cxn ang="0">
                <a:pos x="100361" y="267304"/>
              </a:cxn>
              <a:cxn ang="0">
                <a:pos x="262898" y="104931"/>
              </a:cxn>
              <a:cxn ang="0">
                <a:pos x="233360" y="75393"/>
              </a:cxn>
              <a:cxn ang="0">
                <a:pos x="100361" y="311691"/>
              </a:cxn>
              <a:cxn ang="0">
                <a:pos x="92039" y="293740"/>
              </a:cxn>
              <a:cxn ang="0">
                <a:pos x="85674" y="294393"/>
              </a:cxn>
              <a:cxn ang="0">
                <a:pos x="56137" y="282154"/>
              </a:cxn>
              <a:cxn ang="0">
                <a:pos x="43898" y="252617"/>
              </a:cxn>
              <a:cxn ang="0">
                <a:pos x="44387" y="246579"/>
              </a:cxn>
              <a:cxn ang="0">
                <a:pos x="26600" y="237930"/>
              </a:cxn>
              <a:cxn ang="0">
                <a:pos x="25457" y="236298"/>
              </a:cxn>
              <a:cxn ang="0">
                <a:pos x="0" y="338291"/>
              </a:cxn>
              <a:cxn ang="0">
                <a:pos x="101830" y="312834"/>
              </a:cxn>
              <a:cxn ang="0">
                <a:pos x="100361" y="311691"/>
              </a:cxn>
            </a:cxnLst>
            <a:pathLst>
              <a:path w="2073" h="2073">
                <a:moveTo>
                  <a:pt x="1973" y="643"/>
                </a:moveTo>
                <a:cubicBezTo>
                  <a:pt x="1883" y="734"/>
                  <a:pt x="1883" y="734"/>
                  <a:pt x="1883" y="734"/>
                </a:cubicBezTo>
                <a:cubicBezTo>
                  <a:pt x="1339" y="191"/>
                  <a:pt x="1339" y="191"/>
                  <a:pt x="1339" y="191"/>
                </a:cubicBezTo>
                <a:cubicBezTo>
                  <a:pt x="1430" y="100"/>
                  <a:pt x="1430" y="100"/>
                  <a:pt x="1430" y="100"/>
                </a:cubicBezTo>
                <a:cubicBezTo>
                  <a:pt x="1530" y="0"/>
                  <a:pt x="1692" y="0"/>
                  <a:pt x="1792" y="100"/>
                </a:cubicBezTo>
                <a:cubicBezTo>
                  <a:pt x="1973" y="281"/>
                  <a:pt x="1973" y="281"/>
                  <a:pt x="1973" y="281"/>
                </a:cubicBezTo>
                <a:cubicBezTo>
                  <a:pt x="2073" y="381"/>
                  <a:pt x="2073" y="543"/>
                  <a:pt x="1973" y="643"/>
                </a:cubicBezTo>
                <a:close/>
                <a:moveTo>
                  <a:pt x="706" y="1729"/>
                </a:moveTo>
                <a:cubicBezTo>
                  <a:pt x="681" y="1754"/>
                  <a:pt x="681" y="1795"/>
                  <a:pt x="706" y="1820"/>
                </a:cubicBezTo>
                <a:cubicBezTo>
                  <a:pt x="731" y="1845"/>
                  <a:pt x="771" y="1845"/>
                  <a:pt x="796" y="1820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01" y="734"/>
                  <a:pt x="1701" y="734"/>
                  <a:pt x="1701" y="734"/>
                </a:cubicBezTo>
                <a:lnTo>
                  <a:pt x="706" y="1729"/>
                </a:lnTo>
                <a:close/>
                <a:moveTo>
                  <a:pt x="253" y="1277"/>
                </a:moveTo>
                <a:cubicBezTo>
                  <a:pt x="228" y="1302"/>
                  <a:pt x="228" y="1342"/>
                  <a:pt x="253" y="1367"/>
                </a:cubicBezTo>
                <a:cubicBezTo>
                  <a:pt x="278" y="1392"/>
                  <a:pt x="319" y="1392"/>
                  <a:pt x="344" y="1367"/>
                </a:cubicBezTo>
                <a:cubicBezTo>
                  <a:pt x="1339" y="372"/>
                  <a:pt x="1339" y="372"/>
                  <a:pt x="1339" y="372"/>
                </a:cubicBezTo>
                <a:cubicBezTo>
                  <a:pt x="1249" y="281"/>
                  <a:pt x="1249" y="281"/>
                  <a:pt x="1249" y="281"/>
                </a:cubicBezTo>
                <a:lnTo>
                  <a:pt x="253" y="1277"/>
                </a:lnTo>
                <a:close/>
                <a:moveTo>
                  <a:pt x="1430" y="462"/>
                </a:moveTo>
                <a:cubicBezTo>
                  <a:pt x="434" y="1458"/>
                  <a:pt x="434" y="1458"/>
                  <a:pt x="434" y="1458"/>
                </a:cubicBezTo>
                <a:cubicBezTo>
                  <a:pt x="384" y="1507"/>
                  <a:pt x="384" y="1589"/>
                  <a:pt x="434" y="1639"/>
                </a:cubicBezTo>
                <a:cubicBezTo>
                  <a:pt x="484" y="1689"/>
                  <a:pt x="565" y="1689"/>
                  <a:pt x="615" y="1638"/>
                </a:cubicBezTo>
                <a:cubicBezTo>
                  <a:pt x="1611" y="643"/>
                  <a:pt x="1611" y="643"/>
                  <a:pt x="1611" y="643"/>
                </a:cubicBezTo>
                <a:lnTo>
                  <a:pt x="1430" y="462"/>
                </a:lnTo>
                <a:close/>
                <a:moveTo>
                  <a:pt x="615" y="1910"/>
                </a:moveTo>
                <a:cubicBezTo>
                  <a:pt x="584" y="1879"/>
                  <a:pt x="570" y="1840"/>
                  <a:pt x="564" y="1800"/>
                </a:cubicBezTo>
                <a:cubicBezTo>
                  <a:pt x="551" y="1802"/>
                  <a:pt x="538" y="1804"/>
                  <a:pt x="525" y="1804"/>
                </a:cubicBezTo>
                <a:cubicBezTo>
                  <a:pt x="456" y="1804"/>
                  <a:pt x="392" y="1777"/>
                  <a:pt x="344" y="1729"/>
                </a:cubicBezTo>
                <a:cubicBezTo>
                  <a:pt x="295" y="1681"/>
                  <a:pt x="269" y="1617"/>
                  <a:pt x="269" y="1548"/>
                </a:cubicBezTo>
                <a:cubicBezTo>
                  <a:pt x="269" y="1536"/>
                  <a:pt x="271" y="1524"/>
                  <a:pt x="272" y="1511"/>
                </a:cubicBezTo>
                <a:cubicBezTo>
                  <a:pt x="231" y="1506"/>
                  <a:pt x="193" y="1488"/>
                  <a:pt x="163" y="1458"/>
                </a:cubicBezTo>
                <a:cubicBezTo>
                  <a:pt x="160" y="1455"/>
                  <a:pt x="159" y="1451"/>
                  <a:pt x="156" y="1448"/>
                </a:cubicBezTo>
                <a:cubicBezTo>
                  <a:pt x="0" y="2073"/>
                  <a:pt x="0" y="2073"/>
                  <a:pt x="0" y="2073"/>
                </a:cubicBezTo>
                <a:cubicBezTo>
                  <a:pt x="624" y="1917"/>
                  <a:pt x="624" y="1917"/>
                  <a:pt x="624" y="1917"/>
                </a:cubicBezTo>
                <a:cubicBezTo>
                  <a:pt x="621" y="1914"/>
                  <a:pt x="618" y="1912"/>
                  <a:pt x="615" y="191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210945" y="1865630"/>
            <a:ext cx="104628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Objective: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analyze factors influencing the success of startups using various regression models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7413" name="组合 10"/>
          <p:cNvGrpSpPr/>
          <p:nvPr/>
        </p:nvGrpSpPr>
        <p:grpSpPr>
          <a:xfrm>
            <a:off x="452120" y="3361055"/>
            <a:ext cx="544195" cy="490855"/>
            <a:chOff x="9021886" y="2349000"/>
            <a:chExt cx="1080000" cy="1080000"/>
          </a:xfrm>
        </p:grpSpPr>
        <p:sp>
          <p:nvSpPr>
            <p:cNvPr id="12" name="圆角矩形 11"/>
            <p:cNvSpPr>
              <a:spLocks noChangeAspect="1"/>
            </p:cNvSpPr>
            <p:nvPr/>
          </p:nvSpPr>
          <p:spPr>
            <a:xfrm>
              <a:off x="9021886" y="2349000"/>
              <a:ext cx="1080000" cy="1080000"/>
            </a:xfrm>
            <a:prstGeom prst="roundRect">
              <a:avLst>
                <a:gd name="adj" fmla="val 31317"/>
              </a:avLst>
            </a:prstGeom>
            <a:solidFill>
              <a:srgbClr val="E36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" name="Group 11"/>
            <p:cNvGrpSpPr>
              <a:grpSpLocks noChangeAspect="1"/>
            </p:cNvGrpSpPr>
            <p:nvPr/>
          </p:nvGrpSpPr>
          <p:grpSpPr bwMode="auto">
            <a:xfrm>
              <a:off x="9216034" y="2524334"/>
              <a:ext cx="691703" cy="720000"/>
              <a:chOff x="3399" y="1701"/>
              <a:chExt cx="880" cy="916"/>
            </a:xfrm>
            <a:solidFill>
              <a:schemeClr val="bg1"/>
            </a:solidFill>
          </p:grpSpPr>
          <p:sp>
            <p:nvSpPr>
              <p:cNvPr id="14" name="Freeform 12"/>
              <p:cNvSpPr/>
              <p:nvPr/>
            </p:nvSpPr>
            <p:spPr bwMode="auto">
              <a:xfrm>
                <a:off x="3399" y="1701"/>
                <a:ext cx="880" cy="733"/>
              </a:xfrm>
              <a:custGeom>
                <a:avLst/>
                <a:gdLst>
                  <a:gd name="T0" fmla="*/ 370 w 370"/>
                  <a:gd name="T1" fmla="*/ 81 h 308"/>
                  <a:gd name="T2" fmla="*/ 323 w 370"/>
                  <a:gd name="T3" fmla="*/ 41 h 308"/>
                  <a:gd name="T4" fmla="*/ 276 w 370"/>
                  <a:gd name="T5" fmla="*/ 0 h 308"/>
                  <a:gd name="T6" fmla="*/ 229 w 370"/>
                  <a:gd name="T7" fmla="*/ 41 h 308"/>
                  <a:gd name="T8" fmla="*/ 182 w 370"/>
                  <a:gd name="T9" fmla="*/ 81 h 308"/>
                  <a:gd name="T10" fmla="*/ 234 w 370"/>
                  <a:gd name="T11" fmla="*/ 81 h 308"/>
                  <a:gd name="T12" fmla="*/ 7 w 370"/>
                  <a:gd name="T13" fmla="*/ 253 h 308"/>
                  <a:gd name="T14" fmla="*/ 5 w 370"/>
                  <a:gd name="T15" fmla="*/ 260 h 308"/>
                  <a:gd name="T16" fmla="*/ 327 w 370"/>
                  <a:gd name="T17" fmla="*/ 81 h 308"/>
                  <a:gd name="T18" fmla="*/ 370 w 370"/>
                  <a:gd name="T19" fmla="*/ 81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0" h="308">
                    <a:moveTo>
                      <a:pt x="370" y="81"/>
                    </a:moveTo>
                    <a:cubicBezTo>
                      <a:pt x="323" y="41"/>
                      <a:pt x="323" y="41"/>
                      <a:pt x="323" y="41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29" y="41"/>
                      <a:pt x="229" y="41"/>
                      <a:pt x="229" y="41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234" y="81"/>
                      <a:pt x="234" y="81"/>
                      <a:pt x="234" y="81"/>
                    </a:cubicBezTo>
                    <a:cubicBezTo>
                      <a:pt x="216" y="188"/>
                      <a:pt x="118" y="270"/>
                      <a:pt x="7" y="253"/>
                    </a:cubicBezTo>
                    <a:cubicBezTo>
                      <a:pt x="2" y="252"/>
                      <a:pt x="0" y="258"/>
                      <a:pt x="5" y="260"/>
                    </a:cubicBezTo>
                    <a:cubicBezTo>
                      <a:pt x="144" y="308"/>
                      <a:pt x="304" y="229"/>
                      <a:pt x="327" y="81"/>
                    </a:cubicBezTo>
                    <a:lnTo>
                      <a:pt x="370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3917" y="2222"/>
                <a:ext cx="114" cy="395"/>
              </a:xfrm>
              <a:custGeom>
                <a:avLst/>
                <a:gdLst>
                  <a:gd name="T0" fmla="*/ 48 w 48"/>
                  <a:gd name="T1" fmla="*/ 0 h 166"/>
                  <a:gd name="T2" fmla="*/ 0 w 48"/>
                  <a:gd name="T3" fmla="*/ 34 h 166"/>
                  <a:gd name="T4" fmla="*/ 0 w 48"/>
                  <a:gd name="T5" fmla="*/ 166 h 166"/>
                  <a:gd name="T6" fmla="*/ 48 w 48"/>
                  <a:gd name="T7" fmla="*/ 166 h 166"/>
                  <a:gd name="T8" fmla="*/ 48 w 48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66">
                    <a:moveTo>
                      <a:pt x="48" y="0"/>
                    </a:moveTo>
                    <a:cubicBezTo>
                      <a:pt x="34" y="13"/>
                      <a:pt x="17" y="24"/>
                      <a:pt x="0" y="34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48" y="166"/>
                      <a:pt x="48" y="166"/>
                      <a:pt x="48" y="166"/>
                    </a:cubicBez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3746" y="2331"/>
                <a:ext cx="114" cy="286"/>
              </a:xfrm>
              <a:custGeom>
                <a:avLst/>
                <a:gdLst>
                  <a:gd name="T0" fmla="*/ 0 w 48"/>
                  <a:gd name="T1" fmla="*/ 120 h 120"/>
                  <a:gd name="T2" fmla="*/ 48 w 48"/>
                  <a:gd name="T3" fmla="*/ 120 h 120"/>
                  <a:gd name="T4" fmla="*/ 48 w 48"/>
                  <a:gd name="T5" fmla="*/ 0 h 120"/>
                  <a:gd name="T6" fmla="*/ 0 w 48"/>
                  <a:gd name="T7" fmla="*/ 15 h 120"/>
                  <a:gd name="T8" fmla="*/ 0 w 48"/>
                  <a:gd name="T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20">
                    <a:moveTo>
                      <a:pt x="0" y="120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3" y="6"/>
                      <a:pt x="17" y="12"/>
                      <a:pt x="0" y="15"/>
                    </a:cubicBez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4089" y="1922"/>
                <a:ext cx="114" cy="695"/>
              </a:xfrm>
              <a:custGeom>
                <a:avLst/>
                <a:gdLst>
                  <a:gd name="T0" fmla="*/ 0 w 48"/>
                  <a:gd name="T1" fmla="*/ 292 h 292"/>
                  <a:gd name="T2" fmla="*/ 48 w 48"/>
                  <a:gd name="T3" fmla="*/ 292 h 292"/>
                  <a:gd name="T4" fmla="*/ 48 w 48"/>
                  <a:gd name="T5" fmla="*/ 0 h 292"/>
                  <a:gd name="T6" fmla="*/ 47 w 48"/>
                  <a:gd name="T7" fmla="*/ 0 h 292"/>
                  <a:gd name="T8" fmla="*/ 0 w 48"/>
                  <a:gd name="T9" fmla="*/ 100 h 292"/>
                  <a:gd name="T10" fmla="*/ 0 w 48"/>
                  <a:gd name="T11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92">
                    <a:moveTo>
                      <a:pt x="0" y="292"/>
                    </a:moveTo>
                    <a:cubicBezTo>
                      <a:pt x="48" y="292"/>
                      <a:pt x="48" y="292"/>
                      <a:pt x="48" y="29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9" y="38"/>
                      <a:pt x="23" y="71"/>
                      <a:pt x="0" y="100"/>
                    </a:cubicBezTo>
                    <a:lnTo>
                      <a:pt x="0" y="2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3403" y="2348"/>
                <a:ext cx="115" cy="269"/>
              </a:xfrm>
              <a:custGeom>
                <a:avLst/>
                <a:gdLst>
                  <a:gd name="T0" fmla="*/ 48 w 48"/>
                  <a:gd name="T1" fmla="*/ 11 h 113"/>
                  <a:gd name="T2" fmla="*/ 0 w 48"/>
                  <a:gd name="T3" fmla="*/ 0 h 113"/>
                  <a:gd name="T4" fmla="*/ 0 w 48"/>
                  <a:gd name="T5" fmla="*/ 113 h 113"/>
                  <a:gd name="T6" fmla="*/ 48 w 48"/>
                  <a:gd name="T7" fmla="*/ 113 h 113"/>
                  <a:gd name="T8" fmla="*/ 48 w 48"/>
                  <a:gd name="T9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3">
                    <a:moveTo>
                      <a:pt x="48" y="11"/>
                    </a:moveTo>
                    <a:cubicBezTo>
                      <a:pt x="32" y="9"/>
                      <a:pt x="16" y="5"/>
                      <a:pt x="0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8" y="113"/>
                      <a:pt x="48" y="113"/>
                      <a:pt x="48" y="113"/>
                    </a:cubicBezTo>
                    <a:lnTo>
                      <a:pt x="4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575" y="2377"/>
                <a:ext cx="114" cy="240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101 h 101"/>
                  <a:gd name="T4" fmla="*/ 48 w 48"/>
                  <a:gd name="T5" fmla="*/ 0 h 101"/>
                  <a:gd name="T6" fmla="*/ 15 w 48"/>
                  <a:gd name="T7" fmla="*/ 2 h 101"/>
                  <a:gd name="T8" fmla="*/ 0 w 48"/>
                  <a:gd name="T9" fmla="*/ 2 h 101"/>
                  <a:gd name="T10" fmla="*/ 0 w 48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7" y="1"/>
                      <a:pt x="26" y="2"/>
                      <a:pt x="15" y="2"/>
                    </a:cubicBezTo>
                    <a:cubicBezTo>
                      <a:pt x="10" y="2"/>
                      <a:pt x="5" y="2"/>
                      <a:pt x="0" y="2"/>
                    </a:cubicBezTo>
                    <a:lnTo>
                      <a:pt x="0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Text Box 5"/>
          <p:cNvSpPr txBox="1"/>
          <p:nvPr/>
        </p:nvSpPr>
        <p:spPr>
          <a:xfrm>
            <a:off x="1330325" y="3128010"/>
            <a:ext cx="10626090" cy="893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Dataset: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50 Startups dataset containing features such as R&amp;D Spend, Administration Spend, Marketing Spend, and State.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1860" y="-9271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 Data Preprocessing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244" name="矩形 8"/>
          <p:cNvSpPr/>
          <p:nvPr/>
        </p:nvSpPr>
        <p:spPr>
          <a:xfrm>
            <a:off x="260350" y="1132840"/>
            <a:ext cx="109874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1C7C5A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Data Loading</a:t>
            </a:r>
            <a:r>
              <a:rPr lang="zh-CN" altLang="en-US" sz="2800" dirty="0">
                <a:solidFill>
                  <a:srgbClr val="1C7C5A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: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Imported necessary libraries and loaded the dataset.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Feature Selection: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en-US" sz="2800" b="1" dirty="0">
                <a:solidFill>
                  <a:srgbClr val="1C7C5A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Independent Variables:</a:t>
            </a:r>
            <a:r>
              <a:rPr lang="zh-CN" altLang="en-US" sz="2800" dirty="0">
                <a:solidFill>
                  <a:srgbClr val="1C7C5A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R&amp;D Spend, Administration Spend, Marketing Spend, State.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en-US" sz="2800" b="1" dirty="0">
                <a:solidFill>
                  <a:srgbClr val="1C7C5A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Dependent Variable: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Profit.</a:t>
            </a:r>
            <a:endParaRPr lang="zh-CN" altLang="en-US" sz="2800" dirty="0">
              <a:solidFill>
                <a:srgbClr val="1C7C5A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en-US" sz="2800" b="1" dirty="0">
                <a:solidFill>
                  <a:srgbClr val="1C7C5A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Train-Test Split: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80% training and 20% testing data.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992505" y="3918585"/>
            <a:ext cx="952309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 Regression Techniques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0" y="1917065"/>
            <a:ext cx="4584065" cy="3881120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b="1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Models Used:</a:t>
            </a:r>
            <a:endParaRPr sz="2000" b="1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Linear Regression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Ridge Regression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Lasso Regression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Polynomial Regression (Degree 2)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Support Vector Regression (SVR)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Decision Tree Regression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Random Forest Regression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Gradient Boosting Regression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  <a:sym typeface="+mn-ea"/>
              </a:rPr>
              <a:t>Quantile Regression (50th percentile)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6315" y="2249805"/>
            <a:ext cx="3197860" cy="3180715"/>
          </a:xfrm>
          <a:prstGeom prst="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92" name="组合 12"/>
          <p:cNvGrpSpPr/>
          <p:nvPr/>
        </p:nvGrpSpPr>
        <p:grpSpPr>
          <a:xfrm>
            <a:off x="9905683" y="1870710"/>
            <a:ext cx="1079500" cy="1079500"/>
            <a:chOff x="8691333" y="2342978"/>
            <a:chExt cx="1080000" cy="1080000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691333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>
              <a:off x="8871333" y="2563642"/>
              <a:ext cx="720000" cy="638671"/>
              <a:chOff x="4485" y="1094"/>
              <a:chExt cx="301" cy="267"/>
            </a:xfrm>
            <a:solidFill>
              <a:schemeClr val="bg1"/>
            </a:solidFill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4495" y="1094"/>
                <a:ext cx="75" cy="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4485" y="1133"/>
                <a:ext cx="301" cy="228"/>
              </a:xfrm>
              <a:custGeom>
                <a:avLst/>
                <a:gdLst>
                  <a:gd name="T0" fmla="*/ 206 w 301"/>
                  <a:gd name="T1" fmla="*/ 10 h 228"/>
                  <a:gd name="T2" fmla="*/ 182 w 301"/>
                  <a:gd name="T3" fmla="*/ 0 h 228"/>
                  <a:gd name="T4" fmla="*/ 97 w 301"/>
                  <a:gd name="T5" fmla="*/ 10 h 228"/>
                  <a:gd name="T6" fmla="*/ 90 w 301"/>
                  <a:gd name="T7" fmla="*/ 22 h 228"/>
                  <a:gd name="T8" fmla="*/ 97 w 301"/>
                  <a:gd name="T9" fmla="*/ 48 h 228"/>
                  <a:gd name="T10" fmla="*/ 61 w 301"/>
                  <a:gd name="T11" fmla="*/ 41 h 228"/>
                  <a:gd name="T12" fmla="*/ 34 w 301"/>
                  <a:gd name="T13" fmla="*/ 41 h 228"/>
                  <a:gd name="T14" fmla="*/ 2 w 301"/>
                  <a:gd name="T15" fmla="*/ 114 h 228"/>
                  <a:gd name="T16" fmla="*/ 15 w 301"/>
                  <a:gd name="T17" fmla="*/ 128 h 228"/>
                  <a:gd name="T18" fmla="*/ 17 w 301"/>
                  <a:gd name="T19" fmla="*/ 138 h 228"/>
                  <a:gd name="T20" fmla="*/ 17 w 301"/>
                  <a:gd name="T21" fmla="*/ 211 h 228"/>
                  <a:gd name="T22" fmla="*/ 0 w 301"/>
                  <a:gd name="T23" fmla="*/ 213 h 228"/>
                  <a:gd name="T24" fmla="*/ 12 w 301"/>
                  <a:gd name="T25" fmla="*/ 228 h 228"/>
                  <a:gd name="T26" fmla="*/ 27 w 301"/>
                  <a:gd name="T27" fmla="*/ 228 h 228"/>
                  <a:gd name="T28" fmla="*/ 44 w 301"/>
                  <a:gd name="T29" fmla="*/ 213 h 228"/>
                  <a:gd name="T30" fmla="*/ 44 w 301"/>
                  <a:gd name="T31" fmla="*/ 143 h 228"/>
                  <a:gd name="T32" fmla="*/ 53 w 301"/>
                  <a:gd name="T33" fmla="*/ 211 h 228"/>
                  <a:gd name="T34" fmla="*/ 53 w 301"/>
                  <a:gd name="T35" fmla="*/ 228 h 228"/>
                  <a:gd name="T36" fmla="*/ 70 w 301"/>
                  <a:gd name="T37" fmla="*/ 225 h 228"/>
                  <a:gd name="T38" fmla="*/ 97 w 301"/>
                  <a:gd name="T39" fmla="*/ 228 h 228"/>
                  <a:gd name="T40" fmla="*/ 82 w 301"/>
                  <a:gd name="T41" fmla="*/ 211 h 228"/>
                  <a:gd name="T42" fmla="*/ 80 w 301"/>
                  <a:gd name="T43" fmla="*/ 143 h 228"/>
                  <a:gd name="T44" fmla="*/ 80 w 301"/>
                  <a:gd name="T45" fmla="*/ 128 h 228"/>
                  <a:gd name="T46" fmla="*/ 85 w 301"/>
                  <a:gd name="T47" fmla="*/ 68 h 228"/>
                  <a:gd name="T48" fmla="*/ 97 w 301"/>
                  <a:gd name="T49" fmla="*/ 143 h 228"/>
                  <a:gd name="T50" fmla="*/ 184 w 301"/>
                  <a:gd name="T51" fmla="*/ 167 h 228"/>
                  <a:gd name="T52" fmla="*/ 155 w 301"/>
                  <a:gd name="T53" fmla="*/ 220 h 228"/>
                  <a:gd name="T54" fmla="*/ 187 w 301"/>
                  <a:gd name="T55" fmla="*/ 220 h 228"/>
                  <a:gd name="T56" fmla="*/ 196 w 301"/>
                  <a:gd name="T57" fmla="*/ 184 h 228"/>
                  <a:gd name="T58" fmla="*/ 247 w 301"/>
                  <a:gd name="T59" fmla="*/ 220 h 228"/>
                  <a:gd name="T60" fmla="*/ 199 w 301"/>
                  <a:gd name="T61" fmla="*/ 143 h 228"/>
                  <a:gd name="T62" fmla="*/ 298 w 301"/>
                  <a:gd name="T63" fmla="*/ 22 h 228"/>
                  <a:gd name="T64" fmla="*/ 301 w 301"/>
                  <a:gd name="T65" fmla="*/ 10 h 228"/>
                  <a:gd name="T66" fmla="*/ 288 w 301"/>
                  <a:gd name="T67" fmla="*/ 133 h 228"/>
                  <a:gd name="T68" fmla="*/ 184 w 301"/>
                  <a:gd name="T69" fmla="*/ 133 h 228"/>
                  <a:gd name="T70" fmla="*/ 107 w 301"/>
                  <a:gd name="T71" fmla="*/ 75 h 228"/>
                  <a:gd name="T72" fmla="*/ 141 w 301"/>
                  <a:gd name="T73" fmla="*/ 70 h 228"/>
                  <a:gd name="T74" fmla="*/ 107 w 301"/>
                  <a:gd name="T75" fmla="*/ 22 h 228"/>
                  <a:gd name="T76" fmla="*/ 288 w 301"/>
                  <a:gd name="T77" fmla="*/ 133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1" h="228">
                    <a:moveTo>
                      <a:pt x="298" y="10"/>
                    </a:moveTo>
                    <a:lnTo>
                      <a:pt x="206" y="10"/>
                    </a:lnTo>
                    <a:lnTo>
                      <a:pt x="206" y="0"/>
                    </a:lnTo>
                    <a:lnTo>
                      <a:pt x="182" y="0"/>
                    </a:lnTo>
                    <a:lnTo>
                      <a:pt x="182" y="10"/>
                    </a:lnTo>
                    <a:lnTo>
                      <a:pt x="97" y="10"/>
                    </a:lnTo>
                    <a:lnTo>
                      <a:pt x="90" y="10"/>
                    </a:lnTo>
                    <a:lnTo>
                      <a:pt x="90" y="22"/>
                    </a:lnTo>
                    <a:lnTo>
                      <a:pt x="97" y="22"/>
                    </a:lnTo>
                    <a:lnTo>
                      <a:pt x="97" y="48"/>
                    </a:lnTo>
                    <a:lnTo>
                      <a:pt x="82" y="41"/>
                    </a:lnTo>
                    <a:lnTo>
                      <a:pt x="61" y="41"/>
                    </a:lnTo>
                    <a:lnTo>
                      <a:pt x="49" y="58"/>
                    </a:lnTo>
                    <a:lnTo>
                      <a:pt x="34" y="41"/>
                    </a:lnTo>
                    <a:lnTo>
                      <a:pt x="2" y="48"/>
                    </a:lnTo>
                    <a:lnTo>
                      <a:pt x="2" y="114"/>
                    </a:lnTo>
                    <a:lnTo>
                      <a:pt x="15" y="114"/>
                    </a:lnTo>
                    <a:lnTo>
                      <a:pt x="15" y="128"/>
                    </a:lnTo>
                    <a:lnTo>
                      <a:pt x="17" y="128"/>
                    </a:lnTo>
                    <a:lnTo>
                      <a:pt x="17" y="138"/>
                    </a:lnTo>
                    <a:lnTo>
                      <a:pt x="17" y="143"/>
                    </a:lnTo>
                    <a:lnTo>
                      <a:pt x="17" y="211"/>
                    </a:lnTo>
                    <a:lnTo>
                      <a:pt x="15" y="211"/>
                    </a:lnTo>
                    <a:lnTo>
                      <a:pt x="0" y="213"/>
                    </a:lnTo>
                    <a:lnTo>
                      <a:pt x="0" y="228"/>
                    </a:lnTo>
                    <a:lnTo>
                      <a:pt x="12" y="228"/>
                    </a:lnTo>
                    <a:lnTo>
                      <a:pt x="27" y="225"/>
                    </a:lnTo>
                    <a:lnTo>
                      <a:pt x="27" y="228"/>
                    </a:lnTo>
                    <a:lnTo>
                      <a:pt x="44" y="228"/>
                    </a:lnTo>
                    <a:lnTo>
                      <a:pt x="44" y="213"/>
                    </a:lnTo>
                    <a:lnTo>
                      <a:pt x="44" y="211"/>
                    </a:lnTo>
                    <a:lnTo>
                      <a:pt x="44" y="143"/>
                    </a:lnTo>
                    <a:lnTo>
                      <a:pt x="53" y="143"/>
                    </a:lnTo>
                    <a:lnTo>
                      <a:pt x="53" y="211"/>
                    </a:lnTo>
                    <a:lnTo>
                      <a:pt x="53" y="213"/>
                    </a:lnTo>
                    <a:lnTo>
                      <a:pt x="53" y="228"/>
                    </a:lnTo>
                    <a:lnTo>
                      <a:pt x="70" y="228"/>
                    </a:lnTo>
                    <a:lnTo>
                      <a:pt x="70" y="225"/>
                    </a:lnTo>
                    <a:lnTo>
                      <a:pt x="85" y="228"/>
                    </a:lnTo>
                    <a:lnTo>
                      <a:pt x="97" y="228"/>
                    </a:lnTo>
                    <a:lnTo>
                      <a:pt x="97" y="213"/>
                    </a:lnTo>
                    <a:lnTo>
                      <a:pt x="82" y="211"/>
                    </a:lnTo>
                    <a:lnTo>
                      <a:pt x="80" y="211"/>
                    </a:lnTo>
                    <a:lnTo>
                      <a:pt x="80" y="143"/>
                    </a:lnTo>
                    <a:lnTo>
                      <a:pt x="80" y="138"/>
                    </a:lnTo>
                    <a:lnTo>
                      <a:pt x="80" y="128"/>
                    </a:lnTo>
                    <a:lnTo>
                      <a:pt x="82" y="128"/>
                    </a:lnTo>
                    <a:lnTo>
                      <a:pt x="85" y="68"/>
                    </a:lnTo>
                    <a:lnTo>
                      <a:pt x="97" y="73"/>
                    </a:lnTo>
                    <a:lnTo>
                      <a:pt x="97" y="143"/>
                    </a:lnTo>
                    <a:lnTo>
                      <a:pt x="184" y="143"/>
                    </a:lnTo>
                    <a:lnTo>
                      <a:pt x="184" y="167"/>
                    </a:lnTo>
                    <a:lnTo>
                      <a:pt x="136" y="220"/>
                    </a:lnTo>
                    <a:lnTo>
                      <a:pt x="155" y="220"/>
                    </a:lnTo>
                    <a:lnTo>
                      <a:pt x="187" y="184"/>
                    </a:lnTo>
                    <a:lnTo>
                      <a:pt x="187" y="220"/>
                    </a:lnTo>
                    <a:lnTo>
                      <a:pt x="196" y="220"/>
                    </a:lnTo>
                    <a:lnTo>
                      <a:pt x="196" y="184"/>
                    </a:lnTo>
                    <a:lnTo>
                      <a:pt x="230" y="220"/>
                    </a:lnTo>
                    <a:lnTo>
                      <a:pt x="247" y="220"/>
                    </a:lnTo>
                    <a:lnTo>
                      <a:pt x="199" y="167"/>
                    </a:lnTo>
                    <a:lnTo>
                      <a:pt x="199" y="143"/>
                    </a:lnTo>
                    <a:lnTo>
                      <a:pt x="298" y="143"/>
                    </a:lnTo>
                    <a:lnTo>
                      <a:pt x="298" y="22"/>
                    </a:lnTo>
                    <a:lnTo>
                      <a:pt x="301" y="22"/>
                    </a:lnTo>
                    <a:lnTo>
                      <a:pt x="301" y="10"/>
                    </a:lnTo>
                    <a:lnTo>
                      <a:pt x="298" y="10"/>
                    </a:lnTo>
                    <a:close/>
                    <a:moveTo>
                      <a:pt x="288" y="133"/>
                    </a:moveTo>
                    <a:lnTo>
                      <a:pt x="199" y="133"/>
                    </a:lnTo>
                    <a:lnTo>
                      <a:pt x="184" y="133"/>
                    </a:lnTo>
                    <a:lnTo>
                      <a:pt x="107" y="133"/>
                    </a:lnTo>
                    <a:lnTo>
                      <a:pt x="107" y="75"/>
                    </a:lnTo>
                    <a:lnTo>
                      <a:pt x="141" y="92"/>
                    </a:lnTo>
                    <a:lnTo>
                      <a:pt x="141" y="70"/>
                    </a:lnTo>
                    <a:lnTo>
                      <a:pt x="107" y="53"/>
                    </a:lnTo>
                    <a:lnTo>
                      <a:pt x="107" y="22"/>
                    </a:lnTo>
                    <a:lnTo>
                      <a:pt x="288" y="22"/>
                    </a:lnTo>
                    <a:lnTo>
                      <a:pt x="288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638" y="1169"/>
                <a:ext cx="72" cy="90"/>
              </a:xfrm>
              <a:custGeom>
                <a:avLst/>
                <a:gdLst>
                  <a:gd name="T0" fmla="*/ 18 w 30"/>
                  <a:gd name="T1" fmla="*/ 37 h 37"/>
                  <a:gd name="T2" fmla="*/ 30 w 30"/>
                  <a:gd name="T3" fmla="*/ 32 h 37"/>
                  <a:gd name="T4" fmla="*/ 23 w 30"/>
                  <a:gd name="T5" fmla="*/ 24 h 37"/>
                  <a:gd name="T6" fmla="*/ 18 w 30"/>
                  <a:gd name="T7" fmla="*/ 26 h 37"/>
                  <a:gd name="T8" fmla="*/ 11 w 30"/>
                  <a:gd name="T9" fmla="*/ 18 h 37"/>
                  <a:gd name="T10" fmla="*/ 17 w 30"/>
                  <a:gd name="T11" fmla="*/ 11 h 37"/>
                  <a:gd name="T12" fmla="*/ 17 w 30"/>
                  <a:gd name="T13" fmla="*/ 0 h 37"/>
                  <a:gd name="T14" fmla="*/ 0 w 30"/>
                  <a:gd name="T15" fmla="*/ 18 h 37"/>
                  <a:gd name="T16" fmla="*/ 18 w 30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7">
                    <a:moveTo>
                      <a:pt x="18" y="37"/>
                    </a:moveTo>
                    <a:cubicBezTo>
                      <a:pt x="23" y="37"/>
                      <a:pt x="27" y="35"/>
                      <a:pt x="30" y="3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6"/>
                      <a:pt x="18" y="26"/>
                    </a:cubicBezTo>
                    <a:cubicBezTo>
                      <a:pt x="14" y="26"/>
                      <a:pt x="11" y="22"/>
                      <a:pt x="11" y="18"/>
                    </a:cubicBezTo>
                    <a:cubicBezTo>
                      <a:pt x="11" y="14"/>
                      <a:pt x="14" y="11"/>
                      <a:pt x="17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4698" y="1218"/>
                <a:ext cx="34" cy="29"/>
              </a:xfrm>
              <a:custGeom>
                <a:avLst/>
                <a:gdLst>
                  <a:gd name="T0" fmla="*/ 0 w 14"/>
                  <a:gd name="T1" fmla="*/ 5 h 12"/>
                  <a:gd name="T2" fmla="*/ 8 w 14"/>
                  <a:gd name="T3" fmla="*/ 12 h 12"/>
                  <a:gd name="T4" fmla="*/ 14 w 14"/>
                  <a:gd name="T5" fmla="*/ 0 h 12"/>
                  <a:gd name="T6" fmla="*/ 3 w 14"/>
                  <a:gd name="T7" fmla="*/ 0 h 12"/>
                  <a:gd name="T8" fmla="*/ 0 w 14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5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1" y="9"/>
                      <a:pt x="14" y="5"/>
                      <a:pt x="1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2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4681" y="1167"/>
                <a:ext cx="49" cy="46"/>
              </a:xfrm>
              <a:custGeom>
                <a:avLst/>
                <a:gdLst>
                  <a:gd name="T0" fmla="*/ 9 w 20"/>
                  <a:gd name="T1" fmla="*/ 19 h 19"/>
                  <a:gd name="T2" fmla="*/ 9 w 20"/>
                  <a:gd name="T3" fmla="*/ 19 h 19"/>
                  <a:gd name="T4" fmla="*/ 20 w 20"/>
                  <a:gd name="T5" fmla="*/ 19 h 19"/>
                  <a:gd name="T6" fmla="*/ 20 w 20"/>
                  <a:gd name="T7" fmla="*/ 19 h 19"/>
                  <a:gd name="T8" fmla="*/ 1 w 20"/>
                  <a:gd name="T9" fmla="*/ 0 h 19"/>
                  <a:gd name="T10" fmla="*/ 0 w 20"/>
                  <a:gd name="T11" fmla="*/ 0 h 19"/>
                  <a:gd name="T12" fmla="*/ 0 w 20"/>
                  <a:gd name="T13" fmla="*/ 11 h 19"/>
                  <a:gd name="T14" fmla="*/ 1 w 20"/>
                  <a:gd name="T15" fmla="*/ 11 h 19"/>
                  <a:gd name="T16" fmla="*/ 9 w 20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9"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8"/>
                      <a:pt x="1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1"/>
                      <a:pt x="9" y="15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4744" y="1218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4744" y="122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4744" y="123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4744" y="124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4744" y="1256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95" name="组合 25"/>
          <p:cNvGrpSpPr/>
          <p:nvPr/>
        </p:nvGrpSpPr>
        <p:grpSpPr>
          <a:xfrm>
            <a:off x="4841240" y="1512570"/>
            <a:ext cx="1079500" cy="1079500"/>
            <a:chOff x="5556000" y="2342978"/>
            <a:chExt cx="1080000" cy="1080000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56000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8" name="Group 23"/>
            <p:cNvGrpSpPr>
              <a:grpSpLocks noChangeAspect="1"/>
            </p:cNvGrpSpPr>
            <p:nvPr/>
          </p:nvGrpSpPr>
          <p:grpSpPr bwMode="auto">
            <a:xfrm>
              <a:off x="5736000" y="2521309"/>
              <a:ext cx="720000" cy="720944"/>
              <a:chOff x="2601" y="567"/>
              <a:chExt cx="763" cy="764"/>
            </a:xfrm>
            <a:solidFill>
              <a:schemeClr val="bg1"/>
            </a:solidFill>
          </p:grpSpPr>
          <p:sp>
            <p:nvSpPr>
              <p:cNvPr id="29" name="Freeform 24"/>
              <p:cNvSpPr/>
              <p:nvPr/>
            </p:nvSpPr>
            <p:spPr bwMode="auto">
              <a:xfrm>
                <a:off x="2601" y="632"/>
                <a:ext cx="248" cy="205"/>
              </a:xfrm>
              <a:custGeom>
                <a:avLst/>
                <a:gdLst>
                  <a:gd name="T0" fmla="*/ 49 w 104"/>
                  <a:gd name="T1" fmla="*/ 50 h 86"/>
                  <a:gd name="T2" fmla="*/ 85 w 104"/>
                  <a:gd name="T3" fmla="*/ 86 h 86"/>
                  <a:gd name="T4" fmla="*/ 97 w 104"/>
                  <a:gd name="T5" fmla="*/ 83 h 86"/>
                  <a:gd name="T6" fmla="*/ 104 w 104"/>
                  <a:gd name="T7" fmla="*/ 75 h 86"/>
                  <a:gd name="T8" fmla="*/ 63 w 104"/>
                  <a:gd name="T9" fmla="*/ 35 h 86"/>
                  <a:gd name="T10" fmla="*/ 64 w 104"/>
                  <a:gd name="T11" fmla="*/ 33 h 86"/>
                  <a:gd name="T12" fmla="*/ 64 w 104"/>
                  <a:gd name="T13" fmla="*/ 32 h 86"/>
                  <a:gd name="T14" fmla="*/ 66 w 104"/>
                  <a:gd name="T15" fmla="*/ 29 h 86"/>
                  <a:gd name="T16" fmla="*/ 68 w 104"/>
                  <a:gd name="T17" fmla="*/ 25 h 86"/>
                  <a:gd name="T18" fmla="*/ 69 w 104"/>
                  <a:gd name="T19" fmla="*/ 24 h 86"/>
                  <a:gd name="T20" fmla="*/ 71 w 104"/>
                  <a:gd name="T21" fmla="*/ 21 h 86"/>
                  <a:gd name="T22" fmla="*/ 74 w 104"/>
                  <a:gd name="T23" fmla="*/ 18 h 86"/>
                  <a:gd name="T24" fmla="*/ 77 w 104"/>
                  <a:gd name="T25" fmla="*/ 16 h 86"/>
                  <a:gd name="T26" fmla="*/ 79 w 104"/>
                  <a:gd name="T27" fmla="*/ 14 h 86"/>
                  <a:gd name="T28" fmla="*/ 83 w 104"/>
                  <a:gd name="T29" fmla="*/ 13 h 86"/>
                  <a:gd name="T30" fmla="*/ 85 w 104"/>
                  <a:gd name="T31" fmla="*/ 12 h 86"/>
                  <a:gd name="T32" fmla="*/ 87 w 104"/>
                  <a:gd name="T33" fmla="*/ 11 h 86"/>
                  <a:gd name="T34" fmla="*/ 90 w 104"/>
                  <a:gd name="T35" fmla="*/ 10 h 86"/>
                  <a:gd name="T36" fmla="*/ 97 w 104"/>
                  <a:gd name="T37" fmla="*/ 9 h 86"/>
                  <a:gd name="T38" fmla="*/ 95 w 104"/>
                  <a:gd name="T39" fmla="*/ 3 h 86"/>
                  <a:gd name="T40" fmla="*/ 88 w 104"/>
                  <a:gd name="T41" fmla="*/ 1 h 86"/>
                  <a:gd name="T42" fmla="*/ 85 w 104"/>
                  <a:gd name="T43" fmla="*/ 1 h 86"/>
                  <a:gd name="T44" fmla="*/ 82 w 104"/>
                  <a:gd name="T45" fmla="*/ 1 h 86"/>
                  <a:gd name="T46" fmla="*/ 77 w 104"/>
                  <a:gd name="T47" fmla="*/ 1 h 86"/>
                  <a:gd name="T48" fmla="*/ 71 w 104"/>
                  <a:gd name="T49" fmla="*/ 1 h 86"/>
                  <a:gd name="T50" fmla="*/ 66 w 104"/>
                  <a:gd name="T51" fmla="*/ 3 h 86"/>
                  <a:gd name="T52" fmla="*/ 60 w 104"/>
                  <a:gd name="T53" fmla="*/ 5 h 86"/>
                  <a:gd name="T54" fmla="*/ 55 w 104"/>
                  <a:gd name="T55" fmla="*/ 7 h 86"/>
                  <a:gd name="T56" fmla="*/ 54 w 104"/>
                  <a:gd name="T57" fmla="*/ 8 h 86"/>
                  <a:gd name="T58" fmla="*/ 49 w 104"/>
                  <a:gd name="T59" fmla="*/ 11 h 86"/>
                  <a:gd name="T60" fmla="*/ 47 w 104"/>
                  <a:gd name="T61" fmla="*/ 12 h 86"/>
                  <a:gd name="T62" fmla="*/ 44 w 104"/>
                  <a:gd name="T63" fmla="*/ 15 h 86"/>
                  <a:gd name="T64" fmla="*/ 31 w 104"/>
                  <a:gd name="T65" fmla="*/ 23 h 86"/>
                  <a:gd name="T66" fmla="*/ 0 w 104"/>
                  <a:gd name="T67" fmla="*/ 50 h 86"/>
                  <a:gd name="T68" fmla="*/ 47 w 104"/>
                  <a:gd name="T69" fmla="*/ 5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" h="86">
                    <a:moveTo>
                      <a:pt x="47" y="51"/>
                    </a:moveTo>
                    <a:cubicBezTo>
                      <a:pt x="48" y="51"/>
                      <a:pt x="49" y="51"/>
                      <a:pt x="49" y="50"/>
                    </a:cubicBezTo>
                    <a:cubicBezTo>
                      <a:pt x="49" y="51"/>
                      <a:pt x="50" y="51"/>
                      <a:pt x="50" y="52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7" y="84"/>
                      <a:pt x="90" y="82"/>
                      <a:pt x="94" y="82"/>
                    </a:cubicBezTo>
                    <a:cubicBezTo>
                      <a:pt x="95" y="82"/>
                      <a:pt x="96" y="82"/>
                      <a:pt x="97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4" y="35"/>
                      <a:pt x="63" y="35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4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7"/>
                      <a:pt x="67" y="26"/>
                      <a:pt x="68" y="25"/>
                    </a:cubicBezTo>
                    <a:cubicBezTo>
                      <a:pt x="68" y="25"/>
                      <a:pt x="68" y="25"/>
                      <a:pt x="69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0" y="22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2" y="20"/>
                      <a:pt x="73" y="19"/>
                      <a:pt x="74" y="19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5" y="18"/>
                      <a:pt x="75" y="17"/>
                      <a:pt x="75" y="17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5"/>
                      <a:pt x="79" y="15"/>
                      <a:pt x="79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3"/>
                      <a:pt x="82" y="13"/>
                      <a:pt x="83" y="13"/>
                    </a:cubicBezTo>
                    <a:cubicBezTo>
                      <a:pt x="83" y="13"/>
                      <a:pt x="84" y="12"/>
                      <a:pt x="84" y="12"/>
                    </a:cubicBezTo>
                    <a:cubicBezTo>
                      <a:pt x="84" y="12"/>
                      <a:pt x="84" y="12"/>
                      <a:pt x="85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8" y="11"/>
                      <a:pt x="88" y="11"/>
                      <a:pt x="89" y="11"/>
                    </a:cubicBezTo>
                    <a:cubicBezTo>
                      <a:pt x="89" y="11"/>
                      <a:pt x="90" y="10"/>
                      <a:pt x="90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6" y="10"/>
                      <a:pt x="96" y="9"/>
                      <a:pt x="97" y="9"/>
                    </a:cubicBezTo>
                    <a:cubicBezTo>
                      <a:pt x="97" y="8"/>
                      <a:pt x="98" y="7"/>
                      <a:pt x="98" y="7"/>
                    </a:cubicBezTo>
                    <a:cubicBezTo>
                      <a:pt x="98" y="5"/>
                      <a:pt x="97" y="4"/>
                      <a:pt x="95" y="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0" y="2"/>
                      <a:pt x="89" y="1"/>
                      <a:pt x="88" y="1"/>
                    </a:cubicBezTo>
                    <a:cubicBezTo>
                      <a:pt x="88" y="1"/>
                      <a:pt x="87" y="1"/>
                      <a:pt x="87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3" y="1"/>
                      <a:pt x="83" y="1"/>
                    </a:cubicBezTo>
                    <a:cubicBezTo>
                      <a:pt x="83" y="1"/>
                      <a:pt x="82" y="1"/>
                      <a:pt x="82" y="1"/>
                    </a:cubicBezTo>
                    <a:cubicBezTo>
                      <a:pt x="82" y="1"/>
                      <a:pt x="81" y="1"/>
                      <a:pt x="81" y="1"/>
                    </a:cubicBezTo>
                    <a:cubicBezTo>
                      <a:pt x="79" y="1"/>
                      <a:pt x="78" y="0"/>
                      <a:pt x="77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1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7" y="2"/>
                      <a:pt x="66" y="3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3" y="3"/>
                      <a:pt x="61" y="4"/>
                      <a:pt x="60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6"/>
                      <a:pt x="57" y="6"/>
                      <a:pt x="55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3" y="8"/>
                      <a:pt x="53" y="8"/>
                    </a:cubicBezTo>
                    <a:cubicBezTo>
                      <a:pt x="52" y="9"/>
                      <a:pt x="50" y="10"/>
                      <a:pt x="49" y="11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4"/>
                      <a:pt x="44" y="14"/>
                      <a:pt x="44" y="15"/>
                    </a:cubicBezTo>
                    <a:cubicBezTo>
                      <a:pt x="41" y="15"/>
                      <a:pt x="38" y="17"/>
                      <a:pt x="35" y="19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29" y="25"/>
                      <a:pt x="28" y="28"/>
                      <a:pt x="26" y="30"/>
                    </a:cubicBezTo>
                    <a:cubicBezTo>
                      <a:pt x="20" y="29"/>
                      <a:pt x="12" y="38"/>
                      <a:pt x="0" y="5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7" y="69"/>
                      <a:pt x="49" y="57"/>
                      <a:pt x="4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Freeform 25"/>
              <p:cNvSpPr/>
              <p:nvPr/>
            </p:nvSpPr>
            <p:spPr bwMode="auto">
              <a:xfrm>
                <a:off x="3216" y="670"/>
                <a:ext cx="129" cy="88"/>
              </a:xfrm>
              <a:custGeom>
                <a:avLst/>
                <a:gdLst>
                  <a:gd name="T0" fmla="*/ 5 w 54"/>
                  <a:gd name="T1" fmla="*/ 34 h 37"/>
                  <a:gd name="T2" fmla="*/ 23 w 54"/>
                  <a:gd name="T3" fmla="*/ 37 h 37"/>
                  <a:gd name="T4" fmla="*/ 40 w 54"/>
                  <a:gd name="T5" fmla="*/ 15 h 37"/>
                  <a:gd name="T6" fmla="*/ 54 w 54"/>
                  <a:gd name="T7" fmla="*/ 10 h 37"/>
                  <a:gd name="T8" fmla="*/ 54 w 54"/>
                  <a:gd name="T9" fmla="*/ 0 h 37"/>
                  <a:gd name="T10" fmla="*/ 28 w 54"/>
                  <a:gd name="T11" fmla="*/ 0 h 37"/>
                  <a:gd name="T12" fmla="*/ 28 w 54"/>
                  <a:gd name="T13" fmla="*/ 21 h 37"/>
                  <a:gd name="T14" fmla="*/ 0 w 54"/>
                  <a:gd name="T15" fmla="*/ 21 h 37"/>
                  <a:gd name="T16" fmla="*/ 5 w 54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7">
                    <a:moveTo>
                      <a:pt x="5" y="34"/>
                    </a:moveTo>
                    <a:cubicBezTo>
                      <a:pt x="23" y="37"/>
                      <a:pt x="23" y="37"/>
                      <a:pt x="23" y="37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3" y="11"/>
                      <a:pt x="49" y="9"/>
                      <a:pt x="54" y="1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5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2811" y="720"/>
                <a:ext cx="55" cy="43"/>
              </a:xfrm>
              <a:custGeom>
                <a:avLst/>
                <a:gdLst>
                  <a:gd name="T0" fmla="*/ 43 w 55"/>
                  <a:gd name="T1" fmla="*/ 43 h 43"/>
                  <a:gd name="T2" fmla="*/ 55 w 55"/>
                  <a:gd name="T3" fmla="*/ 0 h 43"/>
                  <a:gd name="T4" fmla="*/ 0 w 55"/>
                  <a:gd name="T5" fmla="*/ 0 h 43"/>
                  <a:gd name="T6" fmla="*/ 43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43" y="43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27"/>
              <p:cNvSpPr>
                <a:spLocks noEditPoints="1"/>
              </p:cNvSpPr>
              <p:nvPr/>
            </p:nvSpPr>
            <p:spPr bwMode="auto">
              <a:xfrm>
                <a:off x="2654" y="567"/>
                <a:ext cx="710" cy="764"/>
              </a:xfrm>
              <a:custGeom>
                <a:avLst/>
                <a:gdLst>
                  <a:gd name="T0" fmla="*/ 290 w 298"/>
                  <a:gd name="T1" fmla="*/ 110 h 320"/>
                  <a:gd name="T2" fmla="*/ 261 w 298"/>
                  <a:gd name="T3" fmla="*/ 131 h 320"/>
                  <a:gd name="T4" fmla="*/ 264 w 298"/>
                  <a:gd name="T5" fmla="*/ 176 h 320"/>
                  <a:gd name="T6" fmla="*/ 194 w 298"/>
                  <a:gd name="T7" fmla="*/ 176 h 320"/>
                  <a:gd name="T8" fmla="*/ 228 w 298"/>
                  <a:gd name="T9" fmla="*/ 129 h 320"/>
                  <a:gd name="T10" fmla="*/ 289 w 298"/>
                  <a:gd name="T11" fmla="*/ 72 h 320"/>
                  <a:gd name="T12" fmla="*/ 281 w 298"/>
                  <a:gd name="T13" fmla="*/ 70 h 320"/>
                  <a:gd name="T14" fmla="*/ 233 w 298"/>
                  <a:gd name="T15" fmla="*/ 91 h 320"/>
                  <a:gd name="T16" fmla="*/ 242 w 298"/>
                  <a:gd name="T17" fmla="*/ 39 h 320"/>
                  <a:gd name="T18" fmla="*/ 239 w 298"/>
                  <a:gd name="T19" fmla="*/ 32 h 320"/>
                  <a:gd name="T20" fmla="*/ 196 w 298"/>
                  <a:gd name="T21" fmla="*/ 104 h 320"/>
                  <a:gd name="T22" fmla="*/ 152 w 298"/>
                  <a:gd name="T23" fmla="*/ 157 h 320"/>
                  <a:gd name="T24" fmla="*/ 168 w 298"/>
                  <a:gd name="T25" fmla="*/ 176 h 320"/>
                  <a:gd name="T26" fmla="*/ 159 w 298"/>
                  <a:gd name="T27" fmla="*/ 170 h 320"/>
                  <a:gd name="T28" fmla="*/ 100 w 298"/>
                  <a:gd name="T29" fmla="*/ 117 h 320"/>
                  <a:gd name="T30" fmla="*/ 110 w 298"/>
                  <a:gd name="T31" fmla="*/ 124 h 320"/>
                  <a:gd name="T32" fmla="*/ 109 w 298"/>
                  <a:gd name="T33" fmla="*/ 137 h 320"/>
                  <a:gd name="T34" fmla="*/ 103 w 298"/>
                  <a:gd name="T35" fmla="*/ 163 h 320"/>
                  <a:gd name="T36" fmla="*/ 112 w 298"/>
                  <a:gd name="T37" fmla="*/ 176 h 320"/>
                  <a:gd name="T38" fmla="*/ 93 w 298"/>
                  <a:gd name="T39" fmla="*/ 176 h 320"/>
                  <a:gd name="T40" fmla="*/ 103 w 298"/>
                  <a:gd name="T41" fmla="*/ 133 h 320"/>
                  <a:gd name="T42" fmla="*/ 102 w 298"/>
                  <a:gd name="T43" fmla="*/ 122 h 320"/>
                  <a:gd name="T44" fmla="*/ 118 w 298"/>
                  <a:gd name="T45" fmla="*/ 35 h 320"/>
                  <a:gd name="T46" fmla="*/ 125 w 298"/>
                  <a:gd name="T47" fmla="*/ 23 h 320"/>
                  <a:gd name="T48" fmla="*/ 117 w 298"/>
                  <a:gd name="T49" fmla="*/ 0 h 320"/>
                  <a:gd name="T50" fmla="*/ 107 w 298"/>
                  <a:gd name="T51" fmla="*/ 32 h 320"/>
                  <a:gd name="T52" fmla="*/ 83 w 298"/>
                  <a:gd name="T53" fmla="*/ 116 h 320"/>
                  <a:gd name="T54" fmla="*/ 66 w 298"/>
                  <a:gd name="T55" fmla="*/ 117 h 320"/>
                  <a:gd name="T56" fmla="*/ 61 w 298"/>
                  <a:gd name="T57" fmla="*/ 129 h 320"/>
                  <a:gd name="T58" fmla="*/ 38 w 298"/>
                  <a:gd name="T59" fmla="*/ 176 h 320"/>
                  <a:gd name="T60" fmla="*/ 34 w 298"/>
                  <a:gd name="T61" fmla="*/ 131 h 320"/>
                  <a:gd name="T62" fmla="*/ 55 w 298"/>
                  <a:gd name="T63" fmla="*/ 120 h 320"/>
                  <a:gd name="T64" fmla="*/ 30 w 298"/>
                  <a:gd name="T65" fmla="*/ 86 h 320"/>
                  <a:gd name="T66" fmla="*/ 8 w 298"/>
                  <a:gd name="T67" fmla="*/ 111 h 320"/>
                  <a:gd name="T68" fmla="*/ 0 w 298"/>
                  <a:gd name="T69" fmla="*/ 176 h 320"/>
                  <a:gd name="T70" fmla="*/ 52 w 298"/>
                  <a:gd name="T71" fmla="*/ 320 h 320"/>
                  <a:gd name="T72" fmla="*/ 298 w 298"/>
                  <a:gd name="T73" fmla="*/ 268 h 320"/>
                  <a:gd name="T74" fmla="*/ 290 w 298"/>
                  <a:gd name="T75" fmla="*/ 176 h 320"/>
                  <a:gd name="T76" fmla="*/ 93 w 298"/>
                  <a:gd name="T77" fmla="*/ 140 h 320"/>
                  <a:gd name="T78" fmla="*/ 89 w 298"/>
                  <a:gd name="T79" fmla="*/ 176 h 320"/>
                  <a:gd name="T80" fmla="*/ 85 w 298"/>
                  <a:gd name="T81" fmla="*/ 144 h 320"/>
                  <a:gd name="T82" fmla="*/ 72 w 298"/>
                  <a:gd name="T83" fmla="*/ 133 h 320"/>
                  <a:gd name="T84" fmla="*/ 66 w 298"/>
                  <a:gd name="T85" fmla="*/ 176 h 320"/>
                  <a:gd name="T86" fmla="*/ 64 w 298"/>
                  <a:gd name="T87" fmla="*/ 13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8" h="320">
                    <a:moveTo>
                      <a:pt x="290" y="176"/>
                    </a:moveTo>
                    <a:cubicBezTo>
                      <a:pt x="290" y="110"/>
                      <a:pt x="290" y="110"/>
                      <a:pt x="290" y="110"/>
                    </a:cubicBezTo>
                    <a:cubicBezTo>
                      <a:pt x="289" y="110"/>
                      <a:pt x="289" y="111"/>
                      <a:pt x="288" y="111"/>
                    </a:cubicBezTo>
                    <a:cubicBezTo>
                      <a:pt x="281" y="121"/>
                      <a:pt x="272" y="127"/>
                      <a:pt x="261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76"/>
                      <a:pt x="264" y="176"/>
                      <a:pt x="264" y="176"/>
                    </a:cubicBezTo>
                    <a:cubicBezTo>
                      <a:pt x="203" y="176"/>
                      <a:pt x="203" y="176"/>
                      <a:pt x="203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227" y="132"/>
                      <a:pt x="227" y="132"/>
                      <a:pt x="227" y="132"/>
                    </a:cubicBezTo>
                    <a:cubicBezTo>
                      <a:pt x="227" y="131"/>
                      <a:pt x="228" y="130"/>
                      <a:pt x="228" y="129"/>
                    </a:cubicBezTo>
                    <a:cubicBezTo>
                      <a:pt x="247" y="134"/>
                      <a:pt x="267" y="128"/>
                      <a:pt x="279" y="112"/>
                    </a:cubicBezTo>
                    <a:cubicBezTo>
                      <a:pt x="288" y="101"/>
                      <a:pt x="292" y="86"/>
                      <a:pt x="289" y="72"/>
                    </a:cubicBezTo>
                    <a:cubicBezTo>
                      <a:pt x="288" y="70"/>
                      <a:pt x="287" y="69"/>
                      <a:pt x="286" y="68"/>
                    </a:cubicBezTo>
                    <a:cubicBezTo>
                      <a:pt x="284" y="68"/>
                      <a:pt x="282" y="68"/>
                      <a:pt x="281" y="70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33" y="91"/>
                      <a:pt x="233" y="91"/>
                      <a:pt x="233" y="91"/>
                    </a:cubicBezTo>
                    <a:cubicBezTo>
                      <a:pt x="221" y="66"/>
                      <a:pt x="221" y="66"/>
                      <a:pt x="221" y="66"/>
                    </a:cubicBezTo>
                    <a:cubicBezTo>
                      <a:pt x="242" y="39"/>
                      <a:pt x="242" y="39"/>
                      <a:pt x="242" y="39"/>
                    </a:cubicBezTo>
                    <a:cubicBezTo>
                      <a:pt x="243" y="38"/>
                      <a:pt x="244" y="36"/>
                      <a:pt x="243" y="34"/>
                    </a:cubicBezTo>
                    <a:cubicBezTo>
                      <a:pt x="242" y="33"/>
                      <a:pt x="241" y="32"/>
                      <a:pt x="239" y="32"/>
                    </a:cubicBezTo>
                    <a:cubicBezTo>
                      <a:pt x="224" y="32"/>
                      <a:pt x="211" y="39"/>
                      <a:pt x="202" y="51"/>
                    </a:cubicBezTo>
                    <a:cubicBezTo>
                      <a:pt x="189" y="66"/>
                      <a:pt x="188" y="87"/>
                      <a:pt x="196" y="104"/>
                    </a:cubicBezTo>
                    <a:cubicBezTo>
                      <a:pt x="196" y="105"/>
                      <a:pt x="195" y="106"/>
                      <a:pt x="195" y="106"/>
                    </a:cubicBez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62" y="167"/>
                      <a:pt x="162" y="167"/>
                      <a:pt x="162" y="167"/>
                    </a:cubicBezTo>
                    <a:cubicBezTo>
                      <a:pt x="165" y="170"/>
                      <a:pt x="167" y="173"/>
                      <a:pt x="168" y="176"/>
                    </a:cubicBezTo>
                    <a:cubicBezTo>
                      <a:pt x="163" y="176"/>
                      <a:pt x="163" y="176"/>
                      <a:pt x="163" y="176"/>
                    </a:cubicBezTo>
                    <a:cubicBezTo>
                      <a:pt x="163" y="174"/>
                      <a:pt x="161" y="172"/>
                      <a:pt x="159" y="170"/>
                    </a:cubicBezTo>
                    <a:cubicBezTo>
                      <a:pt x="101" y="112"/>
                      <a:pt x="101" y="112"/>
                      <a:pt x="101" y="112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6" y="119"/>
                      <a:pt x="109" y="121"/>
                      <a:pt x="110" y="124"/>
                    </a:cubicBezTo>
                    <a:cubicBezTo>
                      <a:pt x="112" y="126"/>
                      <a:pt x="112" y="129"/>
                      <a:pt x="111" y="132"/>
                    </a:cubicBezTo>
                    <a:cubicBezTo>
                      <a:pt x="111" y="134"/>
                      <a:pt x="110" y="135"/>
                      <a:pt x="109" y="137"/>
                    </a:cubicBezTo>
                    <a:cubicBezTo>
                      <a:pt x="109" y="139"/>
                      <a:pt x="109" y="142"/>
                      <a:pt x="108" y="145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17" y="176"/>
                      <a:pt x="117" y="176"/>
                      <a:pt x="117" y="176"/>
                    </a:cubicBezTo>
                    <a:cubicBezTo>
                      <a:pt x="112" y="176"/>
                      <a:pt x="112" y="176"/>
                      <a:pt x="112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39"/>
                      <a:pt x="104" y="136"/>
                      <a:pt x="103" y="133"/>
                    </a:cubicBezTo>
                    <a:cubicBezTo>
                      <a:pt x="105" y="132"/>
                      <a:pt x="106" y="131"/>
                      <a:pt x="106" y="129"/>
                    </a:cubicBezTo>
                    <a:cubicBezTo>
                      <a:pt x="107" y="126"/>
                      <a:pt x="105" y="123"/>
                      <a:pt x="102" y="122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7" y="32"/>
                      <a:pt x="107" y="32"/>
                      <a:pt x="107" y="32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83" y="116"/>
                      <a:pt x="83" y="116"/>
                      <a:pt x="83" y="116"/>
                    </a:cubicBezTo>
                    <a:cubicBezTo>
                      <a:pt x="74" y="113"/>
                      <a:pt x="74" y="113"/>
                      <a:pt x="74" y="113"/>
                    </a:cubicBezTo>
                    <a:cubicBezTo>
                      <a:pt x="70" y="112"/>
                      <a:pt x="67" y="114"/>
                      <a:pt x="66" y="117"/>
                    </a:cubicBezTo>
                    <a:cubicBezTo>
                      <a:pt x="65" y="119"/>
                      <a:pt x="66" y="120"/>
                      <a:pt x="66" y="122"/>
                    </a:cubicBezTo>
                    <a:cubicBezTo>
                      <a:pt x="64" y="124"/>
                      <a:pt x="62" y="126"/>
                      <a:pt x="61" y="129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38" y="176"/>
                      <a:pt x="38" y="176"/>
                      <a:pt x="38" y="176"/>
                    </a:cubicBezTo>
                    <a:cubicBezTo>
                      <a:pt x="34" y="176"/>
                      <a:pt x="34" y="176"/>
                      <a:pt x="34" y="176"/>
                    </a:cubicBezTo>
                    <a:cubicBezTo>
                      <a:pt x="34" y="131"/>
                      <a:pt x="34" y="131"/>
                      <a:pt x="3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6" y="118"/>
                      <a:pt x="56" y="117"/>
                      <a:pt x="58" y="11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26" y="91"/>
                      <a:pt x="22" y="97"/>
                      <a:pt x="16" y="103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6"/>
                      <a:pt x="23" y="320"/>
                      <a:pt x="52" y="320"/>
                    </a:cubicBezTo>
                    <a:cubicBezTo>
                      <a:pt x="246" y="320"/>
                      <a:pt x="246" y="320"/>
                      <a:pt x="246" y="320"/>
                    </a:cubicBezTo>
                    <a:cubicBezTo>
                      <a:pt x="275" y="320"/>
                      <a:pt x="298" y="296"/>
                      <a:pt x="298" y="268"/>
                    </a:cubicBezTo>
                    <a:cubicBezTo>
                      <a:pt x="298" y="176"/>
                      <a:pt x="298" y="176"/>
                      <a:pt x="298" y="176"/>
                    </a:cubicBezTo>
                    <a:lnTo>
                      <a:pt x="290" y="176"/>
                    </a:lnTo>
                    <a:close/>
                    <a:moveTo>
                      <a:pt x="85" y="144"/>
                    </a:moveTo>
                    <a:cubicBezTo>
                      <a:pt x="86" y="140"/>
                      <a:pt x="90" y="139"/>
                      <a:pt x="93" y="140"/>
                    </a:cubicBezTo>
                    <a:cubicBezTo>
                      <a:pt x="97" y="141"/>
                      <a:pt x="99" y="144"/>
                      <a:pt x="98" y="148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76" y="176"/>
                      <a:pt x="76" y="176"/>
                      <a:pt x="76" y="176"/>
                    </a:cubicBezTo>
                    <a:lnTo>
                      <a:pt x="85" y="144"/>
                    </a:lnTo>
                    <a:close/>
                    <a:moveTo>
                      <a:pt x="64" y="138"/>
                    </a:moveTo>
                    <a:cubicBezTo>
                      <a:pt x="65" y="134"/>
                      <a:pt x="69" y="132"/>
                      <a:pt x="72" y="133"/>
                    </a:cubicBezTo>
                    <a:cubicBezTo>
                      <a:pt x="76" y="134"/>
                      <a:pt x="78" y="138"/>
                      <a:pt x="77" y="141"/>
                    </a:cubicBezTo>
                    <a:cubicBezTo>
                      <a:pt x="66" y="176"/>
                      <a:pt x="66" y="176"/>
                      <a:pt x="66" y="176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64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2914" y="720"/>
                <a:ext cx="188" cy="160"/>
              </a:xfrm>
              <a:custGeom>
                <a:avLst/>
                <a:gdLst>
                  <a:gd name="T0" fmla="*/ 10 w 79"/>
                  <a:gd name="T1" fmla="*/ 0 h 67"/>
                  <a:gd name="T2" fmla="*/ 0 w 79"/>
                  <a:gd name="T3" fmla="*/ 34 h 67"/>
                  <a:gd name="T4" fmla="*/ 32 w 79"/>
                  <a:gd name="T5" fmla="*/ 67 h 67"/>
                  <a:gd name="T6" fmla="*/ 50 w 79"/>
                  <a:gd name="T7" fmla="*/ 67 h 67"/>
                  <a:gd name="T8" fmla="*/ 79 w 79"/>
                  <a:gd name="T9" fmla="*/ 32 h 67"/>
                  <a:gd name="T10" fmla="*/ 76 w 79"/>
                  <a:gd name="T11" fmla="*/ 0 h 67"/>
                  <a:gd name="T12" fmla="*/ 10 w 7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7">
                    <a:moveTo>
                      <a:pt x="10" y="0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5" y="22"/>
                      <a:pt x="74" y="11"/>
                      <a:pt x="76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00" name="矩形 35"/>
          <p:cNvSpPr/>
          <p:nvPr/>
        </p:nvSpPr>
        <p:spPr>
          <a:xfrm>
            <a:off x="7571105" y="3204845"/>
            <a:ext cx="280352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20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Evaluation Metrics: </a:t>
            </a:r>
            <a:r>
              <a:rPr sz="20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RMSE and R² Score for model performance.</a:t>
            </a:r>
            <a:endParaRPr sz="2000" dirty="0">
              <a:solidFill>
                <a:srgbClr val="FFFFFF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endParaRPr lang="zh-CN" altLang="en-US" sz="2000" dirty="0">
              <a:solidFill>
                <a:srgbClr val="FFFFFF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Results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556000" y="19334797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endParaRPr lang="en-US" altLang="zh-CN"/>
          </a:p>
          <a:p>
            <a:pPr>
              <a:spcAft>
                <a:spcPct val="60000"/>
              </a:spcAft>
            </a:pPr>
            <a:endParaRPr lang="en-US" altLang="zh-CN"/>
          </a:p>
        </p:txBody>
      </p:sp>
      <p:graphicFrame>
        <p:nvGraphicFramePr>
          <p:cNvPr id="18" name="Table 17"/>
          <p:cNvGraphicFramePr/>
          <p:nvPr/>
        </p:nvGraphicFramePr>
        <p:xfrm>
          <a:off x="1828800" y="1524000"/>
          <a:ext cx="853249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r>
                        <a:rPr lang="en-US" altLang="zh-CN" sz="1100"/>
                        <a:t>Model</a:t>
                      </a:r>
                      <a:endParaRPr lang="en-US" altLang="zh-CN" sz="1100"/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RMSE</a:t>
                      </a:r>
                      <a:endParaRPr lang="en-US" altLang="zh-CN" sz="1100"/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R² Score</a:t>
                      </a:r>
                      <a:endParaRPr lang="en-US" altLang="zh-CN" sz="1100"/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IN" altLang="en-US" sz="1100"/>
                        <a:t>l</a:t>
                      </a:r>
                      <a:r>
                        <a:rPr lang="en-US" altLang="zh-CN" sz="1100"/>
                        <a:t>inear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7805.76</a:t>
                      </a:r>
                      <a:endParaRPr lang="en-US" altLang="zh-CN" sz="1100"/>
                    </a:p>
                  </a:txBody>
                  <a:tcPr anchor="ctr" anchorCtr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0.9164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Ridge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7810.91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0.9163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Polynomial Regression (Deg 2)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4581.65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0.9735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Lasso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7780.67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0.9171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Support Vector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7589.27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0.9221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Decision Tree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8203.92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0.9074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Random Forest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3582.72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0.9853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Gradient Boosting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4978.13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0.9673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r>
                        <a:rPr lang="en-US" altLang="zh-CN" sz="1100"/>
                        <a:t>Quantile Regression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8102.83</a:t>
                      </a:r>
                      <a:endParaRPr lang="en-US" altLang="zh-CN" sz="1100"/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0.9105</a:t>
                      </a:r>
                      <a:endParaRPr lang="en-US" altLang="zh-CN" sz="11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02030" y="-20574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>
                <a:sym typeface="+mn-ea"/>
              </a:rPr>
              <a:t>Summary of Results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4915" y="5767070"/>
            <a:ext cx="9332595" cy="1090930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Performing Models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Model Based on RMSE: Random Forest Regression with RMSE of 3582.72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Model Based on R² Score: Random Forest Regression with R² Score of 0.9853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0" y="4789805"/>
            <a:ext cx="9924415" cy="947420"/>
          </a:xfrm>
          <a:prstGeom prst="rect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ct val="60000"/>
              </a:spcAft>
            </a:pPr>
            <a:r>
              <a:rPr lang="en-US" altLang="zh-CN" sz="1800" b="1">
                <a:sym typeface="+mn-ea"/>
              </a:rPr>
              <a:t>Best Performing Models</a:t>
            </a:r>
            <a:r>
              <a:rPr lang="en-IN" altLang="en-US" sz="1800" b="1">
                <a:sym typeface="+mn-ea"/>
              </a:rPr>
              <a:t>: </a:t>
            </a:r>
            <a:r>
              <a:rPr lang="en-US" altLang="zh-CN" sz="1800">
                <a:sym typeface="+mn-ea"/>
              </a:rPr>
              <a:t>This comparison shows that </a:t>
            </a:r>
            <a:r>
              <a:rPr lang="en-US" altLang="zh-CN" sz="1800" b="1">
                <a:sym typeface="+mn-ea"/>
              </a:rPr>
              <a:t>Random Forest Regression </a:t>
            </a:r>
            <a:r>
              <a:rPr lang="en-US" altLang="zh-CN" sz="1800">
                <a:sym typeface="+mn-ea"/>
              </a:rPr>
              <a:t>outperformed all other models both in terms of minimizing the</a:t>
            </a:r>
            <a:r>
              <a:rPr lang="en-US" altLang="zh-CN" sz="1800" b="1">
                <a:sym typeface="+mn-ea"/>
              </a:rPr>
              <a:t> RMSE and maximizing the R² Score,</a:t>
            </a:r>
            <a:r>
              <a:rPr lang="en-US" altLang="zh-CN" sz="1800">
                <a:sym typeface="+mn-ea"/>
              </a:rPr>
              <a:t> making it the best-performing model.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556000" y="19334797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endParaRPr lang="en-US" altLang="zh-CN"/>
          </a:p>
          <a:p>
            <a:pPr>
              <a:spcAft>
                <a:spcPct val="60000"/>
              </a:spcAft>
            </a:pPr>
            <a:endParaRPr lang="en-US" altLang="zh-CN"/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02030" y="1245870"/>
            <a:ext cx="9760585" cy="3089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Conclusion &amp; Future Work</a:t>
            </a:r>
            <a:endParaRPr kumimoji="0" lang="en-US" altLang="zh-CN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grpSp>
        <p:nvGrpSpPr>
          <p:cNvPr id="21506" name="组合 2"/>
          <p:cNvGrpSpPr/>
          <p:nvPr/>
        </p:nvGrpSpPr>
        <p:grpSpPr>
          <a:xfrm>
            <a:off x="-96837" y="1591310"/>
            <a:ext cx="6946900" cy="1879600"/>
            <a:chOff x="831550" y="1753094"/>
            <a:chExt cx="6947017" cy="1879106"/>
          </a:xfrm>
        </p:grpSpPr>
        <p:sp>
          <p:nvSpPr>
            <p:cNvPr id="5" name="空心弧 4"/>
            <p:cNvSpPr/>
            <p:nvPr/>
          </p:nvSpPr>
          <p:spPr>
            <a:xfrm>
              <a:off x="5908042" y="17657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>
              <a:off x="4215721" y="17657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E36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flipV="1">
              <a:off x="831550" y="17530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E08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flipV="1">
              <a:off x="2523871" y="17530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166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flipV="1">
              <a:off x="4215721" y="17530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675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flipV="1">
              <a:off x="5912161" y="17530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E36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>
              <a:off x="2523400" y="17657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675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>
              <a:off x="831550" y="1765794"/>
              <a:ext cx="1866406" cy="1866406"/>
            </a:xfrm>
            <a:prstGeom prst="blockArc">
              <a:avLst>
                <a:gd name="adj1" fmla="val 10800000"/>
                <a:gd name="adj2" fmla="val 0"/>
                <a:gd name="adj3" fmla="val 9314"/>
              </a:avLst>
            </a:prstGeom>
            <a:solidFill>
              <a:srgbClr val="166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6708" y="1979854"/>
            <a:ext cx="1056178" cy="1136313"/>
            <a:chOff x="1273195" y="2129962"/>
            <a:chExt cx="1056179" cy="1136313"/>
          </a:xfrm>
          <a:solidFill>
            <a:srgbClr val="E08648"/>
          </a:solidFill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1273195" y="23849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1364868" y="227229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1483544" y="218852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1620419" y="213987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1765343" y="212996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1907567" y="215951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036544" y="222634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2142707" y="232549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2218183" y="244961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2257374" y="258948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2257374" y="273474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2218183" y="287462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2142707" y="299874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2036544" y="309789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1907567" y="316472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765343" y="319427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1579" y="1953819"/>
            <a:ext cx="708956" cy="1136313"/>
            <a:chOff x="3314564" y="2129962"/>
            <a:chExt cx="708955" cy="1136313"/>
          </a:xfrm>
          <a:solidFill>
            <a:srgbClr val="1C7C5A"/>
          </a:solidFill>
        </p:grpSpPr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3314564" y="213987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3459488" y="212996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3601712" y="215951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3730689" y="222634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3836852" y="232549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3912328" y="244961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3951519" y="258948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3951519" y="273474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3912328" y="287462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3836852" y="299874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3730689" y="309789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3601712" y="316472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3459488" y="319427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314564" y="318436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268507" y="2004620"/>
            <a:ext cx="564031" cy="1106758"/>
            <a:chOff x="5151809" y="2129962"/>
            <a:chExt cx="564031" cy="1106758"/>
          </a:xfrm>
          <a:solidFill>
            <a:srgbClr val="675E8C"/>
          </a:solidFill>
        </p:grpSpPr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5151809" y="212996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5294033" y="215951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5423010" y="222634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529173" y="232549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5604649" y="244961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643840" y="258948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643840" y="273474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5604649" y="287462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5529173" y="299874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5423010" y="309789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5294033" y="316472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06653" y="1939214"/>
            <a:ext cx="845830" cy="676787"/>
            <a:chOff x="6570296" y="2129962"/>
            <a:chExt cx="845830" cy="676787"/>
          </a:xfrm>
          <a:solidFill>
            <a:srgbClr val="E36C64"/>
          </a:solidFill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570296" y="218852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6707171" y="213987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6852095" y="212996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6994319" y="215951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123296" y="222634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7229459" y="232549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304935" y="244961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7344126" y="258948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7344126" y="2734749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9" name="文本框 66"/>
          <p:cNvSpPr txBox="1"/>
          <p:nvPr/>
        </p:nvSpPr>
        <p:spPr>
          <a:xfrm>
            <a:off x="369570" y="2326005"/>
            <a:ext cx="1508125" cy="5499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r>
              <a:rPr lang="en-US" altLang="zh-CN" sz="2800" dirty="0">
                <a:solidFill>
                  <a:srgbClr val="E08648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70%</a:t>
            </a:r>
            <a:endParaRPr lang="zh-CN" altLang="en-US" sz="2800" dirty="0">
              <a:solidFill>
                <a:srgbClr val="E08648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20" name="文本框 67"/>
          <p:cNvSpPr txBox="1"/>
          <p:nvPr/>
        </p:nvSpPr>
        <p:spPr>
          <a:xfrm>
            <a:off x="2242820" y="2271713"/>
            <a:ext cx="8064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60%</a:t>
            </a:r>
            <a:endParaRPr lang="zh-CN" altLang="en-US" sz="2800" dirty="0">
              <a:solidFill>
                <a:srgbClr val="1C7C5A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21" name="文本框 68"/>
          <p:cNvSpPr txBox="1"/>
          <p:nvPr/>
        </p:nvSpPr>
        <p:spPr>
          <a:xfrm>
            <a:off x="3771900" y="2292668"/>
            <a:ext cx="8064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675E8C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50%</a:t>
            </a:r>
            <a:endParaRPr lang="zh-CN" altLang="en-US" sz="2800" dirty="0">
              <a:solidFill>
                <a:srgbClr val="675E8C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22" name="文本框 69"/>
          <p:cNvSpPr txBox="1"/>
          <p:nvPr/>
        </p:nvSpPr>
        <p:spPr>
          <a:xfrm>
            <a:off x="5508308" y="2397443"/>
            <a:ext cx="80803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E36C64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40%</a:t>
            </a:r>
            <a:endParaRPr lang="zh-CN" altLang="en-US" sz="2800" dirty="0">
              <a:solidFill>
                <a:srgbClr val="E36C64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23" name="矩形 70"/>
          <p:cNvSpPr/>
          <p:nvPr/>
        </p:nvSpPr>
        <p:spPr>
          <a:xfrm>
            <a:off x="7783830" y="2304415"/>
            <a:ext cx="45593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Future Work: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endParaRPr lang="zh-CN" altLang="en-US" sz="2400" b="1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Explore additional models (e.g., Neural Networks).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Performhyperparameter tuning for further optimization.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Investigate deeper featureengineering.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21531" name="矩形 78"/>
          <p:cNvSpPr/>
          <p:nvPr/>
        </p:nvSpPr>
        <p:spPr>
          <a:xfrm>
            <a:off x="849313" y="3946525"/>
            <a:ext cx="6934200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Conclusion: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Random Forest Regression outperformed other models.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R&amp;D Spend and Marketing Spend were significant in predicting startup profits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</a:t>
            </a:r>
            <a:endParaRPr kumimoji="0" lang="en-US" altLang="zh-CN" sz="6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Presentation</Application>
  <PresentationFormat>宽屏</PresentationFormat>
  <Paragraphs>133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 Light</vt:lpstr>
      <vt:lpstr>Calibri Light</vt:lpstr>
      <vt:lpstr>Microsoft YaHei</vt:lpstr>
      <vt:lpstr>方正综艺简体</vt:lpstr>
      <vt:lpstr>Arial Unicode MS</vt:lpstr>
      <vt:lpstr>黑体</vt:lpstr>
      <vt:lpstr>Arial Unicode MS</vt:lpstr>
      <vt:lpstr>Arial Black</vt:lpstr>
      <vt:lpstr>Times New Roman</vt:lpstr>
      <vt:lpstr>Microsoft Tai Le</vt:lpstr>
      <vt:lpstr>Microsoft Himalaya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 of 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Loganathan sonai muthu</cp:lastModifiedBy>
  <cp:revision>31</cp:revision>
  <dcterms:created xsi:type="dcterms:W3CDTF">2015-10-06T12:45:30Z</dcterms:created>
  <dcterms:modified xsi:type="dcterms:W3CDTF">2024-09-25T15:55:18Z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4C0422F8249547B5B396E5619206A6D7_12</vt:lpwstr>
  </property>
</Properties>
</file>