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32918400" cy="43891200"/>
  <p:notesSz cx="5800725" cy="9094788"/>
  <p:embeddedFontLst>
    <p:embeddedFont>
      <p:font typeface="Open Sans" panose="020B0606030504020204" pitchFamily="34" charset="0"/>
      <p:regular r:id="rId3"/>
    </p:embeddedFont>
    <p:embeddedFont>
      <p:font typeface="Amaranth" panose="020B0604020202020204" charset="0"/>
      <p:regular r:id="rId4"/>
    </p:embeddedFont>
    <p:embeddedFont>
      <p:font typeface="Titillium Web" panose="020B0604020202020204" charset="0"/>
      <p:regular r:id="rId5"/>
    </p:embeddedFont>
  </p:embeddedFontLst>
  <p:custDataLst>
    <p:tags r:id="rId6"/>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a:srgbClr val="B4D3E2"/>
    <a:srgbClr val="666666"/>
    <a:srgbClr val="AECFE0"/>
    <a:srgbClr val="A4C9DC"/>
    <a:srgbClr val="A7D1D9"/>
    <a:srgbClr val="AEC9D2"/>
    <a:srgbClr val="D1E0E5"/>
    <a:srgbClr val="CEECF2"/>
    <a:srgbClr val="148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394" autoAdjust="0"/>
  </p:normalViewPr>
  <p:slideViewPr>
    <p:cSldViewPr snapToGrid="0">
      <p:cViewPr>
        <p:scale>
          <a:sx n="31" d="100"/>
          <a:sy n="31" d="100"/>
        </p:scale>
        <p:origin x="1291" y="-4685"/>
      </p:cViewPr>
      <p:guideLst>
        <p:guide orient="horz" pos="13824"/>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8"/>
            <a:ext cx="27979688" cy="9406467"/>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E44D62-E9B9-4A1F-9D60-78A1B8BD2136}" type="slidenum">
              <a:rPr lang="en-US"/>
              <a:pPr>
                <a:defRPr/>
              </a:pPr>
              <a:t>‹N°›</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277C51-0625-40F0-8A02-D153CC2D7029}" type="slidenum">
              <a:rPr lang="en-US"/>
              <a:pPr>
                <a:defRPr/>
              </a:pPr>
              <a:t>‹N°›</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0" y="1756833"/>
            <a:ext cx="7406878" cy="3745018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4" y="1756833"/>
            <a:ext cx="22106334" cy="3745018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C9A1A37-7051-412A-8F35-8483CD8F48E7}" type="slidenum">
              <a:rPr lang="en-US"/>
              <a:pPr>
                <a:defRPr/>
              </a:pPr>
              <a:t>‹N°›</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772C493-C7EB-4BEF-9EB3-C72AA1A173D7}" type="slidenum">
              <a:rPr lang="en-US"/>
              <a:pPr>
                <a:defRPr/>
              </a:pPr>
              <a:t>‹N°›</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8" cy="871643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239EF23-2AC5-4B50-8C9E-5F8D49668A77}" type="slidenum">
              <a:rPr lang="en-US"/>
              <a:pPr>
                <a:defRPr/>
              </a:pPr>
              <a:t>‹N°›</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4"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BBD8762-0F6F-41F2-8E1E-C5EF6CE7FF3C}" type="slidenum">
              <a:rPr lang="en-US"/>
              <a:pPr>
                <a:defRPr/>
              </a:pPr>
              <a:t>‹N°›</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68"/>
            <a:ext cx="14550630"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45EB89-E1F0-4213-BFCF-D6A06A13C4EF}" type="slidenum">
              <a:rPr lang="en-US"/>
              <a:pPr>
                <a:defRPr/>
              </a:pPr>
              <a:t>‹N°›</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9249905-9305-4041-8B60-8DE0824E8129}" type="slidenum">
              <a:rPr lang="en-US"/>
              <a:pPr>
                <a:defRPr/>
              </a:pPr>
              <a:t>‹N°›</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7C76933-D99D-4DC1-BD09-1072CC92B201}" type="slidenum">
              <a:rPr lang="en-US"/>
              <a:pPr>
                <a:defRPr/>
              </a:pPr>
              <a:t>‹N°›</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6A5529-8465-4E7D-9DB8-D374C51CD792}" type="slidenum">
              <a:rPr lang="en-US"/>
              <a:pPr>
                <a:defRPr/>
              </a:pPr>
              <a:t>‹N°›</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30723418"/>
            <a:ext cx="19751280" cy="3627967"/>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3922184"/>
            <a:ext cx="19751280" cy="2633345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34351385"/>
            <a:ext cx="19751280" cy="514984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C022C6C-C3BF-4CE1-8842-0AC597017372}" type="slidenum">
              <a:rPr lang="en-US"/>
              <a:pPr>
                <a:defRPr/>
              </a:pPr>
              <a:t>‹N°›</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1756833"/>
            <a:ext cx="2962751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5444" y="10240433"/>
            <a:ext cx="29627512" cy="289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defTabSz="3526631">
              <a:defRPr sz="54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644" y="39969015"/>
            <a:ext cx="104251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ctr" defTabSz="3526631">
              <a:defRPr sz="54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0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r" defTabSz="3526631">
              <a:defRPr sz="5400" smtClean="0">
                <a:latin typeface="Arial" pitchFamily="34" charset="0"/>
              </a:defRPr>
            </a:lvl1pPr>
          </a:lstStyle>
          <a:p>
            <a:pPr>
              <a:defRPr/>
            </a:pPr>
            <a:fld id="{25043CB6-A91D-4176-912B-555F54C38C99}" type="slidenum">
              <a:rPr lang="en-US"/>
              <a:pPr>
                <a:defRPr/>
              </a:pPr>
              <a:t>‹N°›</a:t>
            </a:fld>
            <a:endParaRPr lang="en-US"/>
          </a:p>
        </p:txBody>
      </p:sp>
      <p:pic>
        <p:nvPicPr>
          <p:cNvPr id="1031" name="New picture"/>
          <p:cNvPicPr/>
          <p:nvPr/>
        </p:nvPicPr>
        <p:blipFill>
          <a:blip r:embed="rId13"/>
          <a:stretch>
            <a:fillRect/>
          </a:stretch>
        </p:blipFill>
        <p:spPr>
          <a:xfrm rot="16200000">
            <a:off x="-11506200" y="21945600"/>
            <a:ext cx="14274800" cy="4368800"/>
          </a:xfrm>
          <a:prstGeom prst="rect">
            <a:avLst/>
          </a:prstGeom>
        </p:spPr>
      </p:pic>
      <p:pic>
        <p:nvPicPr>
          <p:cNvPr id="1032" name="New picture"/>
          <p:cNvPicPr/>
          <p:nvPr/>
        </p:nvPicPr>
        <p:blipFill>
          <a:blip r:embed="rId13"/>
          <a:stretch>
            <a:fillRect/>
          </a:stretch>
        </p:blipFill>
        <p:spPr>
          <a:xfrm rot="5400000">
            <a:off x="30149800" y="21945600"/>
            <a:ext cx="14274800" cy="4368800"/>
          </a:xfrm>
          <a:prstGeom prst="rect">
            <a:avLst/>
          </a:prstGeom>
        </p:spPr>
      </p:pic>
      <p:pic>
        <p:nvPicPr>
          <p:cNvPr id="1033" name="New picture"/>
          <p:cNvPicPr/>
          <p:nvPr/>
        </p:nvPicPr>
        <p:blipFill>
          <a:blip r:embed="rId14"/>
          <a:stretch>
            <a:fillRect/>
          </a:stretch>
        </p:blipFill>
        <p:spPr>
          <a:xfrm>
            <a:off x="1473200" y="44399200"/>
            <a:ext cx="29972000" cy="1549400"/>
          </a:xfrm>
          <a:prstGeom prst="rect">
            <a:avLst/>
          </a:prstGeom>
        </p:spPr>
      </p:pic>
      <p:sp>
        <p:nvSpPr>
          <p:cNvPr id="1034"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conceptualizingcobalt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6631" rtl="0" eaLnBrk="0" fontAlgn="base" hangingPunct="0">
        <a:spcBef>
          <a:spcPct val="0"/>
        </a:spcBef>
        <a:spcAft>
          <a:spcPct val="0"/>
        </a:spcAft>
        <a:defRPr sz="16950">
          <a:solidFill>
            <a:schemeClr val="tx2"/>
          </a:solidFill>
          <a:latin typeface="+mj-lt"/>
          <a:ea typeface="+mj-ea"/>
          <a:cs typeface="+mj-cs"/>
        </a:defRPr>
      </a:lvl1pPr>
      <a:lvl2pPr algn="ctr" defTabSz="3526631" rtl="0" eaLnBrk="0" fontAlgn="base" hangingPunct="0">
        <a:spcBef>
          <a:spcPct val="0"/>
        </a:spcBef>
        <a:spcAft>
          <a:spcPct val="0"/>
        </a:spcAft>
        <a:defRPr sz="16950">
          <a:solidFill>
            <a:schemeClr val="tx2"/>
          </a:solidFill>
          <a:latin typeface="Arial" pitchFamily="34" charset="0"/>
        </a:defRPr>
      </a:lvl2pPr>
      <a:lvl3pPr algn="ctr" defTabSz="3526631" rtl="0" eaLnBrk="0" fontAlgn="base" hangingPunct="0">
        <a:spcBef>
          <a:spcPct val="0"/>
        </a:spcBef>
        <a:spcAft>
          <a:spcPct val="0"/>
        </a:spcAft>
        <a:defRPr sz="16950">
          <a:solidFill>
            <a:schemeClr val="tx2"/>
          </a:solidFill>
          <a:latin typeface="Arial" pitchFamily="34" charset="0"/>
        </a:defRPr>
      </a:lvl3pPr>
      <a:lvl4pPr algn="ctr" defTabSz="3526631" rtl="0" eaLnBrk="0" fontAlgn="base" hangingPunct="0">
        <a:spcBef>
          <a:spcPct val="0"/>
        </a:spcBef>
        <a:spcAft>
          <a:spcPct val="0"/>
        </a:spcAft>
        <a:defRPr sz="16950">
          <a:solidFill>
            <a:schemeClr val="tx2"/>
          </a:solidFill>
          <a:latin typeface="Arial" pitchFamily="34" charset="0"/>
        </a:defRPr>
      </a:lvl4pPr>
      <a:lvl5pPr algn="ctr" defTabSz="3526631" rtl="0" eaLnBrk="0" fontAlgn="base" hangingPunct="0">
        <a:spcBef>
          <a:spcPct val="0"/>
        </a:spcBef>
        <a:spcAft>
          <a:spcPct val="0"/>
        </a:spcAft>
        <a:defRPr sz="16950">
          <a:solidFill>
            <a:schemeClr val="tx2"/>
          </a:solidFill>
          <a:latin typeface="Arial" pitchFamily="34" charset="0"/>
        </a:defRPr>
      </a:lvl5pPr>
      <a:lvl6pPr marL="342900" algn="ctr" defTabSz="3526631" rtl="0" fontAlgn="base">
        <a:spcBef>
          <a:spcPct val="0"/>
        </a:spcBef>
        <a:spcAft>
          <a:spcPct val="0"/>
        </a:spcAft>
        <a:defRPr sz="16950">
          <a:solidFill>
            <a:schemeClr val="tx2"/>
          </a:solidFill>
          <a:latin typeface="Arial" pitchFamily="34" charset="0"/>
        </a:defRPr>
      </a:lvl6pPr>
      <a:lvl7pPr marL="685800" algn="ctr" defTabSz="3526631" rtl="0" fontAlgn="base">
        <a:spcBef>
          <a:spcPct val="0"/>
        </a:spcBef>
        <a:spcAft>
          <a:spcPct val="0"/>
        </a:spcAft>
        <a:defRPr sz="16950">
          <a:solidFill>
            <a:schemeClr val="tx2"/>
          </a:solidFill>
          <a:latin typeface="Arial" pitchFamily="34" charset="0"/>
        </a:defRPr>
      </a:lvl7pPr>
      <a:lvl8pPr marL="1028700" algn="ctr" defTabSz="3526631" rtl="0" fontAlgn="base">
        <a:spcBef>
          <a:spcPct val="0"/>
        </a:spcBef>
        <a:spcAft>
          <a:spcPct val="0"/>
        </a:spcAft>
        <a:defRPr sz="16950">
          <a:solidFill>
            <a:schemeClr val="tx2"/>
          </a:solidFill>
          <a:latin typeface="Arial" pitchFamily="34" charset="0"/>
        </a:defRPr>
      </a:lvl8pPr>
      <a:lvl9pPr marL="1371600" algn="ctr" defTabSz="3526631" rtl="0" fontAlgn="base">
        <a:spcBef>
          <a:spcPct val="0"/>
        </a:spcBef>
        <a:spcAft>
          <a:spcPct val="0"/>
        </a:spcAft>
        <a:defRPr sz="16950">
          <a:solidFill>
            <a:schemeClr val="tx2"/>
          </a:solidFill>
          <a:latin typeface="Arial" pitchFamily="34" charset="0"/>
        </a:defRPr>
      </a:lvl9pPr>
    </p:titleStyle>
    <p:bodyStyle>
      <a:defPPr>
        <a:defRPr kern="1200" smtId="4294967295"/>
      </a:defPPr>
      <a:lvl1pPr marL="1322785" indent="-1322785" algn="l" defTabSz="3526631" rtl="0" eaLnBrk="0" fontAlgn="base" hangingPunct="0">
        <a:spcBef>
          <a:spcPct val="20000"/>
        </a:spcBef>
        <a:spcAft>
          <a:spcPct val="0"/>
        </a:spcAft>
        <a:buChar char="•"/>
        <a:defRPr sz="12375">
          <a:solidFill>
            <a:schemeClr val="tx1"/>
          </a:solidFill>
          <a:latin typeface="+mn-lt"/>
          <a:ea typeface="+mn-ea"/>
          <a:cs typeface="+mn-cs"/>
        </a:defRPr>
      </a:lvl1pPr>
      <a:lvl2pPr marL="2865835" indent="-1102519" algn="l" defTabSz="3526631" rtl="0" eaLnBrk="0" fontAlgn="base" hangingPunct="0">
        <a:spcBef>
          <a:spcPct val="20000"/>
        </a:spcBef>
        <a:spcAft>
          <a:spcPct val="0"/>
        </a:spcAft>
        <a:buChar char="–"/>
        <a:defRPr sz="10800">
          <a:solidFill>
            <a:schemeClr val="tx1"/>
          </a:solidFill>
          <a:latin typeface="+mn-lt"/>
        </a:defRPr>
      </a:lvl2pPr>
      <a:lvl3pPr marL="4408885" indent="-882254" algn="l" defTabSz="3526631" rtl="0" eaLnBrk="0" fontAlgn="base" hangingPunct="0">
        <a:spcBef>
          <a:spcPct val="20000"/>
        </a:spcBef>
        <a:spcAft>
          <a:spcPct val="0"/>
        </a:spcAft>
        <a:buChar char="•"/>
        <a:defRPr sz="9225">
          <a:solidFill>
            <a:schemeClr val="tx1"/>
          </a:solidFill>
          <a:latin typeface="+mn-lt"/>
        </a:defRPr>
      </a:lvl3pPr>
      <a:lvl4pPr marL="6172200" indent="-882254" algn="l" defTabSz="3526631" rtl="0" eaLnBrk="0" fontAlgn="base" hangingPunct="0">
        <a:spcBef>
          <a:spcPct val="20000"/>
        </a:spcBef>
        <a:spcAft>
          <a:spcPct val="0"/>
        </a:spcAft>
        <a:buChar char="–"/>
        <a:defRPr sz="7725">
          <a:solidFill>
            <a:schemeClr val="tx1"/>
          </a:solidFill>
          <a:latin typeface="+mn-lt"/>
        </a:defRPr>
      </a:lvl4pPr>
      <a:lvl5pPr marL="7935516" indent="-881063" algn="l" defTabSz="3526631" rtl="0" eaLnBrk="0" fontAlgn="base" hangingPunct="0">
        <a:spcBef>
          <a:spcPct val="20000"/>
        </a:spcBef>
        <a:spcAft>
          <a:spcPct val="0"/>
        </a:spcAft>
        <a:buChar char="»"/>
        <a:defRPr sz="7725">
          <a:solidFill>
            <a:schemeClr val="tx1"/>
          </a:solidFill>
          <a:latin typeface="+mn-lt"/>
        </a:defRPr>
      </a:lvl5pPr>
      <a:lvl6pPr marL="8278416" indent="-881063" algn="l" defTabSz="3526631" rtl="0" fontAlgn="base">
        <a:spcBef>
          <a:spcPct val="20000"/>
        </a:spcBef>
        <a:spcAft>
          <a:spcPct val="0"/>
        </a:spcAft>
        <a:buChar char="»"/>
        <a:defRPr sz="7725">
          <a:solidFill>
            <a:schemeClr val="tx1"/>
          </a:solidFill>
          <a:latin typeface="+mn-lt"/>
        </a:defRPr>
      </a:lvl6pPr>
      <a:lvl7pPr marL="8621316" indent="-881063" algn="l" defTabSz="3526631" rtl="0" fontAlgn="base">
        <a:spcBef>
          <a:spcPct val="20000"/>
        </a:spcBef>
        <a:spcAft>
          <a:spcPct val="0"/>
        </a:spcAft>
        <a:buChar char="»"/>
        <a:defRPr sz="7725">
          <a:solidFill>
            <a:schemeClr val="tx1"/>
          </a:solidFill>
          <a:latin typeface="+mn-lt"/>
        </a:defRPr>
      </a:lvl7pPr>
      <a:lvl8pPr marL="8964216" indent="-881063" algn="l" defTabSz="3526631" rtl="0" fontAlgn="base">
        <a:spcBef>
          <a:spcPct val="20000"/>
        </a:spcBef>
        <a:spcAft>
          <a:spcPct val="0"/>
        </a:spcAft>
        <a:buChar char="»"/>
        <a:defRPr sz="7725">
          <a:solidFill>
            <a:schemeClr val="tx1"/>
          </a:solidFill>
          <a:latin typeface="+mn-lt"/>
        </a:defRPr>
      </a:lvl8pPr>
      <a:lvl9pPr marL="9307116" indent="-881063" algn="l" defTabSz="3526631" rtl="0" fontAlgn="base">
        <a:spcBef>
          <a:spcPct val="20000"/>
        </a:spcBef>
        <a:spcAft>
          <a:spcPct val="0"/>
        </a:spcAft>
        <a:buChar char="»"/>
        <a:defRPr sz="772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36371" y="-38227"/>
            <a:ext cx="32954770" cy="4899786"/>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sz="6975"/>
          </a:p>
        </p:txBody>
      </p:sp>
      <p:sp>
        <p:nvSpPr>
          <p:cNvPr id="33" name="Rectangle 29"/>
          <p:cNvSpPr>
            <a:spLocks noChangeArrowheads="1"/>
          </p:cNvSpPr>
          <p:nvPr/>
        </p:nvSpPr>
        <p:spPr bwMode="auto">
          <a:xfrm>
            <a:off x="-36369" y="42787853"/>
            <a:ext cx="32954770" cy="1103348"/>
          </a:xfrm>
          <a:prstGeom prst="rect">
            <a:avLst/>
          </a:prstGeom>
          <a:gradFill>
            <a:gsLst>
              <a:gs pos="5000">
                <a:srgbClr val="235078"/>
              </a:gs>
              <a:gs pos="100000">
                <a:srgbClr val="1482A5"/>
              </a:gs>
            </a:gsLst>
            <a:lin ang="0" scaled="1"/>
          </a:gradFill>
          <a:ln>
            <a:noFill/>
          </a:ln>
        </p:spPr>
        <p:txBody>
          <a:bodyPr lIns="102870" tIns="51435" rIns="102870" bIns="51435" anchor="ctr"/>
          <a:lstStyle>
            <a:defPPr>
              <a:defRPr kern="1200" smtId="4294967295"/>
            </a:defPPr>
          </a:lstStyle>
          <a:p>
            <a:pPr defTabSz="3527822"/>
            <a:endParaRPr lang="en-US" sz="6975">
              <a:solidFill>
                <a:schemeClr val="bg1"/>
              </a:solidFill>
              <a:sym typeface="Symbol" pitchFamily="18" charset="2"/>
            </a:endParaRPr>
          </a:p>
        </p:txBody>
      </p:sp>
      <p:sp>
        <p:nvSpPr>
          <p:cNvPr id="31" name="Title 11">
            <a:extLst>
              <a:ext uri="{FF2B5EF4-FFF2-40B4-BE49-F238E27FC236}">
                <a16:creationId xmlns:a16="http://schemas.microsoft.com/office/drawing/2014/main" xmlns="" id="{A3F6428D-1FA6-42BA-BAEA-3577E1620F6B}"/>
              </a:ext>
            </a:extLst>
          </p:cNvPr>
          <p:cNvSpPr txBox="1"/>
          <p:nvPr/>
        </p:nvSpPr>
        <p:spPr>
          <a:xfrm>
            <a:off x="1428862" y="556062"/>
            <a:ext cx="30460838" cy="2060201"/>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6600" dirty="0">
                <a:solidFill>
                  <a:schemeClr val="bg1"/>
                </a:solidFill>
                <a:latin typeface="Amaranth" panose="02000503050000020004" pitchFamily="2" charset="0"/>
              </a:rPr>
              <a:t>Implementation of Micro-Chip for </a:t>
            </a:r>
            <a:r>
              <a:rPr lang="en-US" sz="6600" dirty="0" err="1">
                <a:solidFill>
                  <a:schemeClr val="bg1"/>
                </a:solidFill>
                <a:latin typeface="Amaranth" panose="02000503050000020004" pitchFamily="2" charset="0"/>
              </a:rPr>
              <a:t>IoT</a:t>
            </a:r>
            <a:r>
              <a:rPr lang="en-US" sz="6600" dirty="0">
                <a:solidFill>
                  <a:schemeClr val="bg1"/>
                </a:solidFill>
                <a:latin typeface="Amaranth" panose="02000503050000020004" pitchFamily="2" charset="0"/>
              </a:rPr>
              <a:t> Applications</a:t>
            </a:r>
          </a:p>
        </p:txBody>
      </p:sp>
      <p:sp>
        <p:nvSpPr>
          <p:cNvPr id="35" name="Text Placeholder 16">
            <a:extLst>
              <a:ext uri="{FF2B5EF4-FFF2-40B4-BE49-F238E27FC236}">
                <a16:creationId xmlns:a16="http://schemas.microsoft.com/office/drawing/2014/main" xmlns="" id="{30C08963-BE29-4B96-B122-F15F02A3F7E3}"/>
              </a:ext>
            </a:extLst>
          </p:cNvPr>
          <p:cNvSpPr txBox="1"/>
          <p:nvPr/>
        </p:nvSpPr>
        <p:spPr>
          <a:xfrm>
            <a:off x="1428862" y="2795309"/>
            <a:ext cx="30460838" cy="775946"/>
          </a:xfrm>
          <a:prstGeom prst="rect">
            <a:avLst/>
          </a:prstGeom>
        </p:spPr>
        <p:txBody>
          <a:bodyPr lIns="96012" tIns="48006" rIns="96012" bIns="48006"/>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4200" dirty="0">
                <a:solidFill>
                  <a:schemeClr val="bg1"/>
                </a:solidFill>
                <a:latin typeface="Titillium Web" panose="00000500000000000000" pitchFamily="2" charset="0"/>
              </a:rPr>
              <a:t>Add Author Names and Information</a:t>
            </a:r>
          </a:p>
          <a:p>
            <a:r>
              <a:rPr lang="fr-FR" sz="4400" dirty="0">
                <a:solidFill>
                  <a:schemeClr val="bg1"/>
                </a:solidFill>
                <a:latin typeface="Titillium Web" panose="020B0604020202020204" charset="0"/>
              </a:rPr>
              <a:t>Institut supérieur d'électronique de Paris</a:t>
            </a:r>
            <a:endParaRPr lang="en-US" sz="4400" dirty="0">
              <a:solidFill>
                <a:schemeClr val="bg1"/>
              </a:solidFill>
              <a:latin typeface="Titillium Web" panose="020B0604020202020204" charset="0"/>
            </a:endParaRPr>
          </a:p>
        </p:txBody>
      </p:sp>
      <p:sp>
        <p:nvSpPr>
          <p:cNvPr id="2" name="Rectangle 5"/>
          <p:cNvSpPr>
            <a:spLocks noChangeArrowheads="1"/>
          </p:cNvSpPr>
          <p:nvPr/>
        </p:nvSpPr>
        <p:spPr bwMode="auto">
          <a:xfrm>
            <a:off x="1028700" y="5839239"/>
            <a:ext cx="14824821" cy="4704425"/>
          </a:xfrm>
          <a:prstGeom prst="roundRect">
            <a:avLst>
              <a:gd name="adj" fmla="val 1380"/>
            </a:avLst>
          </a:prstGeom>
          <a:solidFill>
            <a:srgbClr val="B4D3E2"/>
          </a:solidFill>
          <a:ln>
            <a:noFill/>
          </a:ln>
          <a:effectLst/>
        </p:spPr>
        <p:txBody>
          <a:bodyPr wrap="none" lIns="205740" tIns="51435" rIns="205740" bIns="51435" anchor="ctr"/>
          <a:lstStyle>
            <a:defPPr>
              <a:defRPr kern="1200" smtId="4294967295"/>
            </a:defPPr>
          </a:lstStyle>
          <a:p>
            <a:pPr defTabSz="3527822"/>
            <a:endParaRPr lang="en-US" sz="2700">
              <a:noFill/>
              <a:latin typeface="Amaranth" panose="02000503050000020004" pitchFamily="2" charset="0"/>
            </a:endParaRPr>
          </a:p>
        </p:txBody>
      </p:sp>
      <p:sp>
        <p:nvSpPr>
          <p:cNvPr id="2053" name="Text Box 6"/>
          <p:cNvSpPr txBox="1">
            <a:spLocks noChangeArrowheads="1"/>
          </p:cNvSpPr>
          <p:nvPr/>
        </p:nvSpPr>
        <p:spPr bwMode="auto">
          <a:xfrm>
            <a:off x="1428862" y="6977596"/>
            <a:ext cx="14024497" cy="2566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IN" sz="3200" dirty="0">
                <a:latin typeface="Titillium Web" panose="020B0604020202020204" charset="0"/>
              </a:rPr>
              <a:t>Implement and simulate a </a:t>
            </a:r>
            <a:r>
              <a:rPr lang="en-IN" sz="3200" dirty="0" err="1">
                <a:latin typeface="Titillium Web" panose="020B0604020202020204" charset="0"/>
              </a:rPr>
              <a:t>SoC</a:t>
            </a:r>
            <a:r>
              <a:rPr lang="en-IN" sz="3200" dirty="0">
                <a:latin typeface="Titillium Web" panose="020B0604020202020204" charset="0"/>
              </a:rPr>
              <a:t> using a BT connection integrated for a wireless communication with a terminal and CMOS based sensors to interact with its environment.</a:t>
            </a:r>
          </a:p>
          <a:p>
            <a:r>
              <a:rPr lang="en-IN" sz="3200" dirty="0">
                <a:latin typeface="Titillium Web" panose="020B0604020202020204" charset="0"/>
              </a:rPr>
              <a:t>This </a:t>
            </a:r>
            <a:r>
              <a:rPr lang="en-IN" sz="3200" dirty="0" err="1">
                <a:latin typeface="Titillium Web" panose="020B0604020202020204" charset="0"/>
              </a:rPr>
              <a:t>SoC</a:t>
            </a:r>
            <a:r>
              <a:rPr lang="en-IN" sz="3200" dirty="0">
                <a:latin typeface="Titillium Web" panose="020B0604020202020204" charset="0"/>
              </a:rPr>
              <a:t> will implemented using the platform </a:t>
            </a:r>
            <a:r>
              <a:rPr lang="en-IN" sz="3200" dirty="0" err="1">
                <a:latin typeface="Titillium Web" panose="020B0604020202020204" charset="0"/>
              </a:rPr>
              <a:t>MicroWind</a:t>
            </a:r>
            <a:r>
              <a:rPr lang="en-IN" sz="3200" dirty="0">
                <a:latin typeface="Titillium Web" panose="020B0604020202020204" charset="0"/>
              </a:rPr>
              <a:t> for a CMOS technology of 130nm. </a:t>
            </a:r>
          </a:p>
        </p:txBody>
      </p:sp>
      <p:sp>
        <p:nvSpPr>
          <p:cNvPr id="42" name="Rectangle 5">
            <a:extLst>
              <a:ext uri="{FF2B5EF4-FFF2-40B4-BE49-F238E27FC236}">
                <a16:creationId xmlns:a16="http://schemas.microsoft.com/office/drawing/2014/main" xmlns="" id="{C08CCD14-6632-49E3-A19B-81E98D465D46}"/>
              </a:ext>
            </a:extLst>
          </p:cNvPr>
          <p:cNvSpPr>
            <a:spLocks noChangeArrowheads="1"/>
          </p:cNvSpPr>
          <p:nvPr/>
        </p:nvSpPr>
        <p:spPr bwMode="auto">
          <a:xfrm>
            <a:off x="17064878" y="5839238"/>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Temperature Sensor</a:t>
            </a:r>
          </a:p>
        </p:txBody>
      </p:sp>
      <p:sp>
        <p:nvSpPr>
          <p:cNvPr id="46" name="Rectangle 5">
            <a:extLst>
              <a:ext uri="{FF2B5EF4-FFF2-40B4-BE49-F238E27FC236}">
                <a16:creationId xmlns:a16="http://schemas.microsoft.com/office/drawing/2014/main" xmlns="" id="{88D57C6D-9B7C-4799-9EEF-AD493DF30EC4}"/>
              </a:ext>
            </a:extLst>
          </p:cNvPr>
          <p:cNvSpPr>
            <a:spLocks noChangeArrowheads="1"/>
          </p:cNvSpPr>
          <p:nvPr/>
        </p:nvSpPr>
        <p:spPr bwMode="auto">
          <a:xfrm>
            <a:off x="17064878" y="19287551"/>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Bluetooth</a:t>
            </a:r>
          </a:p>
        </p:txBody>
      </p:sp>
      <p:sp>
        <p:nvSpPr>
          <p:cNvPr id="16" name="Rectangle 5">
            <a:extLst>
              <a:ext uri="{FF2B5EF4-FFF2-40B4-BE49-F238E27FC236}">
                <a16:creationId xmlns:a16="http://schemas.microsoft.com/office/drawing/2014/main" xmlns="" id="{620C51D2-3423-4C6C-A077-34B27F321D2D}"/>
              </a:ext>
            </a:extLst>
          </p:cNvPr>
          <p:cNvSpPr>
            <a:spLocks noChangeArrowheads="1"/>
          </p:cNvSpPr>
          <p:nvPr/>
        </p:nvSpPr>
        <p:spPr bwMode="auto">
          <a:xfrm>
            <a:off x="1028700" y="11561829"/>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4703763"/>
            <a:r>
              <a:rPr lang="en-US" sz="3600" dirty="0">
                <a:solidFill>
                  <a:schemeClr val="bg1"/>
                </a:solidFill>
                <a:latin typeface="Amaranth" panose="02000503050000020004" pitchFamily="2" charset="0"/>
              </a:rPr>
              <a:t>Scale Down Benefits</a:t>
            </a:r>
          </a:p>
        </p:txBody>
      </p:sp>
      <p:sp>
        <p:nvSpPr>
          <p:cNvPr id="17" name="Text Box 6">
            <a:extLst>
              <a:ext uri="{FF2B5EF4-FFF2-40B4-BE49-F238E27FC236}">
                <a16:creationId xmlns:a16="http://schemas.microsoft.com/office/drawing/2014/main" xmlns="" id="{8AE8A03B-3762-4AF2-A9FC-B088E0736F3A}"/>
              </a:ext>
            </a:extLst>
          </p:cNvPr>
          <p:cNvSpPr txBox="1">
            <a:spLocks noChangeArrowheads="1"/>
          </p:cNvSpPr>
          <p:nvPr/>
        </p:nvSpPr>
        <p:spPr bwMode="auto">
          <a:xfrm>
            <a:off x="1028699" y="13494394"/>
            <a:ext cx="14824821" cy="3427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457200" indent="-457200">
              <a:buFont typeface="Arial" panose="020B0604020202020204" pitchFamily="34" charset="0"/>
              <a:buChar char="•"/>
            </a:pPr>
            <a:r>
              <a:rPr lang="en-IN" sz="2400" dirty="0">
                <a:latin typeface="Titillium Web" panose="020B0604020202020204" charset="0"/>
              </a:rPr>
              <a:t>120 nm Technology scale down</a:t>
            </a:r>
          </a:p>
          <a:p>
            <a:pPr marL="457200" indent="-457200">
              <a:buFont typeface="Arial" panose="020B0604020202020204" pitchFamily="34" charset="0"/>
              <a:buChar char="•"/>
            </a:pPr>
            <a:r>
              <a:rPr lang="en-IN" sz="2400" dirty="0">
                <a:latin typeface="Titillium Web" panose="020B0604020202020204" charset="0"/>
              </a:rPr>
              <a:t>Gate dielectric – SiO2</a:t>
            </a:r>
          </a:p>
          <a:p>
            <a:pPr marL="457200" indent="-457200">
              <a:buFont typeface="Arial" panose="020B0604020202020204" pitchFamily="34" charset="0"/>
              <a:buChar char="•"/>
            </a:pPr>
            <a:r>
              <a:rPr lang="en-IN" sz="2400" dirty="0" err="1">
                <a:latin typeface="Titillium Web" panose="020B0604020202020204" charset="0"/>
              </a:rPr>
              <a:t>Kgates</a:t>
            </a:r>
            <a:r>
              <a:rPr lang="en-IN" sz="2400" dirty="0">
                <a:latin typeface="Titillium Web" panose="020B0604020202020204" charset="0"/>
              </a:rPr>
              <a:t> – 240 mm2</a:t>
            </a:r>
          </a:p>
          <a:p>
            <a:pPr marL="457200" indent="-457200">
              <a:buFont typeface="Arial" panose="020B0604020202020204" pitchFamily="34" charset="0"/>
              <a:buChar char="•"/>
            </a:pPr>
            <a:r>
              <a:rPr lang="en-IN" sz="2400" dirty="0">
                <a:latin typeface="Titillium Web" panose="020B0604020202020204" charset="0"/>
              </a:rPr>
              <a:t>Effective gate length – 70nm</a:t>
            </a:r>
          </a:p>
          <a:p>
            <a:pPr marL="457200" indent="-457200">
              <a:buFont typeface="Arial" panose="020B0604020202020204" pitchFamily="34" charset="0"/>
              <a:buChar char="•"/>
            </a:pPr>
            <a:r>
              <a:rPr lang="en-IN" sz="2400" dirty="0">
                <a:latin typeface="Titillium Web" panose="020B0604020202020204" charset="0"/>
              </a:rPr>
              <a:t>Smaller</a:t>
            </a:r>
          </a:p>
          <a:p>
            <a:pPr marL="457200" indent="-457200">
              <a:buFont typeface="Arial" panose="020B0604020202020204" pitchFamily="34" charset="0"/>
              <a:buChar char="•"/>
            </a:pPr>
            <a:r>
              <a:rPr lang="en-IN" sz="2400" dirty="0">
                <a:latin typeface="Titillium Web" panose="020B0604020202020204" charset="0"/>
              </a:rPr>
              <a:t>Faster</a:t>
            </a:r>
          </a:p>
          <a:p>
            <a:pPr marL="457200" indent="-457200">
              <a:buFont typeface="Arial" panose="020B0604020202020204" pitchFamily="34" charset="0"/>
              <a:buChar char="•"/>
            </a:pPr>
            <a:r>
              <a:rPr lang="en-IN" sz="2400" dirty="0">
                <a:latin typeface="Titillium Web" panose="020B0604020202020204" charset="0"/>
              </a:rPr>
              <a:t>Less Power Consumption</a:t>
            </a:r>
          </a:p>
          <a:p>
            <a:pPr marL="457200" indent="-457200">
              <a:buFont typeface="Arial" panose="020B0604020202020204" pitchFamily="34" charset="0"/>
              <a:buChar char="•"/>
            </a:pPr>
            <a:r>
              <a:rPr lang="en-IN" sz="2400" dirty="0">
                <a:latin typeface="Titillium Web" panose="020B0604020202020204" charset="0"/>
              </a:rPr>
              <a:t>Cheaper (If fabricates million)</a:t>
            </a:r>
          </a:p>
          <a:p>
            <a:pPr marL="342900" indent="-342900">
              <a:buFont typeface="Arial" panose="020B0604020202020204" pitchFamily="34" charset="0"/>
              <a:buChar char="•"/>
            </a:pP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18" name="Rectangle 5">
            <a:extLst>
              <a:ext uri="{FF2B5EF4-FFF2-40B4-BE49-F238E27FC236}">
                <a16:creationId xmlns:a16="http://schemas.microsoft.com/office/drawing/2014/main" xmlns="" id="{88133C58-052D-4585-823B-31740DB45AF4}"/>
              </a:ext>
            </a:extLst>
          </p:cNvPr>
          <p:cNvSpPr>
            <a:spLocks noChangeArrowheads="1"/>
          </p:cNvSpPr>
          <p:nvPr/>
        </p:nvSpPr>
        <p:spPr bwMode="auto">
          <a:xfrm>
            <a:off x="1428862" y="6172528"/>
            <a:ext cx="14024497" cy="837586"/>
          </a:xfrm>
          <a:prstGeom prst="rect">
            <a:avLst/>
          </a:prstGeom>
          <a:noFill/>
          <a:ln>
            <a:noFill/>
          </a:ln>
          <a:effectLst/>
        </p:spPr>
        <p:txBody>
          <a:bodyPr wrap="none" lIns="102870" tIns="51435" rIns="102870" bIns="51435" anchor="ctr"/>
          <a:lstStyle>
            <a:defPPr>
              <a:defRPr kern="1200" smtId="4294967295"/>
            </a:defPPr>
          </a:lstStyle>
          <a:p>
            <a:pPr defTabSz="3527822"/>
            <a:r>
              <a:rPr lang="en-US" sz="3600">
                <a:solidFill>
                  <a:srgbClr val="235078"/>
                </a:solidFill>
                <a:latin typeface="Amaranth" panose="02000503050000020004" pitchFamily="2" charset="0"/>
              </a:rPr>
              <a:t>Introduction</a:t>
            </a:r>
          </a:p>
        </p:txBody>
      </p:sp>
      <p:sp>
        <p:nvSpPr>
          <p:cNvPr id="20" name="Rectangle 5">
            <a:extLst>
              <a:ext uri="{FF2B5EF4-FFF2-40B4-BE49-F238E27FC236}">
                <a16:creationId xmlns:a16="http://schemas.microsoft.com/office/drawing/2014/main" xmlns="" id="{1D190742-CABF-42B7-98F1-0542A6A25BED}"/>
              </a:ext>
            </a:extLst>
          </p:cNvPr>
          <p:cNvSpPr>
            <a:spLocks noChangeArrowheads="1"/>
          </p:cNvSpPr>
          <p:nvPr/>
        </p:nvSpPr>
        <p:spPr bwMode="auto">
          <a:xfrm>
            <a:off x="17064878" y="36191348"/>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Acknowledgements</a:t>
            </a:r>
          </a:p>
        </p:txBody>
      </p:sp>
      <p:sp>
        <p:nvSpPr>
          <p:cNvPr id="21" name="TextBox 20">
            <a:extLst>
              <a:ext uri="{FF2B5EF4-FFF2-40B4-BE49-F238E27FC236}">
                <a16:creationId xmlns:a16="http://schemas.microsoft.com/office/drawing/2014/main" xmlns="" id="{E50E24C6-4906-4D34-BA71-F03C8FD1076A}"/>
              </a:ext>
            </a:extLst>
          </p:cNvPr>
          <p:cNvSpPr txBox="1"/>
          <p:nvPr/>
        </p:nvSpPr>
        <p:spPr>
          <a:xfrm>
            <a:off x="17064879" y="37306696"/>
            <a:ext cx="14528034" cy="3416320"/>
          </a:xfrm>
          <a:prstGeom prst="rect">
            <a:avLst/>
          </a:prstGeom>
          <a:noFill/>
        </p:spPr>
        <p:txBody>
          <a:bodyPr wrap="square" rtlCol="0">
            <a:spAutoFit/>
          </a:bodyPr>
          <a:lstStyle>
            <a:defPPr>
              <a:defRPr kern="1200" smtId="4294967295"/>
            </a:defPPr>
          </a:lstStyle>
          <a:p>
            <a:r>
              <a:rPr lang="en-US" sz="3600" dirty="0">
                <a:latin typeface="Times New Roman" panose="02020603050405020304" pitchFamily="18" charset="0"/>
                <a:cs typeface="Times New Roman" panose="02020603050405020304" pitchFamily="18" charset="0"/>
              </a:rPr>
              <a:t>The processor has numerus number of blocks based on the requirement but in all the blocks the main part is the clock. Based on the clock pulse the entire processor acts. In our project clock plays a vital role as we edge sensitive D-register in most of the blocks. ADC and DAC are used to make the transition easy from getting Analog data from temperature sensor and also to transmit the data by Bluetooth.</a:t>
            </a:r>
          </a:p>
        </p:txBody>
      </p:sp>
      <p:sp>
        <p:nvSpPr>
          <p:cNvPr id="19" name="Rectangle 5">
            <a:extLst>
              <a:ext uri="{FF2B5EF4-FFF2-40B4-BE49-F238E27FC236}">
                <a16:creationId xmlns:a16="http://schemas.microsoft.com/office/drawing/2014/main" xmlns="" id="{620C51D2-3423-4C6C-A077-34B27F321D2D}"/>
              </a:ext>
            </a:extLst>
          </p:cNvPr>
          <p:cNvSpPr>
            <a:spLocks noChangeArrowheads="1"/>
          </p:cNvSpPr>
          <p:nvPr/>
        </p:nvSpPr>
        <p:spPr bwMode="auto">
          <a:xfrm>
            <a:off x="1028699" y="18555480"/>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4703763"/>
            <a:r>
              <a:rPr lang="en-IN" sz="3600" dirty="0" err="1">
                <a:solidFill>
                  <a:schemeClr val="bg1"/>
                </a:solidFill>
                <a:latin typeface="Amaranth" panose="020B0604020202020204" charset="0"/>
              </a:rPr>
              <a:t>Microwind</a:t>
            </a:r>
            <a:r>
              <a:rPr lang="en-IN" sz="3600" dirty="0">
                <a:solidFill>
                  <a:schemeClr val="bg1"/>
                </a:solidFill>
                <a:latin typeface="Amaranth" panose="020B0604020202020204" charset="0"/>
              </a:rPr>
              <a:t> Software </a:t>
            </a:r>
            <a:endParaRPr lang="en-US" sz="3600" dirty="0">
              <a:solidFill>
                <a:schemeClr val="bg1"/>
              </a:solidFill>
              <a:latin typeface="Amaranth" panose="020B0604020202020204" charset="0"/>
            </a:endParaRPr>
          </a:p>
        </p:txBody>
      </p:sp>
      <p:sp>
        <p:nvSpPr>
          <p:cNvPr id="22" name="Text Box 6">
            <a:extLst>
              <a:ext uri="{FF2B5EF4-FFF2-40B4-BE49-F238E27FC236}">
                <a16:creationId xmlns:a16="http://schemas.microsoft.com/office/drawing/2014/main" xmlns="" id="{8AE8A03B-3762-4AF2-A9FC-B088E0736F3A}"/>
              </a:ext>
            </a:extLst>
          </p:cNvPr>
          <p:cNvSpPr txBox="1">
            <a:spLocks noChangeArrowheads="1"/>
          </p:cNvSpPr>
          <p:nvPr/>
        </p:nvSpPr>
        <p:spPr bwMode="auto">
          <a:xfrm>
            <a:off x="1028698" y="20479108"/>
            <a:ext cx="14824821" cy="2319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571500" indent="-571500">
              <a:buFont typeface="Arial" panose="020B0604020202020204" pitchFamily="34" charset="0"/>
              <a:buChar char="•"/>
            </a:pPr>
            <a:r>
              <a:rPr lang="en-IN" sz="2400" dirty="0">
                <a:latin typeface="Titillium Web" panose="020B0604020202020204" charset="0"/>
              </a:rPr>
              <a:t>User-friendly design tool</a:t>
            </a:r>
          </a:p>
          <a:p>
            <a:pPr marL="571500" indent="-571500">
              <a:buFont typeface="Arial" panose="020B0604020202020204" pitchFamily="34" charset="0"/>
              <a:buChar char="•"/>
            </a:pPr>
            <a:r>
              <a:rPr lang="en-IN" sz="2400" dirty="0">
                <a:latin typeface="Titillium Web" panose="020B0604020202020204" charset="0"/>
              </a:rPr>
              <a:t>Simulate and design an integrated circuit at physical description level.</a:t>
            </a:r>
          </a:p>
          <a:p>
            <a:pPr marL="571500" indent="-571500">
              <a:buFont typeface="Arial" panose="020B0604020202020204" pitchFamily="34" charset="0"/>
              <a:buChar char="•"/>
            </a:pPr>
            <a:r>
              <a:rPr lang="en-IN" sz="2400" dirty="0">
                <a:latin typeface="Titillium Web" panose="020B0604020202020204" charset="0"/>
              </a:rPr>
              <a:t>Innovative CMOS design tool for educational market.</a:t>
            </a:r>
          </a:p>
          <a:p>
            <a:pPr marL="571500" indent="-571500">
              <a:buFont typeface="Arial" panose="020B0604020202020204" pitchFamily="34" charset="0"/>
              <a:buChar char="•"/>
            </a:pPr>
            <a:r>
              <a:rPr lang="en-IN" sz="2400" dirty="0">
                <a:latin typeface="Titillium Web" panose="020B0604020202020204" charset="0"/>
              </a:rPr>
              <a:t>It works in Lambda units (</a:t>
            </a:r>
            <a:r>
              <a:rPr lang="el-GR" sz="2400" dirty="0"/>
              <a:t>λ</a:t>
            </a:r>
            <a:r>
              <a:rPr lang="en-IN" sz="2400" dirty="0">
                <a:latin typeface="Titillium Web" panose="020B0604020202020204" charset="0"/>
              </a:rPr>
              <a:t>).</a:t>
            </a:r>
          </a:p>
          <a:p>
            <a:pPr marL="571500" indent="-571500">
              <a:buFont typeface="Arial" panose="020B0604020202020204" pitchFamily="34" charset="0"/>
              <a:buChar char="•"/>
            </a:pPr>
            <a:r>
              <a:rPr lang="en-IN" sz="2400" dirty="0">
                <a:latin typeface="Titillium Web" panose="020B0604020202020204" charset="0"/>
              </a:rPr>
              <a:t>DRC Checks.</a:t>
            </a:r>
          </a:p>
          <a:p>
            <a:pPr marL="571500" indent="-571500">
              <a:buFont typeface="Arial" panose="020B0604020202020204" pitchFamily="34" charset="0"/>
              <a:buChar char="•"/>
            </a:pPr>
            <a:r>
              <a:rPr lang="en-IN" sz="2400" dirty="0">
                <a:latin typeface="Titillium Web" panose="020B0604020202020204" charset="0"/>
              </a:rPr>
              <a:t>500 design rules for 130nm</a:t>
            </a:r>
          </a:p>
        </p:txBody>
      </p:sp>
      <p:sp>
        <p:nvSpPr>
          <p:cNvPr id="24" name="Rectangle 5">
            <a:extLst>
              <a:ext uri="{FF2B5EF4-FFF2-40B4-BE49-F238E27FC236}">
                <a16:creationId xmlns:a16="http://schemas.microsoft.com/office/drawing/2014/main" xmlns="" id="{620C51D2-3423-4C6C-A077-34B27F321D2D}"/>
              </a:ext>
            </a:extLst>
          </p:cNvPr>
          <p:cNvSpPr>
            <a:spLocks noChangeArrowheads="1"/>
          </p:cNvSpPr>
          <p:nvPr/>
        </p:nvSpPr>
        <p:spPr bwMode="auto">
          <a:xfrm>
            <a:off x="1028698" y="24032172"/>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4703763"/>
            <a:r>
              <a:rPr lang="en-IN" sz="3600" dirty="0">
                <a:solidFill>
                  <a:schemeClr val="bg1"/>
                </a:solidFill>
                <a:latin typeface="Amaranth" panose="020B0604020202020204" charset="0"/>
              </a:rPr>
              <a:t>Architecture</a:t>
            </a:r>
            <a:endParaRPr lang="en-US" sz="3600" dirty="0">
              <a:solidFill>
                <a:schemeClr val="bg1"/>
              </a:solidFill>
              <a:latin typeface="Amaranth" panose="020B0604020202020204" charset="0"/>
            </a:endParaRPr>
          </a:p>
        </p:txBody>
      </p:sp>
      <p:pic>
        <p:nvPicPr>
          <p:cNvPr id="26" name="Picture 25"/>
          <p:cNvPicPr>
            <a:picLocks noChangeAspect="1"/>
          </p:cNvPicPr>
          <p:nvPr/>
        </p:nvPicPr>
        <p:blipFill>
          <a:blip r:embed="rId2"/>
          <a:stretch>
            <a:fillRect/>
          </a:stretch>
        </p:blipFill>
        <p:spPr>
          <a:xfrm>
            <a:off x="17064878" y="7600281"/>
            <a:ext cx="14824821" cy="1026655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4878" y="29424941"/>
            <a:ext cx="14824821" cy="5724525"/>
          </a:xfrm>
          <a:prstGeom prst="rect">
            <a:avLst/>
          </a:prstGeom>
        </p:spPr>
      </p:pic>
      <p:sp>
        <p:nvSpPr>
          <p:cNvPr id="27" name="Rectangle 5">
            <a:extLst>
              <a:ext uri="{FF2B5EF4-FFF2-40B4-BE49-F238E27FC236}">
                <a16:creationId xmlns:a16="http://schemas.microsoft.com/office/drawing/2014/main" xmlns="" id="{88D57C6D-9B7C-4799-9EEF-AD493DF30EC4}"/>
              </a:ext>
            </a:extLst>
          </p:cNvPr>
          <p:cNvSpPr>
            <a:spLocks noChangeArrowheads="1"/>
          </p:cNvSpPr>
          <p:nvPr/>
        </p:nvSpPr>
        <p:spPr bwMode="auto">
          <a:xfrm>
            <a:off x="17064877" y="27722332"/>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Results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4877" y="21243833"/>
            <a:ext cx="14824821" cy="5498684"/>
          </a:xfrm>
          <a:prstGeom prst="rect">
            <a:avLst/>
          </a:prstGeom>
        </p:spPr>
      </p:pic>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697" y="24798404"/>
            <a:ext cx="14824822" cy="2090823"/>
          </a:xfrm>
          <a:prstGeom prst="rect">
            <a:avLst/>
          </a:prstGeom>
        </p:spPr>
      </p:pic>
      <p:pic>
        <p:nvPicPr>
          <p:cNvPr id="6" name="Imag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697" y="26742518"/>
            <a:ext cx="14824822" cy="4330858"/>
          </a:xfrm>
          <a:prstGeom prst="rect">
            <a:avLst/>
          </a:prstGeom>
        </p:spPr>
      </p:pic>
      <p:pic>
        <p:nvPicPr>
          <p:cNvPr id="7" name="Imag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8697" y="30767432"/>
            <a:ext cx="14824822" cy="3821615"/>
          </a:xfrm>
          <a:prstGeom prst="rect">
            <a:avLst/>
          </a:prstGeom>
        </p:spPr>
      </p:pic>
      <p:pic>
        <p:nvPicPr>
          <p:cNvPr id="8" name="Imag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697" y="34589047"/>
            <a:ext cx="14824822" cy="4487671"/>
          </a:xfrm>
          <a:prstGeom prst="rect">
            <a:avLst/>
          </a:prstGeom>
        </p:spPr>
      </p:pic>
      <p:pic>
        <p:nvPicPr>
          <p:cNvPr id="9" name="Imag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8697" y="39014856"/>
            <a:ext cx="14824822" cy="223266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ptualizingcobalt|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1426</TotalTime>
  <Words>215</Words>
  <Application>Microsoft Office PowerPoint</Application>
  <PresentationFormat>Personnalisé</PresentationFormat>
  <Paragraphs>28</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Times New Roman</vt:lpstr>
      <vt:lpstr>Open Sans</vt:lpstr>
      <vt:lpstr>Arial</vt:lpstr>
      <vt:lpstr>Amaranth</vt:lpstr>
      <vt:lpstr>Titillium Web</vt:lpstr>
      <vt:lpstr>Symbol</vt:lpstr>
      <vt:lpstr>Default Design</vt:lpstr>
      <vt:lpstr>Présentation PowerPoint</vt:lpstr>
    </vt:vector>
  </TitlesOfParts>
  <Company>Graphicsland/MAKESIGNS.COM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marimuthu arumugam</cp:lastModifiedBy>
  <cp:revision>37</cp:revision>
  <dcterms:modified xsi:type="dcterms:W3CDTF">2020-02-19T15:52:07Z</dcterms:modified>
  <cp:category>scientific poster PowerPoint</cp:category>
</cp:coreProperties>
</file>