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p:cViewPr varScale="1">
        <p:scale>
          <a:sx n="81" d="100"/>
          <a:sy n="81" d="100"/>
        </p:scale>
        <p:origin x="210"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774" y="685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85962" y="982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62550" y="486850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4343400" y="629322"/>
            <a:ext cx="7008747" cy="4079322"/>
          </a:xfrm>
          <a:prstGeom prst="rect">
            <a:avLst/>
          </a:prstGeom>
        </p:spPr>
        <p:txBody>
          <a:bodyPr vert="horz" wrap="square" lIns="0" tIns="16510" rIns="0" bIns="0" rtlCol="0">
            <a:spAutoFit/>
          </a:bodyPr>
          <a:lstStyle/>
          <a:p>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DHINESH M</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821721104016</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 Computer Science &amp; </a:t>
            </a:r>
            <a:b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Engineering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IIIyear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Sir Issac Newton College Of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Engineering And Technology</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5240" y="419904"/>
            <a:ext cx="12569040" cy="712389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3962400" y="457199"/>
            <a:ext cx="8175949" cy="6634225"/>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210425" y="328145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5719762" y="51151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4419600" y="20172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5409925" y="55723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7433" y="878110"/>
            <a:ext cx="8585634" cy="632224"/>
          </a:xfrm>
          <a:prstGeom prst="rect">
            <a:avLst/>
          </a:prstGeom>
        </p:spPr>
        <p:txBody>
          <a:bodyPr vert="horz" wrap="square" lIns="0" tIns="16510" rIns="0" bIns="0" rtlCol="0">
            <a:spAutoFit/>
          </a:bodyPr>
          <a:lstStyle/>
          <a:p>
            <a:pPr marL="12700">
              <a:lnSpc>
                <a:spcPct val="100000"/>
              </a:lnSpc>
              <a:spcBef>
                <a:spcPts val="130"/>
              </a:spcBef>
            </a:pPr>
            <a:r>
              <a:rPr lang="en-US" sz="4000" dirty="0">
                <a:latin typeface="+mj-lt"/>
              </a:rPr>
              <a:t>PROJECT TITLE </a:t>
            </a:r>
            <a:endParaRPr sz="4000" dirty="0">
              <a:latin typeface="+mj-l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9" name="object 19"/>
          <p:cNvPicPr/>
          <p:nvPr/>
        </p:nvPicPr>
        <p:blipFill>
          <a:blip r:embed="rId2" cstate="print"/>
          <a:stretch>
            <a:fillRect/>
          </a:stretch>
        </p:blipFill>
        <p:spPr>
          <a:xfrm>
            <a:off x="-3811" y="6447666"/>
            <a:ext cx="2143125" cy="200025"/>
          </a:xfrm>
          <a:prstGeom prst="rect">
            <a:avLst/>
          </a:prstGeom>
        </p:spPr>
      </p:pic>
      <p:sp>
        <p:nvSpPr>
          <p:cNvPr id="20" name="Text Placeholder 19"/>
          <p:cNvSpPr>
            <a:spLocks noGrp="1"/>
          </p:cNvSpPr>
          <p:nvPr>
            <p:ph type="body" idx="1"/>
          </p:nvPr>
        </p:nvSpPr>
        <p:spPr>
          <a:xfrm>
            <a:off x="63936" y="3405040"/>
            <a:ext cx="9906000" cy="738664"/>
          </a:xfrm>
        </p:spPr>
        <p:txBody>
          <a:bodyPr/>
          <a:lstStyle/>
          <a:p>
            <a:r>
              <a:rPr lang="en-US" sz="4800" b="1" dirty="0" smtClean="0"/>
              <a:t>Storke Prediction Using CNN</a:t>
            </a:r>
            <a:endParaRPr lang="en-US"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8623" y="-555381"/>
            <a:ext cx="127254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100266"/>
            <a:ext cx="10988992"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mj-lt"/>
              </a:rPr>
              <a:t>A</a:t>
            </a:r>
            <a:r>
              <a:rPr sz="3600" spc="-5" dirty="0">
                <a:latin typeface="+mj-lt"/>
              </a:rPr>
              <a:t>G</a:t>
            </a:r>
            <a:r>
              <a:rPr sz="3600" spc="-35" dirty="0">
                <a:latin typeface="+mj-lt"/>
              </a:rPr>
              <a:t>E</a:t>
            </a:r>
            <a:r>
              <a:rPr sz="3600" spc="15" dirty="0">
                <a:latin typeface="+mj-lt"/>
              </a:rPr>
              <a:t>N</a:t>
            </a:r>
            <a:r>
              <a:rPr sz="3600" dirty="0">
                <a:latin typeface="+mj-lt"/>
              </a:rPr>
              <a:t>DA</a:t>
            </a:r>
          </a:p>
        </p:txBody>
      </p:sp>
      <p:sp>
        <p:nvSpPr>
          <p:cNvPr id="23" name="Text Placeholder 22"/>
          <p:cNvSpPr>
            <a:spLocks noGrp="1"/>
          </p:cNvSpPr>
          <p:nvPr>
            <p:ph type="body" idx="1"/>
          </p:nvPr>
        </p:nvSpPr>
        <p:spPr>
          <a:xfrm>
            <a:off x="1368390" y="1143000"/>
            <a:ext cx="7813710" cy="6032421"/>
          </a:xfrm>
        </p:spPr>
        <p:txBody>
          <a:bodyPr/>
          <a:lstStyle/>
          <a:p>
            <a:r>
              <a:rPr lang="en-US" sz="2400" dirty="0"/>
              <a:t>Creating a stroke prediction system using Convolutional Neural Networks (CNNs) can be a fascinating project with potentially life-saving implications. Here's an agenda outlining the steps you might take</a:t>
            </a:r>
            <a:r>
              <a:rPr lang="en-US" sz="2400" dirty="0" smtClean="0"/>
              <a:t>:</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t>Understanding </a:t>
            </a:r>
            <a:r>
              <a:rPr lang="en-US" sz="2000" b="1" dirty="0" smtClean="0"/>
              <a:t>Stroke</a:t>
            </a:r>
          </a:p>
          <a:p>
            <a:pPr marL="342900" indent="-342900">
              <a:buFont typeface="Arial" panose="020B0604020202020204" pitchFamily="34" charset="0"/>
              <a:buChar char="•"/>
            </a:pPr>
            <a:r>
              <a:rPr lang="en-US" sz="2000" b="1" dirty="0"/>
              <a:t>Data Collection and </a:t>
            </a:r>
            <a:r>
              <a:rPr lang="en-US" sz="2000" b="1" dirty="0" smtClean="0"/>
              <a:t>Preprocessing</a:t>
            </a:r>
          </a:p>
          <a:p>
            <a:pPr marL="342900" indent="-342900">
              <a:buFont typeface="Arial" panose="020B0604020202020204" pitchFamily="34" charset="0"/>
              <a:buChar char="•"/>
            </a:pPr>
            <a:r>
              <a:rPr lang="en-US" sz="2000" b="1" dirty="0"/>
              <a:t>Feature </a:t>
            </a:r>
            <a:r>
              <a:rPr lang="en-US" sz="2000" b="1" dirty="0" smtClean="0"/>
              <a:t>Engineering</a:t>
            </a:r>
          </a:p>
          <a:p>
            <a:pPr marL="342900" indent="-342900">
              <a:buFont typeface="Arial" panose="020B0604020202020204" pitchFamily="34" charset="0"/>
              <a:buChar char="•"/>
            </a:pPr>
            <a:r>
              <a:rPr lang="en-US" sz="2000" b="1" dirty="0" smtClean="0"/>
              <a:t>Designing </a:t>
            </a:r>
            <a:r>
              <a:rPr lang="en-US" sz="2000" b="1" dirty="0"/>
              <a:t>the CNN </a:t>
            </a:r>
            <a:r>
              <a:rPr lang="en-US" sz="2000" b="1" dirty="0" smtClean="0"/>
              <a:t>Architecture</a:t>
            </a:r>
          </a:p>
          <a:p>
            <a:pPr marL="342900" indent="-342900">
              <a:buFont typeface="Arial" panose="020B0604020202020204" pitchFamily="34" charset="0"/>
              <a:buChar char="•"/>
            </a:pPr>
            <a:r>
              <a:rPr lang="en-US" sz="2000" b="1" dirty="0" smtClean="0"/>
              <a:t>Model </a:t>
            </a:r>
            <a:r>
              <a:rPr lang="en-US" sz="2000" b="1" dirty="0" smtClean="0"/>
              <a:t>Training</a:t>
            </a:r>
            <a:r>
              <a:rPr lang="en-US" sz="2000" b="1" dirty="0"/>
              <a:t>Evaluation and </a:t>
            </a:r>
            <a:r>
              <a:rPr lang="en-US" sz="2000" b="1" dirty="0" smtClean="0"/>
              <a:t>Validation</a:t>
            </a:r>
            <a:r>
              <a:rPr lang="en-US" sz="2000" b="1" dirty="0" smtClean="0"/>
              <a:t>:</a:t>
            </a:r>
          </a:p>
          <a:p>
            <a:pPr marL="342900" indent="-342900">
              <a:buFont typeface="Arial" panose="020B0604020202020204" pitchFamily="34" charset="0"/>
              <a:buChar char="•"/>
            </a:pPr>
            <a:r>
              <a:rPr lang="en-US" sz="2000" b="1" dirty="0" smtClean="0"/>
              <a:t>Fine-tuning </a:t>
            </a:r>
            <a:r>
              <a:rPr lang="en-US" sz="2000" b="1" dirty="0"/>
              <a:t>and </a:t>
            </a:r>
            <a:r>
              <a:rPr lang="en-US" sz="2000" b="1" dirty="0" smtClean="0"/>
              <a:t>Optimization</a:t>
            </a:r>
            <a:endParaRPr lang="en-US" sz="2000" b="1" dirty="0" smtClean="0"/>
          </a:p>
          <a:p>
            <a:pPr marL="342900" indent="-342900">
              <a:buFont typeface="Arial" panose="020B0604020202020204" pitchFamily="34" charset="0"/>
              <a:buChar char="•"/>
            </a:pPr>
            <a:r>
              <a:rPr lang="en-US" sz="2000" b="1" dirty="0"/>
              <a:t>Interpretation and </a:t>
            </a:r>
            <a:r>
              <a:rPr lang="en-US" sz="2000" b="1" dirty="0" smtClean="0"/>
              <a:t>Deployment</a:t>
            </a:r>
          </a:p>
          <a:p>
            <a:pPr marL="342900" indent="-342900">
              <a:buFont typeface="Arial" panose="020B0604020202020204" pitchFamily="34" charset="0"/>
              <a:buChar char="•"/>
            </a:pPr>
            <a:r>
              <a:rPr lang="en-US" sz="2000" b="1" dirty="0" smtClean="0"/>
              <a:t>Ethical </a:t>
            </a:r>
            <a:r>
              <a:rPr lang="en-US" sz="2000" b="1" dirty="0" smtClean="0"/>
              <a:t>Considerations</a:t>
            </a:r>
            <a:endParaRPr lang="en-US" sz="2000" b="1" dirty="0" smtClean="0"/>
          </a:p>
          <a:p>
            <a:pPr marL="342900" indent="-342900">
              <a:buFont typeface="Arial" panose="020B0604020202020204" pitchFamily="34" charset="0"/>
              <a:buChar char="•"/>
            </a:pPr>
            <a:r>
              <a:rPr lang="en-US" sz="2000" b="1" dirty="0"/>
              <a:t>Documentation and </a:t>
            </a:r>
            <a:r>
              <a:rPr lang="en-US" sz="2000" b="1" dirty="0" smtClean="0"/>
              <a:t>Communication</a:t>
            </a:r>
          </a:p>
          <a:p>
            <a:pPr marL="342900" indent="-342900">
              <a:buFont typeface="Arial" panose="020B0604020202020204" pitchFamily="34" charset="0"/>
              <a:buChar char="•"/>
            </a:pPr>
            <a:r>
              <a:rPr lang="en-US" sz="2000" b="1" dirty="0"/>
              <a:t>Future </a:t>
            </a:r>
            <a:r>
              <a:rPr lang="en-US" sz="2000" b="1" dirty="0" smtClean="0"/>
              <a:t>Work</a:t>
            </a:r>
          </a:p>
          <a:p>
            <a:endParaRPr lang="en-US" sz="2400" b="1" dirty="0" smtClean="0"/>
          </a:p>
          <a:p>
            <a:endParaRPr lang="en-US" sz="2400" b="1" dirty="0" smtClean="0"/>
          </a:p>
          <a:p>
            <a:endParaRPr lang="en-IN" sz="2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581440"/>
            <a:ext cx="10827067"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mj-lt"/>
              </a:rPr>
              <a:t>P</a:t>
            </a:r>
            <a:r>
              <a:rPr sz="3600" spc="15" dirty="0">
                <a:latin typeface="+mj-lt"/>
              </a:rPr>
              <a:t>ROB</a:t>
            </a:r>
            <a:r>
              <a:rPr sz="3600" spc="55" dirty="0">
                <a:latin typeface="+mj-lt"/>
              </a:rPr>
              <a:t>L</a:t>
            </a:r>
            <a:r>
              <a:rPr sz="3600" spc="-20" dirty="0">
                <a:latin typeface="+mj-lt"/>
              </a:rPr>
              <a:t>E</a:t>
            </a:r>
            <a:r>
              <a:rPr lang="en-US" sz="3600" spc="-20" dirty="0">
                <a:latin typeface="+mj-lt"/>
              </a:rPr>
              <a:t>M </a:t>
            </a:r>
            <a:r>
              <a:rPr sz="3600" spc="10" dirty="0">
                <a:latin typeface="+mj-lt"/>
              </a:rPr>
              <a:t>S</a:t>
            </a:r>
            <a:r>
              <a:rPr sz="3600" spc="-370" dirty="0">
                <a:latin typeface="+mj-lt"/>
              </a:rPr>
              <a:t>T</a:t>
            </a:r>
            <a:r>
              <a:rPr sz="3600" spc="-375" dirty="0">
                <a:latin typeface="+mj-lt"/>
              </a:rPr>
              <a:t>A</a:t>
            </a:r>
            <a:r>
              <a:rPr sz="3600" spc="15" dirty="0">
                <a:latin typeface="+mj-lt"/>
              </a:rPr>
              <a:t>T</a:t>
            </a:r>
            <a:r>
              <a:rPr sz="3600" spc="-10" dirty="0">
                <a:latin typeface="+mj-lt"/>
              </a:rPr>
              <a:t>E</a:t>
            </a:r>
            <a:r>
              <a:rPr sz="3600" spc="-20" dirty="0">
                <a:latin typeface="+mj-lt"/>
              </a:rPr>
              <a:t>ME</a:t>
            </a:r>
            <a:r>
              <a:rPr sz="3600" spc="10" dirty="0">
                <a:latin typeface="+mj-lt"/>
              </a:rPr>
              <a:t>NT</a:t>
            </a:r>
            <a:endParaRPr sz="3600" dirty="0">
              <a:latin typeface="+mj-lt"/>
            </a:endParaRPr>
          </a:p>
        </p:txBody>
      </p:sp>
      <p:sp>
        <p:nvSpPr>
          <p:cNvPr id="11" name="Text Placeholder 10"/>
          <p:cNvSpPr>
            <a:spLocks noGrp="1"/>
          </p:cNvSpPr>
          <p:nvPr>
            <p:ph type="body" idx="1"/>
          </p:nvPr>
        </p:nvSpPr>
        <p:spPr>
          <a:xfrm>
            <a:off x="936959" y="2408039"/>
            <a:ext cx="7086600" cy="2154436"/>
          </a:xfrm>
        </p:spPr>
        <p:txBody>
          <a:bodyPr/>
          <a:lstStyle/>
          <a:p>
            <a:r>
              <a:rPr lang="en-US" sz="2000" dirty="0">
                <a:latin typeface="Times New Roman" panose="02020603050405020304" pitchFamily="18" charset="0"/>
                <a:cs typeface="Times New Roman" panose="02020603050405020304" pitchFamily="18" charset="0"/>
              </a:rPr>
              <a:t>     </a:t>
            </a:r>
            <a:r>
              <a:rPr lang="en-US" sz="2000" dirty="0"/>
              <a:t>The problem revolves around predicting the likelihood of an individual experiencing a stroke based on medical imaging data such as brain MRI or CT scans. Given a dataset of labeled images, the task is to train a CNN model to accurately classify these images into two classes: stroke-positive and stroke-negative. The model should be able to generalize well to unseen data and provide reliable predictions for early stroke detection.</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mj-lt"/>
              </a:rPr>
              <a:t>PROJECT</a:t>
            </a:r>
            <a:r>
              <a:rPr lang="en-US" sz="3600" spc="5" dirty="0">
                <a:latin typeface="+mj-lt"/>
              </a:rPr>
              <a:t> </a:t>
            </a:r>
            <a:r>
              <a:rPr sz="3600" spc="-20" dirty="0">
                <a:latin typeface="+mj-lt"/>
              </a:rPr>
              <a:t>OVERVIEW</a:t>
            </a:r>
            <a:endParaRPr sz="3600" dirty="0">
              <a:latin typeface="+mj-lt"/>
            </a:endParaRPr>
          </a:p>
        </p:txBody>
      </p:sp>
      <p:sp>
        <p:nvSpPr>
          <p:cNvPr id="11" name="Text Placeholder 10"/>
          <p:cNvSpPr>
            <a:spLocks noGrp="1"/>
          </p:cNvSpPr>
          <p:nvPr>
            <p:ph type="body" idx="1"/>
          </p:nvPr>
        </p:nvSpPr>
        <p:spPr>
          <a:xfrm>
            <a:off x="838200" y="1659355"/>
            <a:ext cx="7162800" cy="3908762"/>
          </a:xfrm>
        </p:spPr>
        <p:txBody>
          <a:bodyPr/>
          <a:lstStyle/>
          <a:p>
            <a:r>
              <a:rPr lang="en-US" sz="2000" dirty="0">
                <a:latin typeface="Times New Roman" panose="02020603050405020304" pitchFamily="18" charset="0"/>
                <a:cs typeface="Times New Roman" panose="02020603050405020304" pitchFamily="18" charset="0"/>
              </a:rPr>
              <a:t>    </a:t>
            </a:r>
            <a:r>
              <a:rPr lang="en-US" b="1" dirty="0"/>
              <a:t>Objective</a:t>
            </a:r>
            <a:r>
              <a:rPr lang="en-US" dirty="0"/>
              <a:t>: The main goal of this project is to develop a predictive model using Convolutional Neural Networks (CNNs) to predict the likelihood of stroke occurrence based on medical imaging data</a:t>
            </a:r>
            <a:r>
              <a:rPr lang="en-US" dirty="0" smtClean="0"/>
              <a:t>.</a:t>
            </a:r>
          </a:p>
          <a:p>
            <a:endParaRPr lang="en-US" dirty="0"/>
          </a:p>
          <a:p>
            <a:r>
              <a:rPr lang="en-US" b="1" dirty="0" smtClean="0"/>
              <a:t>    Dataset</a:t>
            </a:r>
            <a:r>
              <a:rPr lang="en-US" dirty="0"/>
              <a:t>: The project utilizes a dataset consisting of medical images, such as MRI or CT scans, along with associated patient information including demographics, medical history, and lifestyle factors. This dataset is crucial for training the CNN model to recognize patterns indicative of stroke</a:t>
            </a:r>
            <a:r>
              <a:rPr lang="en-US" dirty="0" smtClean="0"/>
              <a:t>.</a:t>
            </a:r>
          </a:p>
          <a:p>
            <a:endParaRPr lang="en-US" dirty="0"/>
          </a:p>
          <a:p>
            <a:r>
              <a:rPr lang="en-US" b="1" dirty="0" smtClean="0"/>
              <a:t>  Convolutional </a:t>
            </a:r>
            <a:r>
              <a:rPr lang="en-US" b="1" dirty="0"/>
              <a:t>Neural Networks (CNNs)</a:t>
            </a:r>
            <a:r>
              <a:rPr lang="en-US" dirty="0"/>
              <a:t>: CNNs are a type of deep learning algorithm commonly used for image recognition tasks. They are particularly effective for analyzing visual data due to their ability to automatically learn and extract features from images.</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9" name="Text Placeholder 8"/>
          <p:cNvSpPr>
            <a:spLocks noGrp="1"/>
          </p:cNvSpPr>
          <p:nvPr>
            <p:ph type="body" idx="1"/>
          </p:nvPr>
        </p:nvSpPr>
        <p:spPr>
          <a:xfrm>
            <a:off x="755332" y="2061796"/>
            <a:ext cx="7467600" cy="3693319"/>
          </a:xfrm>
        </p:spPr>
        <p:txBody>
          <a:bodyPr/>
          <a:lstStyle/>
          <a:p>
            <a:r>
              <a:rPr lang="en-US" sz="2000" dirty="0">
                <a:latin typeface="Times New Roman" panose="02020603050405020304" pitchFamily="18" charset="0"/>
                <a:cs typeface="Times New Roman" panose="02020603050405020304" pitchFamily="18" charset="0"/>
              </a:rPr>
              <a:t>      </a:t>
            </a:r>
            <a:r>
              <a:rPr lang="en-US" sz="2000" dirty="0"/>
              <a:t>In stroke prediction using CNN (Convolutional Neural Networks), the end users typically include </a:t>
            </a:r>
            <a:endParaRPr lang="en-US" sz="2000" dirty="0" smtClean="0"/>
          </a:p>
          <a:p>
            <a:r>
              <a:rPr lang="en-US" sz="2000" dirty="0">
                <a:solidFill>
                  <a:schemeClr val="tx1"/>
                </a:solidFill>
                <a:latin typeface="Arial" panose="020B0604020202020204" pitchFamily="34" charset="0"/>
              </a:rPr>
              <a:t> </a:t>
            </a:r>
            <a:r>
              <a:rPr lang="en-US" sz="2000" dirty="0" smtClean="0">
                <a:solidFill>
                  <a:schemeClr val="tx1"/>
                </a:solidFill>
                <a:latin typeface="Arial" panose="020B0604020202020204" pitchFamily="34" charset="0"/>
              </a:rPr>
              <a:t> </a:t>
            </a:r>
          </a:p>
          <a:p>
            <a:pPr marL="800100" lvl="1" indent="-342900">
              <a:buFont typeface="Arial" panose="020B0604020202020204" pitchFamily="34" charset="0"/>
              <a:buChar char="•"/>
            </a:pPr>
            <a:r>
              <a:rPr lang="en-US" sz="2000" dirty="0"/>
              <a:t>healthcare </a:t>
            </a:r>
            <a:r>
              <a:rPr lang="en-US" sz="2000" dirty="0" smtClean="0"/>
              <a:t>professionals</a:t>
            </a:r>
          </a:p>
          <a:p>
            <a:pPr marL="800100" lvl="1" indent="-342900">
              <a:buFont typeface="Arial" panose="020B0604020202020204" pitchFamily="34" charset="0"/>
              <a:buChar char="•"/>
            </a:pPr>
            <a:r>
              <a:rPr lang="en-US" sz="2000" dirty="0" smtClean="0"/>
              <a:t>doctors </a:t>
            </a:r>
          </a:p>
          <a:p>
            <a:pPr marL="800100" lvl="1" indent="-342900">
              <a:buFont typeface="Arial" panose="020B0604020202020204" pitchFamily="34" charset="0"/>
              <a:buChar char="•"/>
            </a:pPr>
            <a:r>
              <a:rPr lang="en-US" sz="2000" dirty="0" smtClean="0"/>
              <a:t>Nurses</a:t>
            </a:r>
          </a:p>
          <a:p>
            <a:pPr marL="800100" lvl="1" indent="-342900">
              <a:buFont typeface="Arial" panose="020B0604020202020204" pitchFamily="34" charset="0"/>
              <a:buChar char="•"/>
            </a:pPr>
            <a:r>
              <a:rPr lang="en-US" sz="2000" dirty="0" smtClean="0"/>
              <a:t>Researchers</a:t>
            </a:r>
          </a:p>
          <a:p>
            <a:pPr marL="800100" lvl="1" indent="-342900">
              <a:buFont typeface="Arial" panose="020B0604020202020204" pitchFamily="34" charset="0"/>
              <a:buChar char="•"/>
            </a:pPr>
            <a:r>
              <a:rPr lang="en-US" sz="2000" dirty="0" smtClean="0"/>
              <a:t>patients </a:t>
            </a:r>
            <a:endParaRPr lang="en-US" sz="2000" dirty="0">
              <a:solidFill>
                <a:schemeClr val="tx1"/>
              </a:solidFill>
              <a:latin typeface="Arial" panose="020B0604020202020204" pitchFamily="34"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2"/>
          <p:cNvSpPr>
            <a:spLocks noChangeArrowheads="1"/>
          </p:cNvSpPr>
          <p:nvPr/>
        </p:nvSpPr>
        <p:spPr bwMode="auto">
          <a:xfrm>
            <a:off x="0" y="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öhne"/>
              </a:rPr>
              <a:t/>
            </a: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152400" y="1524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öhne"/>
              </a:rPr>
              <a:t/>
            </a: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304800" y="3048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öhne"/>
              </a:rPr>
              <a:t/>
            </a: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670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spc="-40" dirty="0">
                <a:latin typeface="+mj-lt"/>
              </a:rPr>
              <a:t>Y</a:t>
            </a:r>
            <a:r>
              <a:rPr sz="3200" spc="10" dirty="0">
                <a:latin typeface="+mj-lt"/>
              </a:rPr>
              <a:t>O</a:t>
            </a:r>
            <a:r>
              <a:rPr sz="3200" spc="25" dirty="0">
                <a:latin typeface="+mj-lt"/>
              </a:rPr>
              <a:t>U</a:t>
            </a:r>
            <a:r>
              <a:rPr sz="3200" dirty="0">
                <a:latin typeface="+mj-lt"/>
              </a:rPr>
              <a:t>R</a:t>
            </a:r>
            <a:r>
              <a:rPr sz="3200" spc="5" dirty="0">
                <a:latin typeface="+mj-lt"/>
              </a:rPr>
              <a:t> </a:t>
            </a:r>
            <a:r>
              <a:rPr sz="3200" spc="25" dirty="0">
                <a:latin typeface="+mj-lt"/>
              </a:rPr>
              <a:t>S</a:t>
            </a:r>
            <a:r>
              <a:rPr sz="3200" spc="10" dirty="0">
                <a:latin typeface="+mj-lt"/>
              </a:rPr>
              <a:t>O</a:t>
            </a:r>
            <a:r>
              <a:rPr sz="3200" spc="25" dirty="0">
                <a:latin typeface="+mj-lt"/>
              </a:rPr>
              <a:t>LU</a:t>
            </a:r>
            <a:r>
              <a:rPr sz="3200" spc="-35" dirty="0">
                <a:latin typeface="+mj-lt"/>
              </a:rPr>
              <a:t>T</a:t>
            </a:r>
            <a:r>
              <a:rPr sz="3200" spc="-30" dirty="0">
                <a:latin typeface="+mj-lt"/>
              </a:rPr>
              <a:t>I</a:t>
            </a:r>
            <a:r>
              <a:rPr sz="3200" spc="10" dirty="0">
                <a:latin typeface="+mj-lt"/>
              </a:rPr>
              <a:t>O</a:t>
            </a:r>
            <a:r>
              <a:rPr sz="3200" dirty="0">
                <a:latin typeface="+mj-lt"/>
              </a:rPr>
              <a:t>N</a:t>
            </a:r>
            <a:r>
              <a:rPr sz="3200" spc="-345" dirty="0">
                <a:latin typeface="+mj-lt"/>
              </a:rPr>
              <a:t> </a:t>
            </a:r>
            <a:r>
              <a:rPr sz="3200" spc="-35" dirty="0">
                <a:latin typeface="+mj-lt"/>
              </a:rPr>
              <a:t>A</a:t>
            </a:r>
            <a:r>
              <a:rPr sz="3200" spc="-5" dirty="0">
                <a:latin typeface="+mj-lt"/>
              </a:rPr>
              <a:t>N</a:t>
            </a:r>
            <a:r>
              <a:rPr sz="3200" dirty="0">
                <a:latin typeface="+mj-lt"/>
              </a:rPr>
              <a:t>D</a:t>
            </a:r>
            <a:r>
              <a:rPr sz="3200" spc="35" dirty="0">
                <a:latin typeface="+mj-lt"/>
              </a:rPr>
              <a:t> </a:t>
            </a:r>
            <a:r>
              <a:rPr sz="3200" spc="-30" dirty="0">
                <a:latin typeface="+mj-lt"/>
              </a:rPr>
              <a:t>I</a:t>
            </a:r>
            <a:r>
              <a:rPr sz="3200" spc="-35" dirty="0">
                <a:latin typeface="+mj-lt"/>
              </a:rPr>
              <a:t>T</a:t>
            </a:r>
            <a:r>
              <a:rPr sz="3200" dirty="0">
                <a:latin typeface="+mj-lt"/>
              </a:rPr>
              <a:t>S</a:t>
            </a:r>
            <a:r>
              <a:rPr sz="3200" spc="60" dirty="0">
                <a:latin typeface="+mj-lt"/>
              </a:rPr>
              <a:t> </a:t>
            </a:r>
            <a:r>
              <a:rPr sz="3200" spc="-295" dirty="0">
                <a:latin typeface="+mj-lt"/>
              </a:rPr>
              <a:t>V</a:t>
            </a:r>
            <a:r>
              <a:rPr sz="3200" spc="-35" dirty="0">
                <a:latin typeface="+mj-lt"/>
              </a:rPr>
              <a:t>A</a:t>
            </a:r>
            <a:r>
              <a:rPr sz="3200" spc="25" dirty="0">
                <a:latin typeface="+mj-lt"/>
              </a:rPr>
              <a:t>LU</a:t>
            </a:r>
            <a:r>
              <a:rPr sz="3200" dirty="0">
                <a:latin typeface="+mj-lt"/>
              </a:rPr>
              <a:t>E</a:t>
            </a:r>
            <a:r>
              <a:rPr sz="3200" spc="-65" dirty="0">
                <a:latin typeface="+mj-lt"/>
              </a:rPr>
              <a:t> </a:t>
            </a:r>
            <a:r>
              <a:rPr sz="3200" spc="-15" dirty="0">
                <a:latin typeface="+mj-lt"/>
              </a:rPr>
              <a:t>P</a:t>
            </a:r>
            <a:r>
              <a:rPr sz="3200" spc="-30" dirty="0">
                <a:latin typeface="+mj-lt"/>
              </a:rPr>
              <a:t>R</a:t>
            </a:r>
            <a:r>
              <a:rPr sz="3200" spc="10" dirty="0">
                <a:latin typeface="+mj-lt"/>
              </a:rPr>
              <a:t>O</a:t>
            </a:r>
            <a:r>
              <a:rPr sz="3200" spc="-15" dirty="0">
                <a:latin typeface="+mj-lt"/>
              </a:rPr>
              <a:t>P</a:t>
            </a:r>
            <a:r>
              <a:rPr sz="3200" spc="10" dirty="0">
                <a:latin typeface="+mj-lt"/>
              </a:rPr>
              <a:t>O</a:t>
            </a:r>
            <a:r>
              <a:rPr sz="3200" spc="25" dirty="0">
                <a:latin typeface="+mj-lt"/>
              </a:rPr>
              <a:t>S</a:t>
            </a:r>
            <a:r>
              <a:rPr sz="3200" spc="-30" dirty="0">
                <a:latin typeface="+mj-lt"/>
              </a:rPr>
              <a:t>I</a:t>
            </a:r>
            <a:r>
              <a:rPr sz="3200" spc="-35" dirty="0">
                <a:latin typeface="+mj-lt"/>
              </a:rPr>
              <a:t>T</a:t>
            </a:r>
            <a:r>
              <a:rPr sz="3200" spc="-30" dirty="0">
                <a:latin typeface="+mj-lt"/>
              </a:rPr>
              <a:t>I</a:t>
            </a:r>
            <a:r>
              <a:rPr sz="3200" spc="10" dirty="0">
                <a:latin typeface="+mj-lt"/>
              </a:rPr>
              <a:t>O</a:t>
            </a:r>
            <a:r>
              <a:rPr sz="3200" dirty="0">
                <a:latin typeface="+mj-lt"/>
              </a:rPr>
              <a:t>N</a:t>
            </a:r>
          </a:p>
        </p:txBody>
      </p:sp>
      <p:sp>
        <p:nvSpPr>
          <p:cNvPr id="10" name="Text Placeholder 9"/>
          <p:cNvSpPr>
            <a:spLocks noGrp="1"/>
          </p:cNvSpPr>
          <p:nvPr>
            <p:ph type="body" idx="1"/>
          </p:nvPr>
        </p:nvSpPr>
        <p:spPr>
          <a:xfrm>
            <a:off x="3107349" y="2364989"/>
            <a:ext cx="6715124" cy="2154436"/>
          </a:xfrm>
        </p:spPr>
        <p:txBody>
          <a:bodyPr/>
          <a:lstStyle/>
          <a:p>
            <a:r>
              <a:rPr lang="en-US" sz="2000" dirty="0"/>
              <a:t>Our solution for stroke prediction utilizes Convolutional Neural Networks (CNNs), a type of deep learning algorithm that has shown remarkable performance in image recognition tasks, and we adapt it for medical imaging analysis related to strokes. The CNN takes as input medical imaging data, such as MRI or CT scans of the brain, and learns to identify patterns indicative of potential stroke occurrences.</a:t>
            </a:r>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Rectangle 2"/>
          <p:cNvSpPr>
            <a:spLocks noChangeArrowheads="1"/>
          </p:cNvSpPr>
          <p:nvPr/>
        </p:nvSpPr>
        <p:spPr bwMode="auto">
          <a:xfrm>
            <a:off x="0" y="0"/>
            <a:ext cx="6122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öhne"/>
              </a:rPr>
              <a:t/>
            </a: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Rectangle 12"/>
          <p:cNvSpPr/>
          <p:nvPr/>
        </p:nvSpPr>
        <p:spPr>
          <a:xfrm>
            <a:off x="2538729" y="58847"/>
            <a:ext cx="6995795" cy="1754326"/>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14400" y="797055"/>
            <a:ext cx="8132885" cy="5421997"/>
          </a:xfrm>
          <a:prstGeom prst="rect">
            <a:avLst/>
          </a:prstGeom>
        </p:spPr>
        <p:txBody>
          <a:bodyPr vert="horz" wrap="square" lIns="0" tIns="12700" rIns="0" bIns="0" rtlCol="0">
            <a:spAutoFit/>
          </a:bodyPr>
          <a:lstStyle/>
          <a:p>
            <a:pPr marL="12700">
              <a:lnSpc>
                <a:spcPct val="100000"/>
              </a:lnSpc>
              <a:spcBef>
                <a:spcPts val="100"/>
              </a:spcBef>
            </a:pPr>
            <a:r>
              <a:rPr lang="en-US" sz="2000" dirty="0"/>
              <a:t/>
            </a:r>
            <a:br>
              <a:rPr lang="en-US" sz="2000" dirty="0"/>
            </a:br>
            <a:r>
              <a:rPr lang="en-US" sz="2000" dirty="0"/>
              <a:t>Stroke prediction using Convolutional Neural Networks (CNN) involves leveraging advanced machine learning techniques to analyze medical images such as MRI scans, CT scans, or even ultrasound images to predict the likelihood of an individual experiencing a stroke. Here are some key points about modelling in stroke prediction using </a:t>
            </a:r>
            <a:r>
              <a:rPr lang="en-US" sz="2000" dirty="0" smtClean="0"/>
              <a:t>CNN</a:t>
            </a:r>
          </a:p>
          <a:p>
            <a:pPr marL="298450" indent="-285750">
              <a:lnSpc>
                <a:spcPct val="100000"/>
              </a:lnSpc>
              <a:spcBef>
                <a:spcPts val="10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Arial" panose="020B0604020202020204" pitchFamily="34" charset="0"/>
              <a:buChar char="•"/>
            </a:pPr>
            <a:r>
              <a:rPr lang="en-IN" dirty="0"/>
              <a:t>Data </a:t>
            </a:r>
            <a:r>
              <a:rPr lang="en-IN" dirty="0" err="1" smtClean="0"/>
              <a:t>Preprocessing</a:t>
            </a:r>
            <a:endParaRPr lang="en-IN" dirty="0" smtClean="0"/>
          </a:p>
          <a:p>
            <a:pPr marL="298450" indent="-285750">
              <a:lnSpc>
                <a:spcPct val="100000"/>
              </a:lnSpc>
              <a:spcBef>
                <a:spcPts val="100"/>
              </a:spcBef>
              <a:buFont typeface="Arial" panose="020B0604020202020204" pitchFamily="34" charset="0"/>
              <a:buChar char="•"/>
            </a:pPr>
            <a:r>
              <a:rPr lang="en-IN" dirty="0"/>
              <a:t>Convolutional Neural Networks (CNN</a:t>
            </a:r>
            <a:r>
              <a:rPr lang="en-IN" dirty="0" smtClean="0"/>
              <a:t>)</a:t>
            </a:r>
          </a:p>
          <a:p>
            <a:pPr marL="298450" indent="-285750">
              <a:lnSpc>
                <a:spcPct val="100000"/>
              </a:lnSpc>
              <a:spcBef>
                <a:spcPts val="100"/>
              </a:spcBef>
              <a:buFont typeface="Arial" panose="020B0604020202020204" pitchFamily="34" charset="0"/>
              <a:buChar char="•"/>
            </a:pPr>
            <a:r>
              <a:rPr lang="en-IN" dirty="0"/>
              <a:t>Architecture </a:t>
            </a:r>
            <a:r>
              <a:rPr lang="en-IN" dirty="0" smtClean="0"/>
              <a:t>Design</a:t>
            </a:r>
          </a:p>
          <a:p>
            <a:pPr marL="298450" indent="-285750">
              <a:lnSpc>
                <a:spcPct val="100000"/>
              </a:lnSpc>
              <a:spcBef>
                <a:spcPts val="100"/>
              </a:spcBef>
              <a:buFont typeface="Arial" panose="020B0604020202020204" pitchFamily="34" charset="0"/>
              <a:buChar char="•"/>
            </a:pPr>
            <a:r>
              <a:rPr lang="en-IN" dirty="0"/>
              <a:t>Validation and </a:t>
            </a:r>
            <a:r>
              <a:rPr lang="en-IN" dirty="0" smtClean="0"/>
              <a:t>Testing</a:t>
            </a:r>
          </a:p>
          <a:p>
            <a:pPr marL="298450" indent="-285750">
              <a:lnSpc>
                <a:spcPct val="100000"/>
              </a:lnSpc>
              <a:spcBef>
                <a:spcPts val="100"/>
              </a:spcBef>
              <a:buFont typeface="Arial" panose="020B0604020202020204" pitchFamily="34" charset="0"/>
              <a:buChar char="•"/>
            </a:pPr>
            <a:r>
              <a:rPr lang="en-IN" dirty="0" smtClean="0"/>
              <a:t>Interpretability</a:t>
            </a:r>
          </a:p>
          <a:p>
            <a:pPr marL="298450" indent="-285750">
              <a:lnSpc>
                <a:spcPct val="100000"/>
              </a:lnSpc>
              <a:spcBef>
                <a:spcPts val="100"/>
              </a:spcBef>
              <a:buFont typeface="Arial" panose="020B0604020202020204" pitchFamily="34" charset="0"/>
              <a:buChar char="•"/>
            </a:pPr>
            <a:r>
              <a:rPr lang="en-IN" dirty="0" smtClean="0"/>
              <a:t>Deployment</a:t>
            </a:r>
          </a:p>
          <a:p>
            <a:pPr marL="298450" indent="-285750">
              <a:lnSpc>
                <a:spcPct val="100000"/>
              </a:lnSpc>
              <a:spcBef>
                <a:spcPts val="100"/>
              </a:spcBef>
              <a:buFont typeface="Arial" panose="020B0604020202020204" pitchFamily="34" charset="0"/>
              <a:buChar char="•"/>
            </a:pPr>
            <a:endParaRPr lang="en-IN" dirty="0" smtClean="0"/>
          </a:p>
          <a:p>
            <a:pPr marL="12700">
              <a:lnSpc>
                <a:spcPct val="100000"/>
              </a:lnSpc>
              <a:spcBef>
                <a:spcPts val="100"/>
              </a:spcBef>
            </a:pPr>
            <a:r>
              <a:rPr lang="en-US" sz="2000" dirty="0"/>
              <a:t>Overall, CNNs offer a promising approach for stroke prediction by efficiently extracting features from medical images, but careful model development, validation, and interpretation are essential to ensure accurate and reliable predictions.</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mj-lt"/>
                <a:cs typeface="Trebuchet MS"/>
              </a:rPr>
              <a:t>M</a:t>
            </a:r>
            <a:r>
              <a:rPr sz="3200" b="1" dirty="0">
                <a:latin typeface="+mj-lt"/>
                <a:cs typeface="Trebuchet MS"/>
              </a:rPr>
              <a:t>O</a:t>
            </a:r>
            <a:r>
              <a:rPr sz="3200" b="1" spc="-15" dirty="0">
                <a:latin typeface="+mj-lt"/>
                <a:cs typeface="Trebuchet MS"/>
              </a:rPr>
              <a:t>D</a:t>
            </a:r>
            <a:r>
              <a:rPr sz="3200" b="1" spc="-35" dirty="0">
                <a:latin typeface="+mj-lt"/>
                <a:cs typeface="Trebuchet MS"/>
              </a:rPr>
              <a:t>E</a:t>
            </a:r>
            <a:r>
              <a:rPr sz="3200" b="1" spc="-30" dirty="0">
                <a:latin typeface="+mj-lt"/>
                <a:cs typeface="Trebuchet MS"/>
              </a:rPr>
              <a:t>LL</a:t>
            </a:r>
            <a:r>
              <a:rPr sz="3200" b="1" spc="-5" dirty="0">
                <a:latin typeface="+mj-lt"/>
                <a:cs typeface="Trebuchet MS"/>
              </a:rPr>
              <a:t>I</a:t>
            </a:r>
            <a:r>
              <a:rPr sz="3200" b="1" spc="30" dirty="0">
                <a:latin typeface="+mj-lt"/>
                <a:cs typeface="Trebuchet MS"/>
              </a:rPr>
              <a:t>N</a:t>
            </a:r>
            <a:r>
              <a:rPr sz="3200" b="1" spc="5" dirty="0">
                <a:latin typeface="+mj-lt"/>
                <a:cs typeface="Trebuchet MS"/>
              </a:rPr>
              <a:t>G</a:t>
            </a:r>
            <a:endParaRPr sz="3200" dirty="0">
              <a:latin typeface="+mj-lt"/>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385444"/>
            <a:ext cx="10903267"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mj-lt"/>
              </a:rPr>
              <a:t>R</a:t>
            </a:r>
            <a:r>
              <a:rPr sz="3200" spc="-40" dirty="0">
                <a:latin typeface="+mj-lt"/>
              </a:rPr>
              <a:t>E</a:t>
            </a:r>
            <a:r>
              <a:rPr sz="3200" spc="15" dirty="0">
                <a:latin typeface="+mj-lt"/>
              </a:rPr>
              <a:t>S</a:t>
            </a:r>
            <a:r>
              <a:rPr sz="3200" spc="-30" dirty="0">
                <a:latin typeface="+mj-lt"/>
              </a:rPr>
              <a:t>U</a:t>
            </a:r>
            <a:r>
              <a:rPr sz="3200" spc="-405" dirty="0">
                <a:latin typeface="+mj-lt"/>
              </a:rPr>
              <a:t>L</a:t>
            </a:r>
            <a:r>
              <a:rPr sz="3200"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6380"/>
            <a:ext cx="6118791" cy="1972019"/>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654" y="3739251"/>
            <a:ext cx="4260316" cy="281118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336" y="3745351"/>
            <a:ext cx="3744291" cy="2919756"/>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7377" y="926521"/>
            <a:ext cx="3338219" cy="25453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TotalTime>
  <Words>419</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Söhne</vt:lpstr>
      <vt:lpstr>Times New Roman</vt:lpstr>
      <vt:lpstr>Trebuchet MS</vt:lpstr>
      <vt:lpstr>Office Theme</vt:lpstr>
      <vt:lpstr>DHINESH M  821721104016   B.E Computer Science &amp;  Engineering – IIIyear   Sir Issac Newton College Of  Engineering And Technology</vt:lpstr>
      <vt:lpstr>PROJECT TITLE </vt:lpstr>
      <vt:lpstr>AGENDA</vt:lpstr>
      <vt:lpstr>PROBLEM STATEMENT</vt:lpstr>
      <vt:lpstr>PROJECT OVERVIEW</vt:lpstr>
      <vt:lpstr>WHO ARE THE END USERS?</vt:lpstr>
      <vt:lpstr>YOUR SOLUTION AND ITS VALUE PROPOSITION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 Sneka                         B.TECH AI&amp;DS III                         Sir Issac Newton College Of Engineering &amp; Technology</dc:title>
  <dc:creator>PC</dc:creator>
  <cp:lastModifiedBy>PC</cp:lastModifiedBy>
  <cp:revision>25</cp:revision>
  <dcterms:created xsi:type="dcterms:W3CDTF">2024-03-28T09:24:30Z</dcterms:created>
  <dcterms:modified xsi:type="dcterms:W3CDTF">2024-04-04T06:16:05Z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