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FD9065F-A033-4D2C-B05C-1644A0601058}" type="datetimeFigureOut">
              <a:rPr lang="en-US" smtClean="0"/>
              <a:t>5/20/2022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30801FB-7DAE-4500-A20A-A8B938F31CB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D9065F-A033-4D2C-B05C-1644A0601058}"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801FB-7DAE-4500-A20A-A8B938F31C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30801FB-7DAE-4500-A20A-A8B938F31CB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D9065F-A033-4D2C-B05C-1644A0601058}"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FD9065F-A033-4D2C-B05C-1644A0601058}"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30801FB-7DAE-4500-A20A-A8B938F31CB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FD9065F-A033-4D2C-B05C-1644A0601058}" type="datetimeFigureOut">
              <a:rPr lang="en-US" smtClean="0"/>
              <a:t>5/20/2022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30801FB-7DAE-4500-A20A-A8B938F31CB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FD9065F-A033-4D2C-B05C-1644A0601058}"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801FB-7DAE-4500-A20A-A8B938F31CB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D9065F-A033-4D2C-B05C-1644A0601058}" type="datetimeFigureOut">
              <a:rPr lang="en-US" smtClean="0"/>
              <a:t>5/20/2022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30801FB-7DAE-4500-A20A-A8B938F31CB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D9065F-A033-4D2C-B05C-1644A0601058}"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30801FB-7DAE-4500-A20A-A8B938F31C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FD9065F-A033-4D2C-B05C-1644A0601058}"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30801FB-7DAE-4500-A20A-A8B938F31C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30801FB-7DAE-4500-A20A-A8B938F31CB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FD9065F-A033-4D2C-B05C-1644A0601058}" type="datetimeFigureOut">
              <a:rPr lang="en-US" smtClean="0"/>
              <a:t>5/20/2022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30801FB-7DAE-4500-A20A-A8B938F31CB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FD9065F-A033-4D2C-B05C-1644A0601058}" type="datetimeFigureOut">
              <a:rPr lang="en-US" smtClean="0"/>
              <a:t>5/20/2022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FD9065F-A033-4D2C-B05C-1644A0601058}" type="datetimeFigureOut">
              <a:rPr lang="en-US" smtClean="0"/>
              <a:t>5/20/2022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30801FB-7DAE-4500-A20A-A8B938F31CB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72000"/>
            <a:ext cx="6400800" cy="1752600"/>
          </a:xfrm>
        </p:spPr>
        <p:txBody>
          <a:bodyPr/>
          <a:lstStyle/>
          <a:p>
            <a:pPr algn="l"/>
            <a:r>
              <a:rPr lang="en-US" dirty="0" smtClean="0">
                <a:solidFill>
                  <a:schemeClr val="tx1"/>
                </a:solidFill>
              </a:rPr>
              <a:t>DHIRAJ KUMAR</a:t>
            </a:r>
          </a:p>
          <a:p>
            <a:pPr algn="l"/>
            <a:r>
              <a:rPr lang="en-US" dirty="0" smtClean="0">
                <a:solidFill>
                  <a:schemeClr val="tx1"/>
                </a:solidFill>
              </a:rPr>
              <a:t>ROLL NO. :20419STC010</a:t>
            </a:r>
          </a:p>
          <a:p>
            <a:pPr algn="l"/>
            <a:r>
              <a:rPr lang="en-US" dirty="0" smtClean="0">
                <a:solidFill>
                  <a:schemeClr val="tx1"/>
                </a:solidFill>
              </a:rPr>
              <a:t>ENROLLMENT NO :430372</a:t>
            </a:r>
            <a:endParaRPr lang="en-US" dirty="0">
              <a:solidFill>
                <a:schemeClr val="tx1"/>
              </a:solidFill>
            </a:endParaRPr>
          </a:p>
        </p:txBody>
      </p:sp>
      <p:sp>
        <p:nvSpPr>
          <p:cNvPr id="2" name="Title 1"/>
          <p:cNvSpPr>
            <a:spLocks noGrp="1"/>
          </p:cNvSpPr>
          <p:nvPr>
            <p:ph type="ctrTitle"/>
          </p:nvPr>
        </p:nvSpPr>
        <p:spPr>
          <a:xfrm>
            <a:off x="762000" y="838200"/>
            <a:ext cx="7772400" cy="1698625"/>
          </a:xfrm>
        </p:spPr>
        <p:txBody>
          <a:bodyPr>
            <a:normAutofit fontScale="90000"/>
          </a:bodyPr>
          <a:lstStyle/>
          <a:p>
            <a:r>
              <a:rPr lang="en-US" dirty="0" smtClean="0">
                <a:effectLst>
                  <a:outerShdw blurRad="38100" dist="38100" dir="2700000" algn="tl">
                    <a:srgbClr val="000000">
                      <a:alpha val="43137"/>
                    </a:srgbClr>
                  </a:outerShdw>
                </a:effectLst>
                <a:latin typeface="Arial Narrow" panose="020B0606020202030204" pitchFamily="34" charset="0"/>
              </a:rPr>
              <a:t>DST-CIMS</a:t>
            </a:r>
            <a:br>
              <a:rPr lang="en-US" dirty="0" smtClean="0">
                <a:effectLst>
                  <a:outerShdw blurRad="38100" dist="38100" dir="2700000" algn="tl">
                    <a:srgbClr val="000000">
                      <a:alpha val="43137"/>
                    </a:srgbClr>
                  </a:outerShdw>
                </a:effectLst>
                <a:latin typeface="Arial Narrow" panose="020B0606020202030204" pitchFamily="34" charset="0"/>
              </a:rPr>
            </a:br>
            <a:r>
              <a:rPr lang="en-US" dirty="0" smtClean="0">
                <a:effectLst>
                  <a:outerShdw blurRad="38100" dist="38100" dir="2700000" algn="tl">
                    <a:srgbClr val="000000">
                      <a:alpha val="43137"/>
                    </a:srgbClr>
                  </a:outerShdw>
                </a:effectLst>
                <a:latin typeface="Arial Narrow" panose="020B0606020202030204" pitchFamily="34" charset="0"/>
              </a:rPr>
              <a:t>M.Sc. </a:t>
            </a:r>
            <a:r>
              <a:rPr lang="en-US" dirty="0" smtClean="0">
                <a:effectLst>
                  <a:outerShdw blurRad="38100" dist="38100" dir="2700000" algn="tl">
                    <a:srgbClr val="000000">
                      <a:alpha val="43137"/>
                    </a:srgbClr>
                  </a:outerShdw>
                </a:effectLst>
                <a:latin typeface="Arial Narrow" panose="020B0606020202030204" pitchFamily="34" charset="0"/>
              </a:rPr>
              <a:t>STATISTICS AND COMPUTING</a:t>
            </a:r>
            <a:br>
              <a:rPr lang="en-US" dirty="0" smtClean="0">
                <a:effectLst>
                  <a:outerShdw blurRad="38100" dist="38100" dir="2700000" algn="tl">
                    <a:srgbClr val="000000">
                      <a:alpha val="43137"/>
                    </a:srgbClr>
                  </a:outerShdw>
                </a:effectLst>
                <a:latin typeface="Arial Narrow" panose="020B0606020202030204" pitchFamily="34" charset="0"/>
              </a:rPr>
            </a:br>
            <a:r>
              <a:rPr lang="en-US" dirty="0" smtClean="0">
                <a:effectLst>
                  <a:outerShdw blurRad="38100" dist="38100" dir="2700000" algn="tl">
                    <a:srgbClr val="000000">
                      <a:alpha val="43137"/>
                    </a:srgbClr>
                  </a:outerShdw>
                </a:effectLst>
                <a:latin typeface="Arial Narrow" panose="020B0606020202030204" pitchFamily="34" charset="0"/>
              </a:rPr>
              <a:t>SEM-IV PROJECT PRESENTATION</a:t>
            </a:r>
            <a:br>
              <a:rPr lang="en-US" dirty="0" smtClean="0">
                <a:effectLst>
                  <a:outerShdw blurRad="38100" dist="38100" dir="2700000" algn="tl">
                    <a:srgbClr val="000000">
                      <a:alpha val="43137"/>
                    </a:srgbClr>
                  </a:outerShdw>
                </a:effectLst>
                <a:latin typeface="Arial Narrow" panose="020B0606020202030204" pitchFamily="34" charset="0"/>
              </a:rPr>
            </a:br>
            <a:r>
              <a:rPr lang="en-US" dirty="0" smtClean="0">
                <a:effectLst>
                  <a:outerShdw blurRad="38100" dist="38100" dir="2700000" algn="tl">
                    <a:srgbClr val="000000">
                      <a:alpha val="43137"/>
                    </a:srgbClr>
                  </a:outerShdw>
                </a:effectLst>
                <a:latin typeface="Arial Narrow" panose="020B0606020202030204" pitchFamily="34" charset="0"/>
              </a:rPr>
              <a:t>                     </a:t>
            </a:r>
            <a:r>
              <a:rPr lang="en-US" dirty="0" smtClean="0">
                <a:effectLst>
                  <a:outerShdw blurRad="38100" dist="38100" dir="2700000" algn="tl">
                    <a:srgbClr val="000000">
                      <a:alpha val="43137"/>
                    </a:srgbClr>
                  </a:outerShdw>
                </a:effectLst>
                <a:latin typeface="Arial Narrow" panose="020B0606020202030204" pitchFamily="34" charset="0"/>
              </a:rPr>
              <a:t>             </a:t>
            </a:r>
            <a:r>
              <a:rPr lang="en-US" sz="2700" dirty="0" smtClean="0">
                <a:effectLst>
                  <a:outerShdw blurRad="38100" dist="38100" dir="2700000" algn="tl">
                    <a:srgbClr val="000000">
                      <a:alpha val="43137"/>
                    </a:srgbClr>
                  </a:outerShdw>
                </a:effectLst>
                <a:latin typeface="Arial Narrow" panose="020B0606020202030204" pitchFamily="34" charset="0"/>
              </a:rPr>
              <a:t>guided </a:t>
            </a:r>
            <a:r>
              <a:rPr lang="en-US" sz="2700" dirty="0" smtClean="0">
                <a:effectLst>
                  <a:outerShdw blurRad="38100" dist="38100" dir="2700000" algn="tl">
                    <a:srgbClr val="000000">
                      <a:alpha val="43137"/>
                    </a:srgbClr>
                  </a:outerShdw>
                </a:effectLst>
                <a:latin typeface="Arial Narrow" panose="020B0606020202030204" pitchFamily="34" charset="0"/>
              </a:rPr>
              <a:t>by </a:t>
            </a:r>
            <a:r>
              <a:rPr lang="en-US" sz="2700" dirty="0" smtClean="0">
                <a:effectLst>
                  <a:outerShdw blurRad="38100" dist="38100" dir="2700000" algn="tl">
                    <a:srgbClr val="000000">
                      <a:alpha val="43137"/>
                    </a:srgbClr>
                  </a:outerShdw>
                </a:effectLst>
                <a:latin typeface="Arial Narrow" panose="020B0606020202030204" pitchFamily="34" charset="0"/>
              </a:rPr>
              <a:t>Dr. Dinesh Kumar </a:t>
            </a:r>
            <a:endParaRPr lang="en-US" sz="2700" dirty="0">
              <a:effectLst>
                <a:outerShdw blurRad="38100" dist="38100" dir="2700000" algn="tl">
                  <a:srgbClr val="000000">
                    <a:alpha val="43137"/>
                  </a:srgbClr>
                </a:outerShdw>
              </a:effectLst>
              <a:latin typeface="Arial Narrow" panose="020B0606020202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362200"/>
            <a:ext cx="1524000" cy="1905000"/>
          </a:xfrm>
          <a:prstGeom prst="rect">
            <a:avLst/>
          </a:prstGeom>
        </p:spPr>
      </p:pic>
    </p:spTree>
    <p:extLst>
      <p:ext uri="{BB962C8B-B14F-4D97-AF65-F5344CB8AC3E}">
        <p14:creationId xmlns:p14="http://schemas.microsoft.com/office/powerpoint/2010/main" val="7608058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i="1" dirty="0"/>
              <a:t>Model  Selection</a:t>
            </a:r>
            <a:endParaRPr lang="en-US" dirty="0"/>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52304" y="1527175"/>
            <a:ext cx="7802880" cy="4572000"/>
          </a:xfrm>
        </p:spPr>
      </p:pic>
    </p:spTree>
    <p:extLst>
      <p:ext uri="{BB962C8B-B14F-4D97-AF65-F5344CB8AC3E}">
        <p14:creationId xmlns:p14="http://schemas.microsoft.com/office/powerpoint/2010/main" val="133702401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Autofit/>
          </a:bodyPr>
          <a:lstStyle/>
          <a:p>
            <a:pPr lvl="0"/>
            <a:r>
              <a:rPr lang="en-US" sz="3200" b="1" dirty="0"/>
              <a:t>Multiple Linear Regression</a:t>
            </a:r>
            <a:r>
              <a:rPr lang="en-US" sz="3200" dirty="0"/>
              <a:t/>
            </a:r>
            <a:br>
              <a:rPr lang="en-US" sz="3200" dirty="0"/>
            </a:br>
            <a:endParaRPr lang="en-US" sz="3200" dirty="0"/>
          </a:p>
        </p:txBody>
      </p:sp>
      <p:sp>
        <p:nvSpPr>
          <p:cNvPr id="3" name="Content Placeholder 2"/>
          <p:cNvSpPr>
            <a:spLocks noGrp="1"/>
          </p:cNvSpPr>
          <p:nvPr>
            <p:ph sz="quarter" idx="1"/>
          </p:nvPr>
        </p:nvSpPr>
        <p:spPr>
          <a:xfrm>
            <a:off x="457200" y="1600200"/>
            <a:ext cx="8229600" cy="4068763"/>
          </a:xfrm>
        </p:spPr>
        <p:txBody>
          <a:bodyPr>
            <a:normAutofit lnSpcReduction="10000"/>
          </a:bodyPr>
          <a:lstStyle/>
          <a:p>
            <a:r>
              <a:rPr lang="en-US" sz="2400" dirty="0"/>
              <a:t>Multiple linear regression (MLR), also known simply as multiple regression, is a statistical technique that uses several explanatory variables to predict the outcome of a response variable. The goal of multiple linear regression is to model the linear relationship between the explanatory (independent) variables and response (dependent) variables. In essence, multiple regression is the extension of ordinary least-squares (OLS) regression because it involves more than one explanatory variable.</a:t>
            </a:r>
          </a:p>
          <a:p>
            <a:pPr marL="0" indent="0">
              <a:buNone/>
            </a:pPr>
            <a:r>
              <a:rPr lang="en-US" sz="2400" i="1" dirty="0" smtClean="0"/>
              <a:t>                Y</a:t>
            </a:r>
            <a:r>
              <a:rPr lang="en-US" sz="2400" i="1" baseline="-25000" dirty="0" smtClean="0"/>
              <a:t>i</a:t>
            </a:r>
            <a:r>
              <a:rPr lang="en-US" sz="2400" dirty="0"/>
              <a:t>​ = </a:t>
            </a:r>
            <a:r>
              <a:rPr lang="en-US" sz="2400" i="1" dirty="0"/>
              <a:t>β</a:t>
            </a:r>
            <a:r>
              <a:rPr lang="en-US" sz="2400" baseline="-25000" dirty="0"/>
              <a:t>0</a:t>
            </a:r>
            <a:r>
              <a:rPr lang="en-US" sz="2400" dirty="0"/>
              <a:t>​ + </a:t>
            </a:r>
            <a:r>
              <a:rPr lang="en-US" sz="2400" i="1" dirty="0"/>
              <a:t>β</a:t>
            </a:r>
            <a:r>
              <a:rPr lang="en-US" sz="2400" baseline="-25000" dirty="0"/>
              <a:t>1​</a:t>
            </a:r>
            <a:r>
              <a:rPr lang="en-US" sz="2400" i="1" dirty="0"/>
              <a:t>x</a:t>
            </a:r>
            <a:r>
              <a:rPr lang="en-US" sz="2400" i="1" baseline="-25000" dirty="0"/>
              <a:t>i</a:t>
            </a:r>
            <a:r>
              <a:rPr lang="en-US" sz="2400" baseline="-25000" dirty="0"/>
              <a:t>1</a:t>
            </a:r>
            <a:r>
              <a:rPr lang="en-US" sz="2400" dirty="0"/>
              <a:t>​ + </a:t>
            </a:r>
            <a:r>
              <a:rPr lang="en-US" sz="2400" i="1" dirty="0"/>
              <a:t>β</a:t>
            </a:r>
            <a:r>
              <a:rPr lang="en-US" sz="2400" baseline="-25000" dirty="0"/>
              <a:t>2</a:t>
            </a:r>
            <a:r>
              <a:rPr lang="en-US" sz="2400" dirty="0"/>
              <a:t>​</a:t>
            </a:r>
            <a:r>
              <a:rPr lang="en-US" sz="2400" i="1" dirty="0"/>
              <a:t>x</a:t>
            </a:r>
            <a:r>
              <a:rPr lang="en-US" sz="2400" i="1" baseline="-25000" dirty="0"/>
              <a:t>i</a:t>
            </a:r>
            <a:r>
              <a:rPr lang="en-US" sz="2400" baseline="-25000" dirty="0"/>
              <a:t>2</a:t>
            </a:r>
            <a:r>
              <a:rPr lang="en-US" sz="2400" dirty="0"/>
              <a:t>​ +...+ </a:t>
            </a:r>
            <a:r>
              <a:rPr lang="en-US" sz="2400" i="1" dirty="0"/>
              <a:t>β</a:t>
            </a:r>
            <a:r>
              <a:rPr lang="en-US" sz="2400" i="1" baseline="-25000" dirty="0"/>
              <a:t>p</a:t>
            </a:r>
            <a:r>
              <a:rPr lang="en-US" sz="2400" baseline="-25000" dirty="0"/>
              <a:t>​</a:t>
            </a:r>
            <a:r>
              <a:rPr lang="en-US" sz="2400" i="1" dirty="0" err="1"/>
              <a:t>x</a:t>
            </a:r>
            <a:r>
              <a:rPr lang="en-US" sz="2400" i="1" baseline="-25000" dirty="0" err="1"/>
              <a:t>ip</a:t>
            </a:r>
            <a:r>
              <a:rPr lang="en-US" sz="2400" dirty="0"/>
              <a:t>​ + </a:t>
            </a:r>
            <a:r>
              <a:rPr lang="en-US" sz="2400" i="1" dirty="0"/>
              <a:t>ϵ</a:t>
            </a:r>
            <a:endParaRPr lang="en-US" sz="2400" dirty="0"/>
          </a:p>
          <a:p>
            <a:endParaRPr lang="en-US" sz="2400" dirty="0"/>
          </a:p>
        </p:txBody>
      </p:sp>
    </p:spTree>
    <p:extLst>
      <p:ext uri="{BB962C8B-B14F-4D97-AF65-F5344CB8AC3E}">
        <p14:creationId xmlns:p14="http://schemas.microsoft.com/office/powerpoint/2010/main" val="3252611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Description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90254505"/>
              </p:ext>
            </p:extLst>
          </p:nvPr>
        </p:nvGraphicFramePr>
        <p:xfrm>
          <a:off x="533400" y="1905000"/>
          <a:ext cx="8229600" cy="3657600"/>
        </p:xfrm>
        <a:graphic>
          <a:graphicData uri="http://schemas.openxmlformats.org/drawingml/2006/table">
            <a:tbl>
              <a:tblPr firstRow="1" firstCol="1" bandRow="1">
                <a:tableStyleId>{5C22544A-7EE6-4342-B048-85BDC9FD1C3A}</a:tableStyleId>
              </a:tblPr>
              <a:tblGrid>
                <a:gridCol w="2057400"/>
                <a:gridCol w="2057400"/>
                <a:gridCol w="2057400"/>
                <a:gridCol w="2057400"/>
              </a:tblGrid>
              <a:tr h="357904">
                <a:tc gridSpan="4">
                  <a:txBody>
                    <a:bodyPr/>
                    <a:lstStyle/>
                    <a:p>
                      <a:pPr marL="0" marR="0">
                        <a:lnSpc>
                          <a:spcPct val="115000"/>
                        </a:lnSpc>
                        <a:spcBef>
                          <a:spcPts val="0"/>
                        </a:spcBef>
                        <a:spcAft>
                          <a:spcPts val="0"/>
                        </a:spcAft>
                      </a:pPr>
                      <a:r>
                        <a:rPr lang="en-US" sz="900" dirty="0">
                          <a:effectLst/>
                        </a:rPr>
                        <a:t>OLS Regression Results</a:t>
                      </a:r>
                      <a:endParaRPr lang="en-US" sz="1100" dirty="0">
                        <a:effectLst/>
                        <a:latin typeface="Calibri"/>
                        <a:ea typeface="Calibri"/>
                        <a:cs typeface="Times New Roman"/>
                      </a:endParaRPr>
                    </a:p>
                  </a:txBody>
                  <a:tcPr marL="76200" marR="76200" marT="76200" marB="76200" anchor="ctr"/>
                </a:tc>
                <a:tc hMerge="1">
                  <a:txBody>
                    <a:bodyPr/>
                    <a:lstStyle/>
                    <a:p>
                      <a:endParaRPr lang="en-US"/>
                    </a:p>
                  </a:txBody>
                  <a:tcPr/>
                </a:tc>
                <a:tc hMerge="1">
                  <a:txBody>
                    <a:bodyPr/>
                    <a:lstStyle/>
                    <a:p>
                      <a:endParaRPr lang="en-US"/>
                    </a:p>
                  </a:txBody>
                  <a:tcPr/>
                </a:tc>
                <a:tc hMerge="1">
                  <a:txBody>
                    <a:bodyPr/>
                    <a:lstStyle/>
                    <a:p>
                      <a:endParaRPr lang="en-US"/>
                    </a:p>
                  </a:txBody>
                  <a:tcPr/>
                </a:tc>
              </a:tr>
              <a:tr h="357904">
                <a:tc>
                  <a:txBody>
                    <a:bodyPr/>
                    <a:lstStyle/>
                    <a:p>
                      <a:pPr marL="0" marR="0" algn="r">
                        <a:lnSpc>
                          <a:spcPct val="115000"/>
                        </a:lnSpc>
                        <a:spcBef>
                          <a:spcPts val="0"/>
                        </a:spcBef>
                        <a:spcAft>
                          <a:spcPts val="0"/>
                        </a:spcAft>
                      </a:pPr>
                      <a:r>
                        <a:rPr lang="en-US" sz="900">
                          <a:effectLst/>
                        </a:rPr>
                        <a:t>Dep. Variable: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y</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R-squared (uncentered):</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0.809</a:t>
                      </a:r>
                      <a:endParaRPr lang="en-US" sz="1100">
                        <a:effectLst/>
                        <a:latin typeface="Calibri"/>
                        <a:ea typeface="Calibri"/>
                        <a:cs typeface="Times New Roman"/>
                      </a:endParaRPr>
                    </a:p>
                  </a:txBody>
                  <a:tcPr marL="76200" marR="76200" marT="76200" marB="76200" anchor="ctr"/>
                </a:tc>
              </a:tr>
              <a:tr h="357904">
                <a:tc>
                  <a:txBody>
                    <a:bodyPr/>
                    <a:lstStyle/>
                    <a:p>
                      <a:pPr marL="0" marR="0" algn="r">
                        <a:lnSpc>
                          <a:spcPct val="115000"/>
                        </a:lnSpc>
                        <a:spcBef>
                          <a:spcPts val="0"/>
                        </a:spcBef>
                        <a:spcAft>
                          <a:spcPts val="0"/>
                        </a:spcAft>
                      </a:pPr>
                      <a:r>
                        <a:rPr lang="en-US" sz="90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OLS</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dirty="0">
                          <a:effectLst/>
                        </a:rPr>
                        <a:t>Adj. R-squared (</a:t>
                      </a:r>
                      <a:r>
                        <a:rPr lang="en-US" sz="900" dirty="0" err="1">
                          <a:effectLst/>
                        </a:rPr>
                        <a:t>uncentered</a:t>
                      </a:r>
                      <a:r>
                        <a:rPr lang="en-US" sz="900" dirty="0">
                          <a:effectLst/>
                        </a:rPr>
                        <a:t>):</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0.808</a:t>
                      </a:r>
                      <a:endParaRPr lang="en-US" sz="1100">
                        <a:effectLst/>
                        <a:latin typeface="Calibri"/>
                        <a:ea typeface="Calibri"/>
                        <a:cs typeface="Times New Roman"/>
                      </a:endParaRPr>
                    </a:p>
                  </a:txBody>
                  <a:tcPr marL="76200" marR="76200" marT="76200" marB="76200" anchor="ctr"/>
                </a:tc>
              </a:tr>
              <a:tr h="357904">
                <a:tc>
                  <a:txBody>
                    <a:bodyPr/>
                    <a:lstStyle/>
                    <a:p>
                      <a:pPr marL="0" marR="0" algn="r">
                        <a:lnSpc>
                          <a:spcPct val="115000"/>
                        </a:lnSpc>
                        <a:spcBef>
                          <a:spcPts val="0"/>
                        </a:spcBef>
                        <a:spcAft>
                          <a:spcPts val="0"/>
                        </a:spcAft>
                      </a:pPr>
                      <a:r>
                        <a:rPr lang="en-US" sz="900">
                          <a:effectLst/>
                        </a:rPr>
                        <a:t>Method:</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Least Squares</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F-statistic:</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770.6</a:t>
                      </a:r>
                      <a:endParaRPr lang="en-US" sz="1100">
                        <a:effectLst/>
                        <a:latin typeface="Calibri"/>
                        <a:ea typeface="Calibri"/>
                        <a:cs typeface="Times New Roman"/>
                      </a:endParaRPr>
                    </a:p>
                  </a:txBody>
                  <a:tcPr marL="76200" marR="76200" marT="76200" marB="76200" anchor="ctr"/>
                </a:tc>
              </a:tr>
              <a:tr h="357904">
                <a:tc>
                  <a:txBody>
                    <a:bodyPr/>
                    <a:lstStyle/>
                    <a:p>
                      <a:pPr marL="0" marR="0" algn="r">
                        <a:lnSpc>
                          <a:spcPct val="115000"/>
                        </a:lnSpc>
                        <a:spcBef>
                          <a:spcPts val="0"/>
                        </a:spcBef>
                        <a:spcAft>
                          <a:spcPts val="0"/>
                        </a:spcAft>
                      </a:pPr>
                      <a:r>
                        <a:rPr lang="en-US" sz="900">
                          <a:effectLst/>
                        </a:rPr>
                        <a:t>Date: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Thu, 28 Apr 2022</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Prob (F-statistic):</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0.00</a:t>
                      </a:r>
                      <a:endParaRPr lang="en-US" sz="1100">
                        <a:effectLst/>
                        <a:latin typeface="Calibri"/>
                        <a:ea typeface="Calibri"/>
                        <a:cs typeface="Times New Roman"/>
                      </a:endParaRPr>
                    </a:p>
                  </a:txBody>
                  <a:tcPr marL="76200" marR="76200" marT="76200" marB="76200" anchor="ctr"/>
                </a:tc>
              </a:tr>
              <a:tr h="357904">
                <a:tc>
                  <a:txBody>
                    <a:bodyPr/>
                    <a:lstStyle/>
                    <a:p>
                      <a:pPr marL="0" marR="0" algn="r">
                        <a:lnSpc>
                          <a:spcPct val="115000"/>
                        </a:lnSpc>
                        <a:spcBef>
                          <a:spcPts val="0"/>
                        </a:spcBef>
                        <a:spcAft>
                          <a:spcPts val="0"/>
                        </a:spcAft>
                      </a:pPr>
                      <a:r>
                        <a:rPr lang="en-US" sz="900">
                          <a:effectLst/>
                        </a:rPr>
                        <a:t>Time: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11:31:16</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Log-Likelihood:</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-3877.7</a:t>
                      </a:r>
                      <a:endParaRPr lang="en-US" sz="1100">
                        <a:effectLst/>
                        <a:latin typeface="Calibri"/>
                        <a:ea typeface="Calibri"/>
                        <a:cs typeface="Times New Roman"/>
                      </a:endParaRPr>
                    </a:p>
                  </a:txBody>
                  <a:tcPr marL="76200" marR="76200" marT="76200" marB="76200" anchor="ctr"/>
                </a:tc>
              </a:tr>
              <a:tr h="357904">
                <a:tc>
                  <a:txBody>
                    <a:bodyPr/>
                    <a:lstStyle/>
                    <a:p>
                      <a:pPr marL="0" marR="0" algn="r">
                        <a:lnSpc>
                          <a:spcPct val="115000"/>
                        </a:lnSpc>
                        <a:spcBef>
                          <a:spcPts val="0"/>
                        </a:spcBef>
                        <a:spcAft>
                          <a:spcPts val="0"/>
                        </a:spcAft>
                      </a:pPr>
                      <a:r>
                        <a:rPr lang="en-US" sz="900">
                          <a:effectLst/>
                        </a:rPr>
                        <a:t>No. Observations:</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6570</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AIC:</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7827.</a:t>
                      </a:r>
                      <a:endParaRPr lang="en-US" sz="1100">
                        <a:effectLst/>
                        <a:latin typeface="Calibri"/>
                        <a:ea typeface="Calibri"/>
                        <a:cs typeface="Times New Roman"/>
                      </a:endParaRPr>
                    </a:p>
                  </a:txBody>
                  <a:tcPr marL="76200" marR="76200" marT="76200" marB="76200" anchor="ctr"/>
                </a:tc>
              </a:tr>
              <a:tr h="357904">
                <a:tc>
                  <a:txBody>
                    <a:bodyPr/>
                    <a:lstStyle/>
                    <a:p>
                      <a:pPr marL="0" marR="0" algn="r">
                        <a:lnSpc>
                          <a:spcPct val="115000"/>
                        </a:lnSpc>
                        <a:spcBef>
                          <a:spcPts val="0"/>
                        </a:spcBef>
                        <a:spcAft>
                          <a:spcPts val="0"/>
                        </a:spcAft>
                      </a:pPr>
                      <a:r>
                        <a:rPr lang="en-US" sz="900">
                          <a:effectLst/>
                        </a:rPr>
                        <a:t>Df Residuals:</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6534</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BIC:</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8072.</a:t>
                      </a:r>
                      <a:endParaRPr lang="en-US" sz="1100">
                        <a:effectLst/>
                        <a:latin typeface="Calibri"/>
                        <a:ea typeface="Calibri"/>
                        <a:cs typeface="Times New Roman"/>
                      </a:endParaRPr>
                    </a:p>
                  </a:txBody>
                  <a:tcPr marL="76200" marR="76200" marT="76200" marB="76200" anchor="ctr"/>
                </a:tc>
              </a:tr>
              <a:tr h="397184">
                <a:tc>
                  <a:txBody>
                    <a:bodyPr/>
                    <a:lstStyle/>
                    <a:p>
                      <a:pPr marL="0" marR="0" algn="r">
                        <a:lnSpc>
                          <a:spcPct val="115000"/>
                        </a:lnSpc>
                        <a:spcBef>
                          <a:spcPts val="0"/>
                        </a:spcBef>
                        <a:spcAft>
                          <a:spcPts val="0"/>
                        </a:spcAft>
                      </a:pPr>
                      <a:r>
                        <a:rPr lang="en-US" sz="900">
                          <a:effectLst/>
                        </a:rPr>
                        <a:t>Df 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a:effectLst/>
                        </a:rPr>
                        <a:t>36</a:t>
                      </a:r>
                      <a:endParaRPr lang="en-US" sz="1100">
                        <a:effectLst/>
                        <a:latin typeface="Calibri"/>
                        <a:ea typeface="Calibri"/>
                        <a:cs typeface="Times New Roman"/>
                      </a:endParaRPr>
                    </a:p>
                  </a:txBody>
                  <a:tcPr marL="76200" marR="76200" marT="76200" marB="76200" anchor="ctr"/>
                </a:tc>
                <a:tc>
                  <a:txBody>
                    <a:bodyPr/>
                    <a:lstStyle/>
                    <a:p>
                      <a:pPr>
                        <a:lnSpc>
                          <a:spcPct val="115000"/>
                        </a:lnSpc>
                      </a:pPr>
                      <a:endParaRPr lang="en-US" sz="1100">
                        <a:effectLst/>
                        <a:latin typeface="Calibri"/>
                        <a:cs typeface="Times New Roman"/>
                      </a:endParaRPr>
                    </a:p>
                  </a:txBody>
                  <a:tcPr marL="76200" marR="76200" marT="76200" marB="76200" anchor="ctr"/>
                </a:tc>
                <a:tc>
                  <a:txBody>
                    <a:bodyPr/>
                    <a:lstStyle/>
                    <a:p>
                      <a:pPr>
                        <a:lnSpc>
                          <a:spcPct val="115000"/>
                        </a:lnSpc>
                      </a:pPr>
                      <a:endParaRPr lang="en-US" sz="1100">
                        <a:effectLst/>
                        <a:latin typeface="Calibri"/>
                        <a:cs typeface="Times New Roman"/>
                      </a:endParaRPr>
                    </a:p>
                  </a:txBody>
                  <a:tcPr marL="76200" marR="76200" marT="76200" marB="76200" anchor="ctr"/>
                </a:tc>
              </a:tr>
              <a:tr h="397184">
                <a:tc>
                  <a:txBody>
                    <a:bodyPr/>
                    <a:lstStyle/>
                    <a:p>
                      <a:pPr marL="0" marR="0" algn="r">
                        <a:lnSpc>
                          <a:spcPct val="115000"/>
                        </a:lnSpc>
                        <a:spcBef>
                          <a:spcPts val="0"/>
                        </a:spcBef>
                        <a:spcAft>
                          <a:spcPts val="0"/>
                        </a:spcAft>
                      </a:pPr>
                      <a:r>
                        <a:rPr lang="en-US" sz="900">
                          <a:effectLst/>
                        </a:rPr>
                        <a:t>Covariance Type: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900" dirty="0" err="1">
                          <a:effectLst/>
                        </a:rPr>
                        <a:t>nonrobust</a:t>
                      </a:r>
                      <a:endParaRPr lang="en-US" sz="1100" dirty="0">
                        <a:effectLst/>
                        <a:latin typeface="Calibri"/>
                        <a:ea typeface="Calibri"/>
                        <a:cs typeface="Times New Roman"/>
                      </a:endParaRPr>
                    </a:p>
                  </a:txBody>
                  <a:tcPr marL="76200" marR="76200" marT="76200" marB="76200" anchor="ctr"/>
                </a:tc>
                <a:tc>
                  <a:txBody>
                    <a:bodyPr/>
                    <a:lstStyle/>
                    <a:p>
                      <a:pPr>
                        <a:lnSpc>
                          <a:spcPct val="115000"/>
                        </a:lnSpc>
                      </a:pPr>
                      <a:endParaRPr lang="en-US" sz="1100">
                        <a:effectLst/>
                        <a:latin typeface="Calibri"/>
                        <a:cs typeface="Times New Roman"/>
                      </a:endParaRPr>
                    </a:p>
                  </a:txBody>
                  <a:tcPr marL="76200" marR="76200" marT="76200" marB="76200" anchor="ctr"/>
                </a:tc>
                <a:tc>
                  <a:txBody>
                    <a:bodyPr/>
                    <a:lstStyle/>
                    <a:p>
                      <a:pPr>
                        <a:lnSpc>
                          <a:spcPct val="115000"/>
                        </a:lnSpc>
                      </a:pPr>
                      <a:endParaRPr lang="en-US" sz="1100" dirty="0">
                        <a:effectLst/>
                        <a:latin typeface="Calibri"/>
                        <a:cs typeface="Times New Roman"/>
                      </a:endParaRPr>
                    </a:p>
                  </a:txBody>
                  <a:tcPr marL="76200" marR="76200" marT="76200" marB="76200" anchor="ctr"/>
                </a:tc>
              </a:tr>
            </a:tbl>
          </a:graphicData>
        </a:graphic>
      </p:graphicFrame>
    </p:spTree>
    <p:extLst>
      <p:ext uri="{BB962C8B-B14F-4D97-AF65-F5344CB8AC3E}">
        <p14:creationId xmlns:p14="http://schemas.microsoft.com/office/powerpoint/2010/main" val="1746881781"/>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534400" cy="457200"/>
          </a:xfrm>
        </p:spPr>
        <p:txBody>
          <a:bodyPr>
            <a:noAutofit/>
          </a:bodyPr>
          <a:lstStyle/>
          <a:p>
            <a:r>
              <a:rPr lang="en-US" sz="2800" b="1" dirty="0"/>
              <a:t>Assumptions of linear regression</a:t>
            </a:r>
            <a:br>
              <a:rPr lang="en-US" sz="2800" b="1" dirty="0"/>
            </a:br>
            <a:endParaRPr lang="en-US" sz="2800" dirty="0"/>
          </a:p>
        </p:txBody>
      </p:sp>
      <p:sp>
        <p:nvSpPr>
          <p:cNvPr id="3" name="Content Placeholder 2"/>
          <p:cNvSpPr>
            <a:spLocks noGrp="1"/>
          </p:cNvSpPr>
          <p:nvPr>
            <p:ph sz="quarter" idx="1"/>
          </p:nvPr>
        </p:nvSpPr>
        <p:spPr/>
        <p:txBody>
          <a:bodyPr/>
          <a:lstStyle/>
          <a:p>
            <a:r>
              <a:rPr lang="en-US" sz="1600" dirty="0" smtClean="0"/>
              <a:t>Mean of Residuals</a:t>
            </a:r>
          </a:p>
          <a:p>
            <a:pPr marL="0" indent="0">
              <a:buNone/>
            </a:pPr>
            <a:endParaRPr lang="en-US" dirty="0" smtClean="0"/>
          </a:p>
          <a:p>
            <a:pPr marL="0" indent="0">
              <a:buNone/>
            </a:pPr>
            <a:endParaRPr lang="en-US" dirty="0"/>
          </a:p>
          <a:p>
            <a:r>
              <a:rPr lang="en-US" sz="1600" dirty="0"/>
              <a:t>Checking for normality of the residuals                         </a:t>
            </a:r>
            <a:r>
              <a:rPr lang="en-US" sz="1600" dirty="0" smtClean="0"/>
              <a:t>  </a:t>
            </a:r>
            <a:r>
              <a:rPr lang="en-US" sz="1600" dirty="0"/>
              <a:t>Checking for homoscedasticity</a:t>
            </a:r>
          </a:p>
          <a:p>
            <a:pPr marL="0" indent="0">
              <a:buNone/>
            </a:pPr>
            <a:r>
              <a:rPr lang="en-US" sz="1600" dirty="0"/>
              <a:t>                                                            </a:t>
            </a:r>
            <a:r>
              <a:rPr lang="en-US" sz="1600" dirty="0" smtClean="0"/>
              <a:t>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000"/>
            <a:ext cx="2314898" cy="8478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72" y="3276600"/>
            <a:ext cx="3733800" cy="27327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276601"/>
            <a:ext cx="3860289" cy="2732785"/>
          </a:xfrm>
          <a:prstGeom prst="rect">
            <a:avLst/>
          </a:prstGeom>
        </p:spPr>
      </p:pic>
    </p:spTree>
    <p:extLst>
      <p:ext uri="{BB962C8B-B14F-4D97-AF65-F5344CB8AC3E}">
        <p14:creationId xmlns:p14="http://schemas.microsoft.com/office/powerpoint/2010/main" val="4077297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pPr lvl="0"/>
            <a:r>
              <a:rPr lang="en-US" b="1" dirty="0"/>
              <a:t>Conclusion</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From the above results we can see that the </a:t>
            </a:r>
            <a:r>
              <a:rPr lang="en-US" dirty="0" smtClean="0"/>
              <a:t> </a:t>
            </a:r>
            <a:r>
              <a:rPr lang="en-US" dirty="0"/>
              <a:t>R</a:t>
            </a:r>
            <a:r>
              <a:rPr lang="en-US" baseline="30000" dirty="0"/>
              <a:t>2</a:t>
            </a:r>
            <a:r>
              <a:rPr lang="en-US" dirty="0"/>
              <a:t> score for Multiple Linear Regression model is 0.808 which means our model is able to explain 80.8% of the variability in the dataset.</a:t>
            </a:r>
          </a:p>
          <a:p>
            <a:endParaRPr lang="en-US" dirty="0"/>
          </a:p>
        </p:txBody>
      </p:sp>
    </p:spTree>
    <p:extLst>
      <p:ext uri="{BB962C8B-B14F-4D97-AF65-F5344CB8AC3E}">
        <p14:creationId xmlns:p14="http://schemas.microsoft.com/office/powerpoint/2010/main" val="327171912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4941" y="1828800"/>
            <a:ext cx="309411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Forte" panose="03060902040502070203" pitchFamily="66" charset="0"/>
              </a:rPr>
              <a:t>The End</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2971800"/>
            <a:ext cx="2514600" cy="2514600"/>
          </a:xfrm>
          <a:prstGeom prst="rect">
            <a:avLst/>
          </a:prstGeom>
        </p:spPr>
      </p:pic>
    </p:spTree>
    <p:extLst>
      <p:ext uri="{BB962C8B-B14F-4D97-AF65-F5344CB8AC3E}">
        <p14:creationId xmlns:p14="http://schemas.microsoft.com/office/powerpoint/2010/main" val="3145021146"/>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98437"/>
            <a:ext cx="6745817" cy="4449763"/>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4504944"/>
            <a:ext cx="3805767" cy="2209800"/>
          </a:xfrm>
          <a:prstGeom prst="rect">
            <a:avLst/>
          </a:prstGeom>
        </p:spPr>
      </p:pic>
    </p:spTree>
    <p:extLst>
      <p:ext uri="{BB962C8B-B14F-4D97-AF65-F5344CB8AC3E}">
        <p14:creationId xmlns:p14="http://schemas.microsoft.com/office/powerpoint/2010/main" val="27090683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3763963"/>
          </a:xfrm>
        </p:spPr>
        <p:txBody>
          <a:bodyPr>
            <a:normAutofit fontScale="85000" lnSpcReduction="20000"/>
          </a:bodyPr>
          <a:lstStyle/>
          <a:p>
            <a:r>
              <a:rPr lang="en-US" b="1" i="1" dirty="0"/>
              <a:t>Sharing Bike has come a new concept now a days where one doesn’t have to buy a bike to enjoy their daily ride. Currently It has introduced in so many urban countries for enhancement of  mobility comfort. One can rent bikes on several basis like hourly, daily, monthly etc. It has a significant role to the rising issues related to the global warming, climate change, carbon emission and many more environmental anomalies. It is very important to make rental bikes available and accessible  to the customers to the right time as it lessens the waiting time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4876800"/>
            <a:ext cx="2111963" cy="1368552"/>
          </a:xfrm>
          <a:prstGeom prst="rect">
            <a:avLst/>
          </a:prstGeom>
        </p:spPr>
      </p:pic>
    </p:spTree>
    <p:extLst>
      <p:ext uri="{BB962C8B-B14F-4D97-AF65-F5344CB8AC3E}">
        <p14:creationId xmlns:p14="http://schemas.microsoft.com/office/powerpoint/2010/main" val="375076173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3810000" cy="4191000"/>
          </a:xfrm>
        </p:spPr>
        <p:txBody>
          <a:bodyPr>
            <a:noAutofit/>
          </a:bodyPr>
          <a:lstStyle/>
          <a:p>
            <a:pPr marL="171450" lvl="0" indent="-171450" algn="l">
              <a:buFont typeface="Wingdings" panose="05000000000000000000" pitchFamily="2" charset="2"/>
              <a:buChar char="§"/>
            </a:pPr>
            <a:r>
              <a:rPr lang="en-US" sz="1200" b="1" dirty="0"/>
              <a:t>Attribute Information:</a:t>
            </a:r>
            <a:r>
              <a:rPr lang="en-US" sz="1200" dirty="0"/>
              <a:t/>
            </a:r>
            <a:br>
              <a:rPr lang="en-US" sz="1200" dirty="0"/>
            </a:br>
            <a:r>
              <a:rPr lang="en-US" sz="1200" dirty="0"/>
              <a:t>Date : year-month-day</a:t>
            </a:r>
            <a:br>
              <a:rPr lang="en-US" sz="1200" dirty="0"/>
            </a:br>
            <a:r>
              <a:rPr lang="en-US" sz="1200" dirty="0"/>
              <a:t>Rented Bike count - Count of bikes rented at each hour</a:t>
            </a:r>
            <a:br>
              <a:rPr lang="en-US" sz="1200" dirty="0"/>
            </a:br>
            <a:r>
              <a:rPr lang="en-US" sz="1200" dirty="0" err="1"/>
              <a:t>Hour</a:t>
            </a:r>
            <a:r>
              <a:rPr lang="en-US" sz="1200" dirty="0"/>
              <a:t> - Hour of the day</a:t>
            </a:r>
            <a:br>
              <a:rPr lang="en-US" sz="1200" dirty="0"/>
            </a:br>
            <a:r>
              <a:rPr lang="en-US" sz="1200" dirty="0"/>
              <a:t>Temperature-Temperature in Celsius</a:t>
            </a:r>
            <a:br>
              <a:rPr lang="en-US" sz="1200" dirty="0"/>
            </a:br>
            <a:r>
              <a:rPr lang="en-US" sz="1200" dirty="0"/>
              <a:t>Humidity - %</a:t>
            </a:r>
            <a:br>
              <a:rPr lang="en-US" sz="1200" dirty="0"/>
            </a:br>
            <a:r>
              <a:rPr lang="en-US" sz="1200" dirty="0"/>
              <a:t>Wind speed - m/s</a:t>
            </a:r>
            <a:br>
              <a:rPr lang="en-US" sz="1200" dirty="0"/>
            </a:br>
            <a:r>
              <a:rPr lang="en-US" sz="1200" dirty="0"/>
              <a:t>Visibility - 10m</a:t>
            </a:r>
            <a:br>
              <a:rPr lang="en-US" sz="1200" dirty="0"/>
            </a:br>
            <a:r>
              <a:rPr lang="en-US" sz="1200" dirty="0"/>
              <a:t>Dew point temperature - Celsius</a:t>
            </a:r>
            <a:br>
              <a:rPr lang="en-US" sz="1200" dirty="0"/>
            </a:br>
            <a:r>
              <a:rPr lang="en-US" sz="1200" dirty="0"/>
              <a:t>Solar radiation - MJ/m2</a:t>
            </a:r>
            <a:br>
              <a:rPr lang="en-US" sz="1200" dirty="0"/>
            </a:br>
            <a:r>
              <a:rPr lang="en-US" sz="1200" dirty="0"/>
              <a:t>Rainfall - mm</a:t>
            </a:r>
            <a:br>
              <a:rPr lang="en-US" sz="1200" dirty="0"/>
            </a:br>
            <a:r>
              <a:rPr lang="en-US" sz="1200" dirty="0"/>
              <a:t>Snowfall - cm</a:t>
            </a:r>
            <a:br>
              <a:rPr lang="en-US" sz="1200" dirty="0"/>
            </a:br>
            <a:r>
              <a:rPr lang="en-US" sz="1200" dirty="0"/>
              <a:t>Seasons - Winter, Spring, Summer, Autumn</a:t>
            </a:r>
            <a:br>
              <a:rPr lang="en-US" sz="1200" dirty="0"/>
            </a:br>
            <a:r>
              <a:rPr lang="en-US" sz="1200" dirty="0"/>
              <a:t>Holiday - Holiday/No holiday</a:t>
            </a:r>
            <a:br>
              <a:rPr lang="en-US" sz="1200" dirty="0"/>
            </a:br>
            <a:r>
              <a:rPr lang="en-US" sz="1200" dirty="0"/>
              <a:t>Functional Day - </a:t>
            </a:r>
            <a:r>
              <a:rPr lang="en-US" sz="1200" dirty="0" err="1"/>
              <a:t>NoFunc</a:t>
            </a:r>
            <a:r>
              <a:rPr lang="en-US" sz="1200" dirty="0"/>
              <a:t>(Non Functional Hours), </a:t>
            </a:r>
            <a:r>
              <a:rPr lang="en-US" sz="1200" dirty="0" smtClean="0"/>
              <a:t>    Fun(Functional </a:t>
            </a:r>
            <a:r>
              <a:rPr lang="en-US" sz="1200" dirty="0"/>
              <a:t>hours)</a:t>
            </a:r>
            <a:br>
              <a:rPr lang="en-US" sz="1200" dirty="0"/>
            </a:br>
            <a:endParaRPr lang="en-US" sz="1200"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114800" y="1905000"/>
            <a:ext cx="4648200" cy="2743200"/>
          </a:xfrm>
        </p:spPr>
      </p:pic>
      <p:sp>
        <p:nvSpPr>
          <p:cNvPr id="5" name="Rectangle 4"/>
          <p:cNvSpPr/>
          <p:nvPr/>
        </p:nvSpPr>
        <p:spPr>
          <a:xfrm>
            <a:off x="2514600" y="685800"/>
            <a:ext cx="4572000" cy="523220"/>
          </a:xfrm>
          <a:prstGeom prst="rect">
            <a:avLst/>
          </a:prstGeom>
        </p:spPr>
        <p:txBody>
          <a:bodyPr>
            <a:spAutoFit/>
          </a:bodyPr>
          <a:lstStyle/>
          <a:p>
            <a:r>
              <a:rPr lang="en-US" sz="2800" dirty="0" smtClean="0">
                <a:latin typeface="Broadway" panose="04040905080B02020502" pitchFamily="82" charset="0"/>
              </a:rPr>
              <a:t>Dataset Information</a:t>
            </a:r>
            <a:endParaRPr lang="en-US" sz="2800" dirty="0">
              <a:latin typeface="Broadway" panose="04040905080B02020502" pitchFamily="82" charset="0"/>
            </a:endParaRPr>
          </a:p>
        </p:txBody>
      </p:sp>
    </p:spTree>
    <p:extLst>
      <p:ext uri="{BB962C8B-B14F-4D97-AF65-F5344CB8AC3E}">
        <p14:creationId xmlns:p14="http://schemas.microsoft.com/office/powerpoint/2010/main" val="68403437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9438"/>
            <a:ext cx="7924800" cy="715962"/>
          </a:xfrm>
        </p:spPr>
        <p:txBody>
          <a:bodyPr>
            <a:normAutofit fontScale="90000"/>
          </a:bodyPr>
          <a:lstStyle/>
          <a:p>
            <a:r>
              <a:rPr lang="en-US" sz="3200" b="1" i="1" dirty="0"/>
              <a:t>Exploratory Data Analysis</a:t>
            </a:r>
            <a:r>
              <a:rPr lang="en-US" sz="3200" dirty="0"/>
              <a:t/>
            </a:r>
            <a:br>
              <a:rPr lang="en-US" sz="3200" dirty="0"/>
            </a:br>
            <a:endParaRPr lang="en-US" sz="32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0"/>
            <a:ext cx="4343400" cy="2438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328928"/>
            <a:ext cx="2514600"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810000"/>
            <a:ext cx="4442460" cy="23779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810000"/>
            <a:ext cx="3863340" cy="2412828"/>
          </a:xfrm>
          <a:prstGeom prst="rect">
            <a:avLst/>
          </a:prstGeom>
        </p:spPr>
      </p:pic>
    </p:spTree>
    <p:extLst>
      <p:ext uri="{BB962C8B-B14F-4D97-AF65-F5344CB8AC3E}">
        <p14:creationId xmlns:p14="http://schemas.microsoft.com/office/powerpoint/2010/main" val="27117899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6200"/>
            <a:ext cx="3962400" cy="715962"/>
          </a:xfrm>
        </p:spPr>
        <p:txBody>
          <a:bodyPr>
            <a:normAutofit/>
          </a:bodyPr>
          <a:lstStyle/>
          <a:p>
            <a:r>
              <a:rPr lang="en-US" sz="2800" b="1" dirty="0" smtClean="0">
                <a:latin typeface="Bahnschrift Condensed" panose="020B0502040204020203" pitchFamily="34" charset="0"/>
              </a:rPr>
              <a:t>Scatter Plot</a:t>
            </a:r>
            <a:endParaRPr lang="en-US" sz="2800" b="1" dirty="0">
              <a:latin typeface="Bahnschrift Condensed" panose="020B0502040204020203" pitchFamily="34" charset="0"/>
            </a:endParaRP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838200" y="762000"/>
            <a:ext cx="7315200" cy="556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848715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800" b="1" cap="all" dirty="0">
                <a:effectLst>
                  <a:reflection blurRad="12700" stA="28000" endPos="45000" dist="1003" dir="5400000" sy="-100000" algn="bl"/>
                </a:effectLst>
              </a:rPr>
              <a:t>Insights of our Data Visualizations</a:t>
            </a:r>
            <a:r>
              <a:rPr lang="en-US" sz="2800" dirty="0"/>
              <a:t/>
            </a:r>
            <a:br>
              <a:rPr lang="en-US" sz="2800" dirty="0"/>
            </a:br>
            <a:endParaRPr lang="en-US" sz="2800" dirty="0"/>
          </a:p>
        </p:txBody>
      </p:sp>
      <p:sp>
        <p:nvSpPr>
          <p:cNvPr id="3" name="Content Placeholder 2"/>
          <p:cNvSpPr>
            <a:spLocks noGrp="1"/>
          </p:cNvSpPr>
          <p:nvPr>
            <p:ph sz="quarter" idx="1"/>
          </p:nvPr>
        </p:nvSpPr>
        <p:spPr>
          <a:xfrm>
            <a:off x="457200" y="1371600"/>
            <a:ext cx="8229600" cy="4983163"/>
          </a:xfrm>
        </p:spPr>
        <p:txBody>
          <a:bodyPr>
            <a:normAutofit fontScale="77500" lnSpcReduction="20000"/>
          </a:bodyPr>
          <a:lstStyle/>
          <a:p>
            <a:pPr lvl="0"/>
            <a:r>
              <a:rPr lang="en-US" b="1" dirty="0"/>
              <a:t>Rented Bike Count (Dependent Variable) and wind speed (Independent Variable) are Positive skewed and their skewness are 1.15 and 0.89.</a:t>
            </a:r>
            <a:endParaRPr lang="en-US" dirty="0"/>
          </a:p>
          <a:p>
            <a:pPr lvl="0"/>
            <a:r>
              <a:rPr lang="en-US" b="1" dirty="0"/>
              <a:t>There are many outliers present in Rainfall and Snowfall.</a:t>
            </a:r>
            <a:endParaRPr lang="en-US" dirty="0"/>
          </a:p>
          <a:p>
            <a:pPr lvl="0"/>
            <a:r>
              <a:rPr lang="en-US" b="1" dirty="0"/>
              <a:t>The data points of temperature and Dew point temperature are nearly symmetrical.</a:t>
            </a:r>
            <a:endParaRPr lang="en-US" dirty="0"/>
          </a:p>
          <a:p>
            <a:pPr lvl="0"/>
            <a:r>
              <a:rPr lang="en-US" b="1" dirty="0"/>
              <a:t>Rental Bike Count (Dependent Variable) is highly correlated with Temperature (Independent Variable).</a:t>
            </a:r>
            <a:endParaRPr lang="en-US" dirty="0"/>
          </a:p>
          <a:p>
            <a:pPr lvl="0"/>
            <a:r>
              <a:rPr lang="en-US" b="1" dirty="0"/>
              <a:t>Temperature (Independent Variable) is highly correlated with Dew point Temperature (Independent variable).</a:t>
            </a:r>
            <a:endParaRPr lang="en-US" dirty="0"/>
          </a:p>
          <a:p>
            <a:pPr lvl="0"/>
            <a:r>
              <a:rPr lang="en-US" b="1" dirty="0"/>
              <a:t>Solar Radiation has 4300 (49.1%) zero values</a:t>
            </a:r>
            <a:endParaRPr lang="en-US" dirty="0"/>
          </a:p>
          <a:p>
            <a:pPr lvl="0"/>
            <a:r>
              <a:rPr lang="en-US" b="1" dirty="0"/>
              <a:t>Rainfall has 8232 (94.0%) zero values</a:t>
            </a:r>
            <a:endParaRPr lang="en-US" dirty="0"/>
          </a:p>
          <a:p>
            <a:pPr lvl="0"/>
            <a:r>
              <a:rPr lang="en-US" b="1" dirty="0"/>
              <a:t>Snowfall has 8317 (94.9%) zero values</a:t>
            </a:r>
            <a:endParaRPr lang="en-US" dirty="0"/>
          </a:p>
          <a:p>
            <a:pPr lvl="0"/>
            <a:r>
              <a:rPr lang="en-US" b="1" dirty="0"/>
              <a:t>The categories in Seasons attribute (summer, Spring, Autumn, Winter) are equally distributed in our dataset.</a:t>
            </a:r>
            <a:endParaRPr lang="en-US" dirty="0"/>
          </a:p>
        </p:txBody>
      </p:sp>
    </p:spTree>
    <p:extLst>
      <p:ext uri="{BB962C8B-B14F-4D97-AF65-F5344CB8AC3E}">
        <p14:creationId xmlns:p14="http://schemas.microsoft.com/office/powerpoint/2010/main" val="25090947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381000"/>
            <a:ext cx="8534400" cy="762000"/>
          </a:xfrm>
        </p:spPr>
        <p:txBody>
          <a:bodyPr>
            <a:normAutofit fontScale="90000"/>
          </a:bodyPr>
          <a:lstStyle/>
          <a:p>
            <a:r>
              <a:rPr lang="en-US" b="1" i="1" dirty="0"/>
              <a:t>Data Preprocessing</a:t>
            </a:r>
            <a:r>
              <a:rPr lang="en-US" dirty="0"/>
              <a:t/>
            </a:r>
            <a:br>
              <a:rPr lang="en-US" dirty="0"/>
            </a:br>
            <a:endParaRPr lang="en-US" dirty="0"/>
          </a:p>
        </p:txBody>
      </p:sp>
      <p:sp>
        <p:nvSpPr>
          <p:cNvPr id="5" name="Content Placeholder 4"/>
          <p:cNvSpPr>
            <a:spLocks noGrp="1"/>
          </p:cNvSpPr>
          <p:nvPr>
            <p:ph sz="half" idx="1"/>
          </p:nvPr>
        </p:nvSpPr>
        <p:spPr/>
        <p:txBody>
          <a:bodyPr>
            <a:normAutofit/>
          </a:bodyPr>
          <a:lstStyle/>
          <a:p>
            <a:r>
              <a:rPr lang="en-US" b="1" dirty="0" smtClean="0"/>
              <a:t>Data </a:t>
            </a:r>
            <a:r>
              <a:rPr lang="en-US" b="1" dirty="0"/>
              <a:t>Cleaning </a:t>
            </a:r>
            <a:r>
              <a:rPr lang="en-US" b="1" dirty="0" smtClean="0"/>
              <a:t> </a:t>
            </a:r>
          </a:p>
          <a:p>
            <a:pPr>
              <a:buFont typeface="Wingdings" panose="05000000000000000000" pitchFamily="2" charset="2"/>
              <a:buChar char="Ø"/>
            </a:pPr>
            <a:r>
              <a:rPr lang="en-US" dirty="0" smtClean="0"/>
              <a:t>    Missing </a:t>
            </a:r>
            <a:r>
              <a:rPr lang="en-US" dirty="0"/>
              <a:t>Values </a:t>
            </a:r>
            <a:endParaRPr lang="en-US" dirty="0" smtClean="0"/>
          </a:p>
          <a:p>
            <a:pPr marL="0" indent="0">
              <a:buNone/>
            </a:pPr>
            <a:r>
              <a:rPr lang="en-US" dirty="0" smtClean="0"/>
              <a:t>  There </a:t>
            </a:r>
            <a:r>
              <a:rPr lang="en-US" dirty="0"/>
              <a:t>are 14 attributes in </a:t>
            </a:r>
            <a:r>
              <a:rPr lang="en-US" dirty="0" smtClean="0"/>
              <a:t>              our </a:t>
            </a:r>
            <a:r>
              <a:rPr lang="en-US" dirty="0"/>
              <a:t>dataset and there is </a:t>
            </a:r>
            <a:r>
              <a:rPr lang="en-US" dirty="0" smtClean="0"/>
              <a:t>  no </a:t>
            </a:r>
            <a:r>
              <a:rPr lang="en-US" dirty="0"/>
              <a:t>any missing value in any of the attributes.</a:t>
            </a:r>
          </a:p>
        </p:txBody>
      </p:sp>
      <p:sp>
        <p:nvSpPr>
          <p:cNvPr id="6" name="Content Placeholder 5"/>
          <p:cNvSpPr>
            <a:spLocks noGrp="1"/>
          </p:cNvSpPr>
          <p:nvPr>
            <p:ph sz="half" idx="2"/>
          </p:nvPr>
        </p:nvSpPr>
        <p:spPr/>
        <p:txBody>
          <a:bodyPr>
            <a:normAutofit/>
          </a:bodyPr>
          <a:lstStyle/>
          <a:p>
            <a:pPr lvl="0"/>
            <a:r>
              <a:rPr lang="en-US" b="1" dirty="0"/>
              <a:t>Data Transformation</a:t>
            </a:r>
            <a:endParaRPr lang="en-US" dirty="0"/>
          </a:p>
          <a:p>
            <a:pPr>
              <a:buFont typeface="Wingdings" panose="05000000000000000000" pitchFamily="2" charset="2"/>
              <a:buChar char="Ø"/>
            </a:pPr>
            <a:r>
              <a:rPr lang="en-US" b="1" i="1" dirty="0"/>
              <a:t> </a:t>
            </a:r>
            <a:r>
              <a:rPr lang="en-US" b="1" dirty="0"/>
              <a:t>One Hot Encoding : </a:t>
            </a:r>
            <a:r>
              <a:rPr lang="en-US" sz="1800" dirty="0"/>
              <a:t>a </a:t>
            </a:r>
            <a:r>
              <a:rPr lang="en-US" sz="1800" b="1" dirty="0"/>
              <a:t>one-hot</a:t>
            </a:r>
            <a:r>
              <a:rPr lang="en-US" sz="1800" dirty="0"/>
              <a:t> is a group of bits among which the legal combinations of values are only those with a single high (1) bit and </a:t>
            </a:r>
            <a:r>
              <a:rPr lang="en-US" sz="1800" dirty="0" smtClean="0"/>
              <a:t>all </a:t>
            </a:r>
            <a:r>
              <a:rPr lang="en-US" sz="1800" dirty="0"/>
              <a:t>the others low (0</a:t>
            </a:r>
            <a:r>
              <a:rPr lang="en-US" sz="1800" dirty="0" smtClean="0"/>
              <a:t>).</a:t>
            </a:r>
          </a:p>
          <a:p>
            <a:pPr marL="0" indent="0">
              <a:buNone/>
            </a:pPr>
            <a:r>
              <a:rPr lang="en-US" sz="1800" dirty="0"/>
              <a:t>       We have considered four categorical </a:t>
            </a:r>
            <a:r>
              <a:rPr lang="en-US" sz="1800" dirty="0" smtClean="0"/>
              <a:t>              attributes </a:t>
            </a:r>
            <a:r>
              <a:rPr lang="en-US" sz="1800" dirty="0"/>
              <a:t>for one hot encoding and </a:t>
            </a:r>
            <a:r>
              <a:rPr lang="en-US" sz="1800" dirty="0" smtClean="0"/>
              <a:t>       these </a:t>
            </a:r>
            <a:r>
              <a:rPr lang="en-US" sz="1800" dirty="0"/>
              <a:t>variables </a:t>
            </a:r>
            <a:r>
              <a:rPr lang="en-US" sz="1800" dirty="0" smtClean="0"/>
              <a:t>are  </a:t>
            </a:r>
            <a:r>
              <a:rPr lang="en-US" sz="1800" dirty="0" err="1" smtClean="0"/>
              <a:t>Hour,Seasons,Holiday,Functioning</a:t>
            </a:r>
            <a:r>
              <a:rPr lang="en-US" sz="1800" dirty="0" smtClean="0"/>
              <a:t> </a:t>
            </a:r>
            <a:r>
              <a:rPr lang="en-US" sz="1800" dirty="0"/>
              <a:t>Day </a:t>
            </a:r>
          </a:p>
        </p:txBody>
      </p:sp>
    </p:spTree>
    <p:extLst>
      <p:ext uri="{BB962C8B-B14F-4D97-AF65-F5344CB8AC3E}">
        <p14:creationId xmlns:p14="http://schemas.microsoft.com/office/powerpoint/2010/main" val="6139890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400800" cy="639762"/>
          </a:xfrm>
        </p:spPr>
        <p:txBody>
          <a:bodyPr>
            <a:normAutofit fontScale="90000"/>
          </a:bodyPr>
          <a:lstStyle/>
          <a:p>
            <a:r>
              <a:rPr lang="en-US" sz="3600" b="1" i="1" dirty="0"/>
              <a:t>Feature Selection</a:t>
            </a:r>
            <a:endParaRPr lang="en-US" sz="3600" dirty="0"/>
          </a:p>
        </p:txBody>
      </p:sp>
      <p:sp>
        <p:nvSpPr>
          <p:cNvPr id="3" name="Content Placeholder 2"/>
          <p:cNvSpPr>
            <a:spLocks noGrp="1"/>
          </p:cNvSpPr>
          <p:nvPr>
            <p:ph sz="half" idx="1"/>
          </p:nvPr>
        </p:nvSpPr>
        <p:spPr>
          <a:xfrm>
            <a:off x="762000" y="1447800"/>
            <a:ext cx="7467600" cy="1600200"/>
          </a:xfrm>
        </p:spPr>
        <p:txBody>
          <a:bodyPr>
            <a:normAutofit/>
          </a:bodyPr>
          <a:lstStyle/>
          <a:p>
            <a:r>
              <a:rPr lang="en-US" sz="2000" dirty="0"/>
              <a:t>Forward Feature Selection is to train n models using each feature individually and checking the performance. So if you have three independent variables, we will train three models using each of these three features individually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2819400"/>
            <a:ext cx="7491409" cy="3459163"/>
          </a:xfrm>
        </p:spPr>
      </p:pic>
    </p:spTree>
    <p:extLst>
      <p:ext uri="{BB962C8B-B14F-4D97-AF65-F5344CB8AC3E}">
        <p14:creationId xmlns:p14="http://schemas.microsoft.com/office/powerpoint/2010/main" val="444228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291</TotalTime>
  <Words>510</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DST-CIMS M.Sc. STATISTICS AND COMPUTING SEM-IV PROJECT PRESENTATION                                   guided by Dr. Dinesh Kumar </vt:lpstr>
      <vt:lpstr>PowerPoint Presentation</vt:lpstr>
      <vt:lpstr>PowerPoint Presentation</vt:lpstr>
      <vt:lpstr>Attribute Information: Date : year-month-day Rented Bike count - Count of bikes rented at each hour Hour - Hour of the day Temperature-Temperature in Celsius Humidity - % Wind speed - m/s Visibility - 10m Dew point temperature - Celsius Solar radiation - MJ/m2 Rainfall - mm Snowfall - cm Seasons - Winter, Spring, Summer, Autumn Holiday - Holiday/No holiday Functional Day - NoFunc(Non Functional Hours),     Fun(Functional hours) </vt:lpstr>
      <vt:lpstr>Exploratory Data Analysis </vt:lpstr>
      <vt:lpstr>Scatter Plot</vt:lpstr>
      <vt:lpstr>Insights of our Data Visualizations </vt:lpstr>
      <vt:lpstr>Data Preprocessing </vt:lpstr>
      <vt:lpstr>Feature Selection</vt:lpstr>
      <vt:lpstr>Model  Selection</vt:lpstr>
      <vt:lpstr>Multiple Linear Regression </vt:lpstr>
      <vt:lpstr>Model Description</vt:lpstr>
      <vt:lpstr>Assumptions of linear regression </vt:lpstr>
      <vt:lpstr>Conclusion </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2022-05-18T16:30:00Z</dcterms:created>
  <dcterms:modified xsi:type="dcterms:W3CDTF">2022-05-20T07:11:25Z</dcterms:modified>
</cp:coreProperties>
</file>