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97" r:id="rId3"/>
    <p:sldId id="257" r:id="rId4"/>
    <p:sldId id="279" r:id="rId5"/>
    <p:sldId id="275" r:id="rId6"/>
    <p:sldId id="261" r:id="rId7"/>
    <p:sldId id="282" r:id="rId8"/>
    <p:sldId id="280" r:id="rId9"/>
    <p:sldId id="281" r:id="rId10"/>
    <p:sldId id="288" r:id="rId11"/>
    <p:sldId id="283" r:id="rId12"/>
    <p:sldId id="284" r:id="rId13"/>
    <p:sldId id="298" r:id="rId14"/>
    <p:sldId id="265" r:id="rId15"/>
    <p:sldId id="296" r:id="rId16"/>
    <p:sldId id="278" r:id="rId17"/>
    <p:sldId id="294" r:id="rId18"/>
    <p:sldId id="292" r:id="rId19"/>
    <p:sldId id="291" r:id="rId20"/>
    <p:sldId id="293" r:id="rId2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8F4"/>
    <a:srgbClr val="F8CAAA"/>
    <a:srgbClr val="ED7D31"/>
    <a:srgbClr val="AD4F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00" autoAdjust="0"/>
    <p:restoredTop sz="83732" autoAdjust="0"/>
  </p:normalViewPr>
  <p:slideViewPr>
    <p:cSldViewPr snapToGrid="0">
      <p:cViewPr varScale="1">
        <p:scale>
          <a:sx n="67" d="100"/>
          <a:sy n="67" d="100"/>
        </p:scale>
        <p:origin x="67" y="120"/>
      </p:cViewPr>
      <p:guideLst/>
    </p:cSldViewPr>
  </p:slideViewPr>
  <p:notesTextViewPr>
    <p:cViewPr>
      <p:scale>
        <a:sx n="1" d="1"/>
        <a:sy n="1" d="1"/>
      </p:scale>
      <p:origin x="0" y="-8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1B4248-1F11-4274-BB19-16C719E190C2}" type="datetimeFigureOut">
              <a:rPr lang="ko-KR" altLang="en-US" smtClean="0"/>
              <a:t>2019-10-17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2006E-E22E-41ED-869A-55B583E4778E}" type="slidenum">
              <a:rPr lang="ko-KR" altLang="en-US" smtClean="0"/>
              <a:t>‹#›</a:t>
            </a:fld>
            <a:endParaRPr lang="ko-KR" altLang="en-US"/>
          </a:p>
        </p:txBody>
      </p:sp>
    </p:spTree>
    <p:extLst>
      <p:ext uri="{BB962C8B-B14F-4D97-AF65-F5344CB8AC3E}">
        <p14:creationId xmlns:p14="http://schemas.microsoft.com/office/powerpoint/2010/main" val="420561120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우리가 </a:t>
            </a:r>
            <a:r>
              <a:rPr lang="ko-KR" altLang="en-US" dirty="0" err="1" smtClean="0"/>
              <a:t>브레인스토밍을</a:t>
            </a:r>
            <a:r>
              <a:rPr lang="ko-KR" altLang="en-US" dirty="0" smtClean="0"/>
              <a:t> 할 때 서로가 낸 아이디어를 가지고 조합해보기도 하고</a:t>
            </a:r>
            <a:r>
              <a:rPr lang="en-US" altLang="ko-KR" dirty="0" smtClean="0"/>
              <a:t>, </a:t>
            </a:r>
            <a:r>
              <a:rPr lang="ko-KR" altLang="en-US" dirty="0" err="1" smtClean="0"/>
              <a:t>뺄건</a:t>
            </a:r>
            <a:r>
              <a:rPr lang="ko-KR" altLang="en-US" dirty="0" smtClean="0"/>
              <a:t> 빼고</a:t>
            </a:r>
            <a:r>
              <a:rPr lang="en-US" altLang="ko-KR" dirty="0" smtClean="0"/>
              <a:t>, </a:t>
            </a:r>
            <a:r>
              <a:rPr lang="ko-KR" altLang="en-US" dirty="0" err="1" smtClean="0"/>
              <a:t>확장시켜나가면서</a:t>
            </a:r>
            <a:r>
              <a:rPr lang="ko-KR" altLang="en-US" dirty="0" smtClean="0"/>
              <a:t> 하나의 아이디어가 완성되는 과정을 거칩니다</a:t>
            </a:r>
            <a:r>
              <a:rPr lang="en-US" altLang="ko-KR" dirty="0" smtClean="0"/>
              <a:t>. </a:t>
            </a:r>
            <a:r>
              <a:rPr lang="ko-KR" altLang="en-US" dirty="0" smtClean="0"/>
              <a:t>이 과정에서 가장 어려운 것은 회의장에 참여하기 전</a:t>
            </a:r>
            <a:r>
              <a:rPr lang="en-US" altLang="ko-KR" dirty="0" smtClean="0"/>
              <a:t>, </a:t>
            </a:r>
            <a:r>
              <a:rPr lang="ko-KR" altLang="en-US" dirty="0" smtClean="0"/>
              <a:t>회의장에서 뱉어낼 아이디어를 얻기 위한 과정이라 생각합니다</a:t>
            </a:r>
            <a:r>
              <a:rPr lang="en-US" altLang="ko-KR" dirty="0" smtClean="0"/>
              <a:t>. </a:t>
            </a:r>
            <a:r>
              <a:rPr lang="ko-KR" altLang="en-US" dirty="0" smtClean="0"/>
              <a:t>우리가 유튜브</a:t>
            </a:r>
            <a:r>
              <a:rPr lang="ko-KR" altLang="en-US" baseline="0" dirty="0" smtClean="0"/>
              <a:t> 콘텐츠를 기획하는 </a:t>
            </a:r>
            <a:r>
              <a:rPr lang="en-US" altLang="ko-KR" baseline="0" dirty="0" smtClean="0"/>
              <a:t>1</a:t>
            </a:r>
            <a:r>
              <a:rPr lang="ko-KR" altLang="en-US" baseline="0" dirty="0" smtClean="0"/>
              <a:t>인 </a:t>
            </a:r>
            <a:r>
              <a:rPr lang="ko-KR" altLang="en-US" baseline="0" dirty="0" err="1" smtClean="0"/>
              <a:t>크리에이터라고</a:t>
            </a:r>
            <a:r>
              <a:rPr lang="ko-KR" altLang="en-US" baseline="0" dirty="0" smtClean="0"/>
              <a:t> 봅시다</a:t>
            </a:r>
            <a:r>
              <a:rPr lang="en-US" altLang="ko-KR" baseline="0" dirty="0" smtClean="0"/>
              <a:t>. </a:t>
            </a:r>
            <a:r>
              <a:rPr lang="ko-KR" altLang="en-US" baseline="0" dirty="0" smtClean="0"/>
              <a:t>영상은 잘 뽑았지만 그 전에 사람들이 관심을 가질만한 제목으로 조회수를 </a:t>
            </a:r>
            <a:r>
              <a:rPr lang="ko-KR" altLang="en-US" baseline="0" dirty="0" err="1" smtClean="0"/>
              <a:t>끌어보려합니다</a:t>
            </a:r>
            <a:r>
              <a:rPr lang="en-US" altLang="ko-KR" baseline="0" dirty="0" smtClean="0"/>
              <a:t>. </a:t>
            </a:r>
            <a:r>
              <a:rPr lang="ko-KR" altLang="en-US" baseline="0" dirty="0" smtClean="0"/>
              <a:t>이를 위해서 관련 주제를 다룬 사람들은 어떤 제목을 붙였고 최근 유행하는</a:t>
            </a:r>
            <a:r>
              <a:rPr lang="en-US" altLang="ko-KR" baseline="0" dirty="0" smtClean="0"/>
              <a:t>, </a:t>
            </a:r>
            <a:r>
              <a:rPr lang="ko-KR" altLang="en-US" baseline="0" dirty="0" smtClean="0"/>
              <a:t>사람들 사이에서 많이 </a:t>
            </a:r>
            <a:r>
              <a:rPr lang="ko-KR" altLang="en-US" baseline="0" dirty="0" err="1" smtClean="0"/>
              <a:t>화자되는</a:t>
            </a:r>
            <a:r>
              <a:rPr lang="ko-KR" altLang="en-US" baseline="0" dirty="0" smtClean="0"/>
              <a:t> </a:t>
            </a:r>
            <a:r>
              <a:rPr lang="ko-KR" altLang="en-US" baseline="0" dirty="0" err="1" smtClean="0"/>
              <a:t>재밌는</a:t>
            </a:r>
            <a:r>
              <a:rPr lang="ko-KR" altLang="en-US" baseline="0" dirty="0" smtClean="0"/>
              <a:t> 주제는 무엇인지 공부하고 이를 토대로 영상 제목에 적용할 것입니다</a:t>
            </a:r>
            <a:r>
              <a:rPr lang="en-US" altLang="ko-KR" baseline="0" dirty="0" smtClean="0"/>
              <a:t>. </a:t>
            </a:r>
            <a:r>
              <a:rPr lang="ko-KR" altLang="en-US" baseline="0" dirty="0" smtClean="0"/>
              <a:t>생각만해도 굉장히 피로한 작업이 필요한데요</a:t>
            </a:r>
            <a:r>
              <a:rPr lang="en-US" altLang="ko-KR" baseline="0" smtClean="0"/>
              <a:t>. </a:t>
            </a:r>
            <a:r>
              <a:rPr lang="ko-KR" altLang="en-US" smtClean="0"/>
              <a:t>어려운 </a:t>
            </a:r>
            <a:r>
              <a:rPr lang="ko-KR" altLang="en-US" dirty="0" smtClean="0"/>
              <a:t>과정을 생략해드리기 위해 </a:t>
            </a:r>
            <a:r>
              <a:rPr lang="ko-KR" altLang="en-US" dirty="0" err="1" smtClean="0"/>
              <a:t>만드려고</a:t>
            </a:r>
            <a:r>
              <a:rPr lang="ko-KR" altLang="en-US" dirty="0" smtClean="0"/>
              <a:t> 하는 것이 바로 이 </a:t>
            </a:r>
            <a:r>
              <a:rPr lang="en-US" altLang="ko-KR" dirty="0" smtClean="0"/>
              <a:t>AI </a:t>
            </a:r>
            <a:r>
              <a:rPr lang="ko-KR" altLang="en-US" dirty="0" smtClean="0"/>
              <a:t>카피라이터입니다</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fld id="{2222006E-E22E-41ED-869A-55B583E4778E}" type="slidenum">
              <a:rPr lang="ko-KR" altLang="en-US" smtClean="0"/>
              <a:t>2</a:t>
            </a:fld>
            <a:endParaRPr lang="ko-KR" altLang="en-US"/>
          </a:p>
        </p:txBody>
      </p:sp>
    </p:spTree>
    <p:extLst>
      <p:ext uri="{BB962C8B-B14F-4D97-AF65-F5344CB8AC3E}">
        <p14:creationId xmlns:p14="http://schemas.microsoft.com/office/powerpoint/2010/main" val="1709888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위 그림을 이해를 돕기 위해 </a:t>
            </a:r>
            <a:r>
              <a:rPr lang="ko-KR" altLang="en-US" dirty="0" err="1" smtClean="0"/>
              <a:t>단어별로</a:t>
            </a:r>
            <a:r>
              <a:rPr lang="ko-KR" altLang="en-US" dirty="0" smtClean="0"/>
              <a:t> 셀을 만들어 보인 것이고 </a:t>
            </a:r>
            <a:r>
              <a:rPr lang="en-US" altLang="ko-KR" dirty="0" smtClean="0"/>
              <a:t>Seq2seq</a:t>
            </a:r>
            <a:r>
              <a:rPr lang="ko-KR" altLang="en-US" dirty="0" smtClean="0"/>
              <a:t>는 </a:t>
            </a:r>
            <a:r>
              <a:rPr lang="en-US" altLang="ko-KR" dirty="0" smtClean="0"/>
              <a:t>2</a:t>
            </a:r>
            <a:r>
              <a:rPr lang="ko-KR" altLang="en-US" dirty="0" smtClean="0"/>
              <a:t>개의 </a:t>
            </a:r>
            <a:r>
              <a:rPr lang="en-US" altLang="ko-KR" dirty="0" smtClean="0"/>
              <a:t>RNN </a:t>
            </a:r>
            <a:r>
              <a:rPr lang="ko-KR" altLang="en-US" dirty="0" smtClean="0"/>
              <a:t>셀로 구성됩니다</a:t>
            </a:r>
            <a:r>
              <a:rPr lang="en-US" altLang="ko-KR" dirty="0" smtClean="0"/>
              <a:t>. </a:t>
            </a:r>
            <a:r>
              <a:rPr lang="ko-KR" altLang="en-US" dirty="0" smtClean="0"/>
              <a:t>인코더와 </a:t>
            </a:r>
            <a:r>
              <a:rPr lang="ko-KR" altLang="en-US" dirty="0" err="1" smtClean="0"/>
              <a:t>디코더</a:t>
            </a:r>
            <a:r>
              <a:rPr lang="en-US" altLang="ko-KR" dirty="0" smtClean="0"/>
              <a:t>.  </a:t>
            </a:r>
          </a:p>
          <a:p>
            <a:r>
              <a:rPr lang="ko-KR" altLang="en-US" dirty="0" smtClean="0"/>
              <a:t>번역을 예로 들어 설명하겠습니다</a:t>
            </a:r>
            <a:r>
              <a:rPr lang="en-US" altLang="ko-KR" dirty="0" smtClean="0"/>
              <a:t>. </a:t>
            </a:r>
            <a:r>
              <a:rPr lang="ko-KR" altLang="en-US" dirty="0" smtClean="0"/>
              <a:t>인코더에는 </a:t>
            </a:r>
            <a:r>
              <a:rPr lang="ko-KR" altLang="en-US" dirty="0" err="1" smtClean="0"/>
              <a:t>버역</a:t>
            </a:r>
            <a:r>
              <a:rPr lang="ko-KR" altLang="en-US" dirty="0" smtClean="0"/>
              <a:t> 전 문장</a:t>
            </a:r>
            <a:r>
              <a:rPr lang="en-US" altLang="ko-KR" dirty="0" smtClean="0"/>
              <a:t>, </a:t>
            </a:r>
            <a:r>
              <a:rPr lang="ko-KR" altLang="en-US" dirty="0" err="1" smtClean="0"/>
              <a:t>디코너는</a:t>
            </a:r>
            <a:r>
              <a:rPr lang="ko-KR" altLang="en-US" dirty="0" smtClean="0"/>
              <a:t> 번역 후 문장을 넣고 번역 후 문장이 나오도록 학습을 합니다</a:t>
            </a:r>
            <a:r>
              <a:rPr lang="en-US" altLang="ko-KR" dirty="0" smtClean="0"/>
              <a:t>. </a:t>
            </a:r>
          </a:p>
          <a:p>
            <a:r>
              <a:rPr lang="ko-KR" altLang="en-US" dirty="0" smtClean="0"/>
              <a:t>하나씩 보면</a:t>
            </a:r>
            <a:endParaRPr lang="en-US" altLang="ko-KR" dirty="0" smtClean="0"/>
          </a:p>
        </p:txBody>
      </p:sp>
      <p:sp>
        <p:nvSpPr>
          <p:cNvPr id="4" name="슬라이드 번호 개체 틀 3"/>
          <p:cNvSpPr>
            <a:spLocks noGrp="1"/>
          </p:cNvSpPr>
          <p:nvPr>
            <p:ph type="sldNum" sz="quarter" idx="10"/>
          </p:nvPr>
        </p:nvSpPr>
        <p:spPr/>
        <p:txBody>
          <a:bodyPr/>
          <a:lstStyle/>
          <a:p>
            <a:fld id="{2222006E-E22E-41ED-869A-55B583E4778E}" type="slidenum">
              <a:rPr lang="ko-KR" altLang="en-US" smtClean="0"/>
              <a:t>12</a:t>
            </a:fld>
            <a:endParaRPr lang="ko-KR" altLang="en-US"/>
          </a:p>
        </p:txBody>
      </p:sp>
    </p:spTree>
    <p:extLst>
      <p:ext uri="{BB962C8B-B14F-4D97-AF65-F5344CB8AC3E}">
        <p14:creationId xmlns:p14="http://schemas.microsoft.com/office/powerpoint/2010/main" val="3357309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I feel hungry</a:t>
            </a:r>
            <a:r>
              <a:rPr lang="ko-KR" altLang="en-US" dirty="0" smtClean="0"/>
              <a:t>가 인풋으로 들어가면 이를 </a:t>
            </a:r>
            <a:r>
              <a:rPr lang="ko-KR" altLang="en-US" dirty="0" err="1" smtClean="0"/>
              <a:t>단어별로</a:t>
            </a:r>
            <a:r>
              <a:rPr lang="ko-KR" altLang="en-US" dirty="0" smtClean="0"/>
              <a:t> 쪼개어 각각의 셀에 </a:t>
            </a:r>
            <a:r>
              <a:rPr lang="ko-KR" altLang="en-US" dirty="0" err="1" smtClean="0"/>
              <a:t>벡터값을</a:t>
            </a:r>
            <a:r>
              <a:rPr lang="ko-KR" altLang="en-US" dirty="0" smtClean="0"/>
              <a:t> 부여합니다</a:t>
            </a:r>
            <a:r>
              <a:rPr lang="en-US" altLang="ko-KR" dirty="0" smtClean="0"/>
              <a:t>. I</a:t>
            </a:r>
            <a:r>
              <a:rPr lang="ko-KR" altLang="en-US" dirty="0" smtClean="0"/>
              <a:t>에 해당하는 </a:t>
            </a:r>
            <a:r>
              <a:rPr lang="en-US" altLang="ko-KR" dirty="0" smtClean="0"/>
              <a:t>context</a:t>
            </a:r>
            <a:r>
              <a:rPr lang="en-US" altLang="ko-KR" baseline="0" dirty="0" smtClean="0"/>
              <a:t> vector </a:t>
            </a:r>
            <a:r>
              <a:rPr lang="ko-KR" altLang="en-US" baseline="0" dirty="0" smtClean="0"/>
              <a:t>값</a:t>
            </a:r>
            <a:r>
              <a:rPr lang="ko-KR" altLang="en-US" dirty="0" smtClean="0"/>
              <a:t>이 나오고 이는 계속해서 다음 셀로 이동해가며 값에 영향을 줍니다</a:t>
            </a:r>
            <a:r>
              <a:rPr lang="en-US" altLang="ko-KR" dirty="0" smtClean="0"/>
              <a:t>. </a:t>
            </a:r>
          </a:p>
          <a:p>
            <a:r>
              <a:rPr lang="ko-KR" altLang="en-US" dirty="0" smtClean="0"/>
              <a:t>이렇게 훈련된 모델은 </a:t>
            </a:r>
            <a:r>
              <a:rPr lang="en-US" altLang="ko-KR" dirty="0" smtClean="0"/>
              <a:t>I feel hungry</a:t>
            </a:r>
            <a:r>
              <a:rPr lang="ko-KR" altLang="en-US" dirty="0" smtClean="0"/>
              <a:t>가 차례대로 입력되고 </a:t>
            </a:r>
            <a:r>
              <a:rPr lang="ko-KR" altLang="en-US" dirty="0" err="1" smtClean="0"/>
              <a:t>디코더에</a:t>
            </a:r>
            <a:r>
              <a:rPr lang="ko-KR" altLang="en-US" dirty="0" smtClean="0"/>
              <a:t> </a:t>
            </a:r>
            <a:r>
              <a:rPr lang="en-US" altLang="ko-KR" dirty="0" smtClean="0"/>
              <a:t>&lt;</a:t>
            </a:r>
            <a:r>
              <a:rPr lang="en-US" altLang="ko-KR" dirty="0" err="1" smtClean="0"/>
              <a:t>bos</a:t>
            </a:r>
            <a:r>
              <a:rPr lang="en-US" altLang="ko-KR" dirty="0" smtClean="0"/>
              <a:t>&gt;</a:t>
            </a:r>
            <a:r>
              <a:rPr lang="ko-KR" altLang="en-US" dirty="0" smtClean="0"/>
              <a:t>를 입력하여 시작을 알리며 결과값을 내뱉습니다</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fld id="{2222006E-E22E-41ED-869A-55B583E4778E}" type="slidenum">
              <a:rPr lang="ko-KR" altLang="en-US" smtClean="0"/>
              <a:t>13</a:t>
            </a:fld>
            <a:endParaRPr lang="ko-KR" altLang="en-US"/>
          </a:p>
        </p:txBody>
      </p:sp>
    </p:spTree>
    <p:extLst>
      <p:ext uri="{BB962C8B-B14F-4D97-AF65-F5344CB8AC3E}">
        <p14:creationId xmlns:p14="http://schemas.microsoft.com/office/powerpoint/2010/main" val="2275429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저희의 목적은 장르</a:t>
            </a:r>
            <a:r>
              <a:rPr lang="en-US" altLang="ko-KR" dirty="0" smtClean="0"/>
              <a:t>, </a:t>
            </a:r>
            <a:r>
              <a:rPr lang="ko-KR" altLang="en-US" dirty="0" err="1" smtClean="0"/>
              <a:t>서머리</a:t>
            </a:r>
            <a:r>
              <a:rPr lang="en-US" altLang="ko-KR" dirty="0" smtClean="0"/>
              <a:t>, </a:t>
            </a:r>
            <a:r>
              <a:rPr lang="ko-KR" altLang="en-US" dirty="0" err="1" smtClean="0"/>
              <a:t>시놉시스를</a:t>
            </a:r>
            <a:r>
              <a:rPr lang="ko-KR" altLang="en-US" dirty="0" smtClean="0"/>
              <a:t> </a:t>
            </a:r>
            <a:r>
              <a:rPr lang="ko-KR" altLang="en-US" dirty="0" err="1" smtClean="0"/>
              <a:t>태그라인과</a:t>
            </a:r>
            <a:r>
              <a:rPr lang="ko-KR" altLang="en-US" dirty="0" smtClean="0"/>
              <a:t> 학습을 시켜 새로운 영화 정보가 들어갔을 때 최적의 </a:t>
            </a:r>
            <a:r>
              <a:rPr lang="ko-KR" altLang="en-US" dirty="0" err="1" smtClean="0"/>
              <a:t>태그라인과</a:t>
            </a:r>
            <a:r>
              <a:rPr lang="ko-KR" altLang="en-US" dirty="0" smtClean="0"/>
              <a:t> 그 외 태그라인들을 출력하는 모델을 만드는 것입니다</a:t>
            </a:r>
            <a:r>
              <a:rPr lang="en-US" altLang="ko-KR" dirty="0" smtClean="0"/>
              <a:t>. </a:t>
            </a:r>
            <a:r>
              <a:rPr lang="ko-KR" altLang="en-US" dirty="0" smtClean="0"/>
              <a:t>그러나 현재 </a:t>
            </a:r>
            <a:r>
              <a:rPr lang="en-US" altLang="ko-KR" dirty="0" smtClean="0"/>
              <a:t>summary </a:t>
            </a:r>
            <a:r>
              <a:rPr lang="ko-KR" altLang="en-US" dirty="0" smtClean="0"/>
              <a:t>데이터를 가지고 진행 중인데</a:t>
            </a:r>
            <a:r>
              <a:rPr lang="ko-KR" altLang="en-US" baseline="0" dirty="0" smtClean="0"/>
              <a:t> 가장 최선의 </a:t>
            </a:r>
            <a:r>
              <a:rPr lang="ko-KR" altLang="en-US" baseline="0" dirty="0" err="1" smtClean="0"/>
              <a:t>태그라인을</a:t>
            </a:r>
            <a:r>
              <a:rPr lang="ko-KR" altLang="en-US" baseline="0" dirty="0" smtClean="0"/>
              <a:t> 뽑아내는 건 가능하지만 </a:t>
            </a:r>
            <a:r>
              <a:rPr lang="ko-KR" altLang="en-US" baseline="0" dirty="0" err="1" smtClean="0"/>
              <a:t>태그라인</a:t>
            </a:r>
            <a:r>
              <a:rPr lang="ko-KR" altLang="en-US" baseline="0" dirty="0" smtClean="0"/>
              <a:t> 여러 개를 출력하는 데 어려움을 겪고 있습니다</a:t>
            </a:r>
            <a:r>
              <a:rPr lang="en-US" altLang="ko-KR" baseline="0" dirty="0" smtClean="0"/>
              <a:t>. </a:t>
            </a:r>
            <a:r>
              <a:rPr lang="ko-KR" altLang="en-US" baseline="0" dirty="0" smtClean="0"/>
              <a:t>그래서 이 부분에 대한 결과값은 지금은 보여드리지 못하는 점 양해 바랍니다</a:t>
            </a:r>
            <a:r>
              <a:rPr lang="en-US" altLang="ko-KR" baseline="0" dirty="0" smtClean="0"/>
              <a:t>.</a:t>
            </a:r>
            <a:endParaRPr lang="ko-KR" altLang="en-US" dirty="0"/>
          </a:p>
        </p:txBody>
      </p:sp>
      <p:sp>
        <p:nvSpPr>
          <p:cNvPr id="4" name="슬라이드 번호 개체 틀 3"/>
          <p:cNvSpPr>
            <a:spLocks noGrp="1"/>
          </p:cNvSpPr>
          <p:nvPr>
            <p:ph type="sldNum" sz="quarter" idx="10"/>
          </p:nvPr>
        </p:nvSpPr>
        <p:spPr/>
        <p:txBody>
          <a:bodyPr/>
          <a:lstStyle/>
          <a:p>
            <a:fld id="{2222006E-E22E-41ED-869A-55B583E4778E}" type="slidenum">
              <a:rPr lang="ko-KR" altLang="en-US" smtClean="0"/>
              <a:t>14</a:t>
            </a:fld>
            <a:endParaRPr lang="ko-KR" altLang="en-US"/>
          </a:p>
        </p:txBody>
      </p:sp>
    </p:spTree>
    <p:extLst>
      <p:ext uri="{BB962C8B-B14F-4D97-AF65-F5344CB8AC3E}">
        <p14:creationId xmlns:p14="http://schemas.microsoft.com/office/powerpoint/2010/main" val="3408810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222006E-E22E-41ED-869A-55B583E4778E}" type="slidenum">
              <a:rPr lang="ko-KR" altLang="en-US" smtClean="0"/>
              <a:t>15</a:t>
            </a:fld>
            <a:endParaRPr lang="ko-KR" altLang="en-US"/>
          </a:p>
        </p:txBody>
      </p:sp>
    </p:spTree>
    <p:extLst>
      <p:ext uri="{BB962C8B-B14F-4D97-AF65-F5344CB8AC3E}">
        <p14:creationId xmlns:p14="http://schemas.microsoft.com/office/powerpoint/2010/main" val="2617269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222006E-E22E-41ED-869A-55B583E4778E}" type="slidenum">
              <a:rPr lang="ko-KR" altLang="en-US" smtClean="0"/>
              <a:t>16</a:t>
            </a:fld>
            <a:endParaRPr lang="ko-KR" altLang="en-US"/>
          </a:p>
        </p:txBody>
      </p:sp>
    </p:spTree>
    <p:extLst>
      <p:ext uri="{BB962C8B-B14F-4D97-AF65-F5344CB8AC3E}">
        <p14:creationId xmlns:p14="http://schemas.microsoft.com/office/powerpoint/2010/main" val="3298664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baseline="0" dirty="0" smtClean="0"/>
              <a:t>왼쪽은 </a:t>
            </a:r>
            <a:r>
              <a:rPr lang="ko-KR" altLang="en-US" baseline="0" dirty="0" err="1" smtClean="0"/>
              <a:t>버거킹에서</a:t>
            </a:r>
            <a:r>
              <a:rPr lang="ko-KR" altLang="en-US" baseline="0" dirty="0" smtClean="0"/>
              <a:t> 가격이 싼 신 제품</a:t>
            </a:r>
            <a:r>
              <a:rPr lang="en-US" altLang="ko-KR" baseline="0" dirty="0" smtClean="0"/>
              <a:t>, </a:t>
            </a:r>
            <a:r>
              <a:rPr lang="ko-KR" altLang="en-US" baseline="0" dirty="0" smtClean="0"/>
              <a:t>오른쪽은 배달의 민족에서 배달이 가능해진 새로운 제품을 소개한다고 봅시다</a:t>
            </a:r>
            <a:r>
              <a:rPr lang="en-US" altLang="ko-KR" baseline="0" dirty="0" smtClean="0"/>
              <a:t>. </a:t>
            </a:r>
          </a:p>
          <a:p>
            <a:r>
              <a:rPr lang="ko-KR" altLang="en-US" baseline="0" dirty="0" smtClean="0"/>
              <a:t>만약에 여러분들이 이 제품 또는 서비스를 광고해야한다면 어떤 문구로 사람들의 이목을 끌고 구매까지 끌고 가시겠습니까</a:t>
            </a:r>
            <a:r>
              <a:rPr lang="en-US" altLang="ko-KR" baseline="0" dirty="0" smtClean="0"/>
              <a:t>?</a:t>
            </a:r>
          </a:p>
          <a:p>
            <a:r>
              <a:rPr lang="ko-KR" altLang="en-US" baseline="0" dirty="0" smtClean="0"/>
              <a:t>위 그림만 보고 뭘 써야 할까 바로 떠오르시나요</a:t>
            </a:r>
            <a:r>
              <a:rPr lang="en-US" altLang="ko-KR" baseline="0" dirty="0" smtClean="0"/>
              <a:t>? </a:t>
            </a:r>
            <a:r>
              <a:rPr lang="ko-KR" altLang="en-US" baseline="0" dirty="0" smtClean="0"/>
              <a:t>아마 간단한 문구만 떠오르실 겁니다</a:t>
            </a:r>
            <a:r>
              <a:rPr lang="en-US" altLang="ko-KR" baseline="0" dirty="0" smtClean="0"/>
              <a:t>. </a:t>
            </a:r>
            <a:r>
              <a:rPr lang="ko-KR" altLang="en-US" baseline="0" dirty="0" smtClean="0"/>
              <a:t>직관적인 가장 싼 햄버거</a:t>
            </a:r>
            <a:r>
              <a:rPr lang="en-US" altLang="ko-KR" baseline="0" dirty="0" smtClean="0"/>
              <a:t>!</a:t>
            </a:r>
            <a:r>
              <a:rPr lang="ko-KR" altLang="en-US" baseline="0" dirty="0" smtClean="0"/>
              <a:t> 그리고 팥빙수도 배달합니다</a:t>
            </a:r>
            <a:r>
              <a:rPr lang="en-US" altLang="ko-KR" baseline="0" dirty="0" smtClean="0"/>
              <a:t>~ </a:t>
            </a:r>
            <a:r>
              <a:rPr lang="ko-KR" altLang="en-US" baseline="0" dirty="0" smtClean="0"/>
              <a:t>와 같은 문구가 될 수 있겠습니다</a:t>
            </a:r>
            <a:r>
              <a:rPr lang="en-US" altLang="ko-KR" baseline="0" dirty="0" smtClean="0"/>
              <a:t>. </a:t>
            </a:r>
          </a:p>
          <a:p>
            <a:r>
              <a:rPr lang="ko-KR" altLang="en-US" baseline="0" dirty="0" smtClean="0"/>
              <a:t>그럼 해당 브랜드들의 </a:t>
            </a:r>
            <a:r>
              <a:rPr lang="ko-KR" altLang="en-US" baseline="0" dirty="0" err="1" smtClean="0"/>
              <a:t>마케터들이</a:t>
            </a:r>
            <a:r>
              <a:rPr lang="ko-KR" altLang="en-US" baseline="0" dirty="0" smtClean="0"/>
              <a:t> 어떻게 홍보했는지 살펴보겠습니다</a:t>
            </a:r>
            <a:r>
              <a:rPr lang="en-US" altLang="ko-KR" baseline="0" dirty="0" smtClean="0"/>
              <a:t>.</a:t>
            </a:r>
          </a:p>
        </p:txBody>
      </p:sp>
      <p:sp>
        <p:nvSpPr>
          <p:cNvPr id="4" name="슬라이드 번호 개체 틀 3"/>
          <p:cNvSpPr>
            <a:spLocks noGrp="1"/>
          </p:cNvSpPr>
          <p:nvPr>
            <p:ph type="sldNum" sz="quarter" idx="10"/>
          </p:nvPr>
        </p:nvSpPr>
        <p:spPr/>
        <p:txBody>
          <a:bodyPr/>
          <a:lstStyle/>
          <a:p>
            <a:fld id="{2222006E-E22E-41ED-869A-55B583E4778E}" type="slidenum">
              <a:rPr lang="ko-KR" altLang="en-US" smtClean="0"/>
              <a:t>18</a:t>
            </a:fld>
            <a:endParaRPr lang="ko-KR" altLang="en-US"/>
          </a:p>
        </p:txBody>
      </p:sp>
    </p:spTree>
    <p:extLst>
      <p:ext uri="{BB962C8B-B14F-4D97-AF65-F5344CB8AC3E}">
        <p14:creationId xmlns:p14="http://schemas.microsoft.com/office/powerpoint/2010/main" val="1325379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김두한의 </a:t>
            </a:r>
            <a:r>
              <a:rPr lang="en-US" altLang="ko-KR" dirty="0" smtClean="0"/>
              <a:t>4</a:t>
            </a:r>
            <a:r>
              <a:rPr lang="ko-KR" altLang="en-US" dirty="0" smtClean="0"/>
              <a:t>딸라 협상 전략이 인터넷 곳곳에서 튀어 오르던 때에 </a:t>
            </a:r>
            <a:r>
              <a:rPr lang="ko-KR" altLang="en-US" dirty="0" err="1" smtClean="0"/>
              <a:t>버거킹이</a:t>
            </a:r>
            <a:r>
              <a:rPr lang="ko-KR" altLang="en-US" dirty="0" smtClean="0"/>
              <a:t> 이를 이용해서 제품 광고에 </a:t>
            </a:r>
            <a:r>
              <a:rPr lang="ko-KR" altLang="en-US" dirty="0" err="1" smtClean="0"/>
              <a:t>사용했었죠</a:t>
            </a:r>
            <a:r>
              <a:rPr lang="en-US" altLang="ko-KR" dirty="0" smtClean="0"/>
              <a:t>. </a:t>
            </a:r>
            <a:r>
              <a:rPr lang="ko-KR" altLang="en-US" dirty="0" smtClean="0"/>
              <a:t>저렴한 가격의 </a:t>
            </a:r>
            <a:r>
              <a:rPr lang="ko-KR" altLang="en-US" dirty="0" err="1" smtClean="0"/>
              <a:t>버거를</a:t>
            </a:r>
            <a:r>
              <a:rPr lang="ko-KR" altLang="en-US" dirty="0" smtClean="0"/>
              <a:t> 표현하기에 이보다 짧고 굵게 표현할 수는 없을 겁니다</a:t>
            </a:r>
            <a:r>
              <a:rPr lang="en-US" altLang="ko-KR" dirty="0" smtClean="0"/>
              <a:t>.</a:t>
            </a:r>
          </a:p>
          <a:p>
            <a:r>
              <a:rPr lang="ko-KR" altLang="en-US" dirty="0" smtClean="0"/>
              <a:t>배달의민족의 </a:t>
            </a:r>
            <a:r>
              <a:rPr lang="en-US" altLang="ko-KR" dirty="0" smtClean="0"/>
              <a:t>~</a:t>
            </a:r>
            <a:r>
              <a:rPr lang="ko-KR" altLang="en-US" dirty="0" smtClean="0"/>
              <a:t>도 우리 민족 이었어 시리즈는 설마 하던 것도 배달을</a:t>
            </a:r>
            <a:r>
              <a:rPr lang="ko-KR" altLang="en-US" baseline="0" dirty="0" smtClean="0"/>
              <a:t> 해주는 </a:t>
            </a:r>
            <a:r>
              <a:rPr lang="ko-KR" altLang="en-US" baseline="0" dirty="0" err="1" smtClean="0"/>
              <a:t>배민의</a:t>
            </a:r>
            <a:r>
              <a:rPr lang="ko-KR" altLang="en-US" baseline="0" dirty="0" smtClean="0"/>
              <a:t> 서비스를 브랜드 이름을 적절히 재사용해 우리의 이목을 끌었죠</a:t>
            </a:r>
            <a:r>
              <a:rPr lang="en-US" altLang="ko-KR" baseline="0" dirty="0" smtClean="0"/>
              <a:t>.</a:t>
            </a:r>
          </a:p>
          <a:p>
            <a:endParaRPr lang="en-US" altLang="ko-KR" baseline="0"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baseline="0" dirty="0" smtClean="0"/>
              <a:t>제품을 </a:t>
            </a:r>
            <a:r>
              <a:rPr lang="ko-KR" altLang="en-US" baseline="0" dirty="0" err="1" smtClean="0"/>
              <a:t>맛깔나게</a:t>
            </a:r>
            <a:r>
              <a:rPr lang="ko-KR" altLang="en-US" baseline="0" dirty="0" smtClean="0"/>
              <a:t> 설명해서 소비자들에게 정보만 줄 뿐 아니라 구매까지 이어지도록 하는 것이 바로 이 </a:t>
            </a:r>
            <a:r>
              <a:rPr lang="en-US" altLang="ko-KR" baseline="0" dirty="0" smtClean="0"/>
              <a:t>‘</a:t>
            </a:r>
            <a:r>
              <a:rPr lang="ko-KR" altLang="en-US" baseline="0" dirty="0" smtClean="0"/>
              <a:t>카피라이터</a:t>
            </a:r>
            <a:r>
              <a:rPr lang="en-US" altLang="ko-KR" baseline="0" dirty="0" smtClean="0"/>
              <a:t>‘</a:t>
            </a:r>
            <a:r>
              <a:rPr lang="ko-KR" altLang="en-US" baseline="0" dirty="0" smtClean="0"/>
              <a:t>의 역할입니다</a:t>
            </a:r>
            <a:r>
              <a:rPr lang="en-US" altLang="ko-KR" baseline="0" dirty="0" smtClean="0"/>
              <a:t>.</a:t>
            </a:r>
          </a:p>
          <a:p>
            <a:endParaRPr lang="en-US" altLang="ko-KR" baseline="0" dirty="0" smtClean="0"/>
          </a:p>
          <a:p>
            <a:r>
              <a:rPr lang="ko-KR" altLang="en-US" baseline="0" dirty="0" smtClean="0"/>
              <a:t>우리 눈에 획기적으로 보이는 이 문구들은 실은 마케팅 전문가들이 오랜 기간 공들여서 꺼내놓은 </a:t>
            </a:r>
            <a:r>
              <a:rPr lang="ko-KR" altLang="en-US" baseline="0" dirty="0" err="1" smtClean="0"/>
              <a:t>카피라는</a:t>
            </a:r>
            <a:r>
              <a:rPr lang="ko-KR" altLang="en-US" baseline="0" dirty="0" smtClean="0"/>
              <a:t> 결과물입니다</a:t>
            </a:r>
            <a:r>
              <a:rPr lang="en-US" altLang="ko-KR" baseline="0" dirty="0" smtClean="0"/>
              <a:t>. </a:t>
            </a:r>
            <a:r>
              <a:rPr lang="ko-KR" altLang="en-US" baseline="0" dirty="0" smtClean="0"/>
              <a:t>굉장히 다양한 아이디어들이 오고 갔겠죠</a:t>
            </a:r>
            <a:r>
              <a:rPr lang="en-US" altLang="ko-KR" baseline="0" dirty="0" smtClean="0"/>
              <a:t>?</a:t>
            </a:r>
          </a:p>
          <a:p>
            <a:r>
              <a:rPr lang="en-US" altLang="ko-KR" baseline="0" dirty="0" smtClean="0"/>
              <a:t> </a:t>
            </a:r>
          </a:p>
        </p:txBody>
      </p:sp>
      <p:sp>
        <p:nvSpPr>
          <p:cNvPr id="4" name="슬라이드 번호 개체 틀 3"/>
          <p:cNvSpPr>
            <a:spLocks noGrp="1"/>
          </p:cNvSpPr>
          <p:nvPr>
            <p:ph type="sldNum" sz="quarter" idx="10"/>
          </p:nvPr>
        </p:nvSpPr>
        <p:spPr/>
        <p:txBody>
          <a:bodyPr/>
          <a:lstStyle/>
          <a:p>
            <a:fld id="{2222006E-E22E-41ED-869A-55B583E4778E}" type="slidenum">
              <a:rPr lang="ko-KR" altLang="en-US" smtClean="0"/>
              <a:t>19</a:t>
            </a:fld>
            <a:endParaRPr lang="ko-KR" altLang="en-US"/>
          </a:p>
        </p:txBody>
      </p:sp>
    </p:spTree>
    <p:extLst>
      <p:ext uri="{BB962C8B-B14F-4D97-AF65-F5344CB8AC3E}">
        <p14:creationId xmlns:p14="http://schemas.microsoft.com/office/powerpoint/2010/main" val="2420416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baseline="0" dirty="0" smtClean="0"/>
          </a:p>
        </p:txBody>
      </p:sp>
      <p:sp>
        <p:nvSpPr>
          <p:cNvPr id="4" name="슬라이드 번호 개체 틀 3"/>
          <p:cNvSpPr>
            <a:spLocks noGrp="1"/>
          </p:cNvSpPr>
          <p:nvPr>
            <p:ph type="sldNum" sz="quarter" idx="10"/>
          </p:nvPr>
        </p:nvSpPr>
        <p:spPr/>
        <p:txBody>
          <a:bodyPr/>
          <a:lstStyle/>
          <a:p>
            <a:fld id="{2222006E-E22E-41ED-869A-55B583E4778E}" type="slidenum">
              <a:rPr lang="ko-KR" altLang="en-US" smtClean="0"/>
              <a:t>20</a:t>
            </a:fld>
            <a:endParaRPr lang="ko-KR" altLang="en-US"/>
          </a:p>
        </p:txBody>
      </p:sp>
    </p:spTree>
    <p:extLst>
      <p:ext uri="{BB962C8B-B14F-4D97-AF65-F5344CB8AC3E}">
        <p14:creationId xmlns:p14="http://schemas.microsoft.com/office/powerpoint/2010/main" val="4207170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저희는 다양한 분야 중 영화 포스터 </a:t>
            </a:r>
            <a:r>
              <a:rPr lang="ko-KR" altLang="en-US" dirty="0" err="1" smtClean="0"/>
              <a:t>태그라인에</a:t>
            </a:r>
            <a:r>
              <a:rPr lang="ko-KR" altLang="en-US" dirty="0" smtClean="0"/>
              <a:t> 집중했습니다</a:t>
            </a:r>
            <a:r>
              <a:rPr lang="en-US" altLang="ko-KR" dirty="0" smtClean="0"/>
              <a:t>. </a:t>
            </a:r>
            <a:r>
              <a:rPr lang="ko-KR" altLang="en-US" dirty="0" smtClean="0"/>
              <a:t>정확한 </a:t>
            </a:r>
            <a:r>
              <a:rPr lang="ko-KR" altLang="en-US" dirty="0" err="1" smtClean="0"/>
              <a:t>태그라인을</a:t>
            </a:r>
            <a:r>
              <a:rPr lang="ko-KR" altLang="en-US" dirty="0" smtClean="0"/>
              <a:t> 추천해주기보다는 아이디어</a:t>
            </a:r>
            <a:r>
              <a:rPr lang="ko-KR" altLang="en-US" baseline="0" dirty="0" smtClean="0"/>
              <a:t> 확장을 도와줄 문구를 추천해주는 것을 목적으로 하고 있습니다</a:t>
            </a:r>
            <a:r>
              <a:rPr lang="en-US" altLang="ko-KR" baseline="0" dirty="0" smtClean="0"/>
              <a:t>. </a:t>
            </a:r>
            <a:endParaRPr lang="ko-KR" altLang="en-US" dirty="0"/>
          </a:p>
        </p:txBody>
      </p:sp>
      <p:sp>
        <p:nvSpPr>
          <p:cNvPr id="4" name="슬라이드 번호 개체 틀 3"/>
          <p:cNvSpPr>
            <a:spLocks noGrp="1"/>
          </p:cNvSpPr>
          <p:nvPr>
            <p:ph type="sldNum" sz="quarter" idx="10"/>
          </p:nvPr>
        </p:nvSpPr>
        <p:spPr/>
        <p:txBody>
          <a:bodyPr/>
          <a:lstStyle/>
          <a:p>
            <a:fld id="{2222006E-E22E-41ED-869A-55B583E4778E}" type="slidenum">
              <a:rPr lang="ko-KR" altLang="en-US" smtClean="0"/>
              <a:t>3</a:t>
            </a:fld>
            <a:endParaRPr lang="ko-KR" altLang="en-US"/>
          </a:p>
        </p:txBody>
      </p:sp>
    </p:spTree>
    <p:extLst>
      <p:ext uri="{BB962C8B-B14F-4D97-AF65-F5344CB8AC3E}">
        <p14:creationId xmlns:p14="http://schemas.microsoft.com/office/powerpoint/2010/main" val="2710296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기생충과 조커같이 영화 전체를 관통하는 한 문장을 태그라인으로 작성합니다</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fld id="{2222006E-E22E-41ED-869A-55B583E4778E}" type="slidenum">
              <a:rPr lang="ko-KR" altLang="en-US" smtClean="0"/>
              <a:t>4</a:t>
            </a:fld>
            <a:endParaRPr lang="ko-KR" altLang="en-US"/>
          </a:p>
        </p:txBody>
      </p:sp>
    </p:spTree>
    <p:extLst>
      <p:ext uri="{BB962C8B-B14F-4D97-AF65-F5344CB8AC3E}">
        <p14:creationId xmlns:p14="http://schemas.microsoft.com/office/powerpoint/2010/main" val="1157171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222006E-E22E-41ED-869A-55B583E4778E}" type="slidenum">
              <a:rPr lang="ko-KR" altLang="en-US" smtClean="0"/>
              <a:t>6</a:t>
            </a:fld>
            <a:endParaRPr lang="ko-KR" altLang="en-US"/>
          </a:p>
        </p:txBody>
      </p:sp>
    </p:spTree>
    <p:extLst>
      <p:ext uri="{BB962C8B-B14F-4D97-AF65-F5344CB8AC3E}">
        <p14:creationId xmlns:p14="http://schemas.microsoft.com/office/powerpoint/2010/main" val="3079917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222006E-E22E-41ED-869A-55B583E4778E}" type="slidenum">
              <a:rPr lang="ko-KR" altLang="en-US" smtClean="0"/>
              <a:t>7</a:t>
            </a:fld>
            <a:endParaRPr lang="ko-KR" altLang="en-US"/>
          </a:p>
        </p:txBody>
      </p:sp>
    </p:spTree>
    <p:extLst>
      <p:ext uri="{BB962C8B-B14F-4D97-AF65-F5344CB8AC3E}">
        <p14:creationId xmlns:p14="http://schemas.microsoft.com/office/powerpoint/2010/main" val="2446174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Gpt-2 </a:t>
            </a:r>
            <a:r>
              <a:rPr lang="en-US" altLang="ko-KR" dirty="0" err="1" smtClean="0"/>
              <a:t>fakenews</a:t>
            </a:r>
            <a:r>
              <a:rPr lang="en-US" altLang="ko-KR" baseline="0" dirty="0" smtClean="0"/>
              <a:t> </a:t>
            </a:r>
            <a:r>
              <a:rPr lang="ko-KR" altLang="en-US" baseline="0" dirty="0" smtClean="0"/>
              <a:t>모델로 유명</a:t>
            </a:r>
            <a:endParaRPr lang="en-US" altLang="ko-KR" baseline="0" dirty="0" smtClean="0"/>
          </a:p>
          <a:p>
            <a:endParaRPr lang="ko-KR" altLang="en-US" dirty="0"/>
          </a:p>
        </p:txBody>
      </p:sp>
      <p:sp>
        <p:nvSpPr>
          <p:cNvPr id="4" name="슬라이드 번호 개체 틀 3"/>
          <p:cNvSpPr>
            <a:spLocks noGrp="1"/>
          </p:cNvSpPr>
          <p:nvPr>
            <p:ph type="sldNum" sz="quarter" idx="10"/>
          </p:nvPr>
        </p:nvSpPr>
        <p:spPr/>
        <p:txBody>
          <a:bodyPr/>
          <a:lstStyle/>
          <a:p>
            <a:fld id="{2222006E-E22E-41ED-869A-55B583E4778E}" type="slidenum">
              <a:rPr lang="ko-KR" altLang="en-US" smtClean="0"/>
              <a:t>8</a:t>
            </a:fld>
            <a:endParaRPr lang="ko-KR" altLang="en-US"/>
          </a:p>
        </p:txBody>
      </p:sp>
    </p:spTree>
    <p:extLst>
      <p:ext uri="{BB962C8B-B14F-4D97-AF65-F5344CB8AC3E}">
        <p14:creationId xmlns:p14="http://schemas.microsoft.com/office/powerpoint/2010/main" val="521716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번역 전 원문 번역 후 원문</a:t>
            </a:r>
            <a:endParaRPr lang="en-US" altLang="ko-KR" dirty="0"/>
          </a:p>
          <a:p>
            <a:r>
              <a:rPr lang="en-US" altLang="ko-KR" dirty="0"/>
              <a:t>Context vector </a:t>
            </a:r>
            <a:r>
              <a:rPr lang="ko-KR" altLang="en-US" dirty="0"/>
              <a:t>문맥 정보를 담고 있는 하나의 셀이 형성</a:t>
            </a:r>
            <a:r>
              <a:rPr lang="en-US" altLang="ko-KR" dirty="0"/>
              <a:t>. </a:t>
            </a:r>
            <a:r>
              <a:rPr lang="ko-KR" altLang="en-US" dirty="0"/>
              <a:t>이것이 입력되었을 때</a:t>
            </a:r>
            <a:r>
              <a:rPr lang="ko-KR" altLang="en-US" baseline="0" dirty="0"/>
              <a:t> </a:t>
            </a:r>
            <a:r>
              <a:rPr lang="en-US" altLang="ko-KR" baseline="0" dirty="0"/>
              <a:t>encoder, </a:t>
            </a:r>
            <a:r>
              <a:rPr lang="ko-KR" altLang="en-US" baseline="0" dirty="0"/>
              <a:t>출력은 </a:t>
            </a:r>
            <a:r>
              <a:rPr lang="en-US" altLang="ko-KR" baseline="0" dirty="0"/>
              <a:t>decoder</a:t>
            </a:r>
          </a:p>
          <a:p>
            <a:r>
              <a:rPr lang="en-US" altLang="ko-KR" dirty="0"/>
              <a:t>Encoder</a:t>
            </a:r>
            <a:r>
              <a:rPr lang="ko-KR" altLang="en-US" dirty="0"/>
              <a:t>와 </a:t>
            </a:r>
            <a:r>
              <a:rPr lang="en-US" altLang="ko-KR" dirty="0"/>
              <a:t>decoder</a:t>
            </a:r>
            <a:r>
              <a:rPr lang="ko-KR" altLang="en-US" dirty="0"/>
              <a:t>를 학습시킴</a:t>
            </a:r>
            <a:r>
              <a:rPr lang="en-US" altLang="ko-KR" dirty="0"/>
              <a:t>. </a:t>
            </a:r>
          </a:p>
          <a:p>
            <a:r>
              <a:rPr lang="en-US" altLang="ko-KR" dirty="0"/>
              <a:t>Gpt2</a:t>
            </a:r>
            <a:r>
              <a:rPr lang="ko-KR" altLang="en-US" dirty="0"/>
              <a:t>도 단어 예측</a:t>
            </a:r>
            <a:endParaRPr lang="en-US" altLang="ko-KR" dirty="0"/>
          </a:p>
          <a:p>
            <a:r>
              <a:rPr lang="ko-KR" altLang="en-US" dirty="0"/>
              <a:t>카피해서 정호에게 보내주기 </a:t>
            </a:r>
            <a:endParaRPr lang="en-US" altLang="ko-KR" dirty="0"/>
          </a:p>
          <a:p>
            <a:endParaRPr lang="ko-KR" altLang="en-US" dirty="0"/>
          </a:p>
        </p:txBody>
      </p:sp>
      <p:sp>
        <p:nvSpPr>
          <p:cNvPr id="4" name="슬라이드 번호 개체 틀 3"/>
          <p:cNvSpPr>
            <a:spLocks noGrp="1"/>
          </p:cNvSpPr>
          <p:nvPr>
            <p:ph type="sldNum" sz="quarter" idx="10"/>
          </p:nvPr>
        </p:nvSpPr>
        <p:spPr/>
        <p:txBody>
          <a:bodyPr/>
          <a:lstStyle/>
          <a:p>
            <a:fld id="{2222006E-E22E-41ED-869A-55B583E4778E}" type="slidenum">
              <a:rPr lang="ko-KR" altLang="en-US" smtClean="0"/>
              <a:t>9</a:t>
            </a:fld>
            <a:endParaRPr lang="ko-KR" altLang="en-US"/>
          </a:p>
        </p:txBody>
      </p:sp>
    </p:spTree>
    <p:extLst>
      <p:ext uri="{BB962C8B-B14F-4D97-AF65-F5344CB8AC3E}">
        <p14:creationId xmlns:p14="http://schemas.microsoft.com/office/powerpoint/2010/main" val="2740386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번역 전 원문 번역 후 원문</a:t>
            </a:r>
            <a:endParaRPr lang="en-US" altLang="ko-KR" dirty="0"/>
          </a:p>
          <a:p>
            <a:r>
              <a:rPr lang="en-US" altLang="ko-KR" dirty="0"/>
              <a:t>Context vector </a:t>
            </a:r>
            <a:r>
              <a:rPr lang="ko-KR" altLang="en-US" dirty="0"/>
              <a:t>문맥 정보를 담고 있는 하나의 셀이 형성</a:t>
            </a:r>
            <a:r>
              <a:rPr lang="en-US" altLang="ko-KR" dirty="0"/>
              <a:t>. </a:t>
            </a:r>
            <a:r>
              <a:rPr lang="ko-KR" altLang="en-US" dirty="0"/>
              <a:t>이것이 입력되었을 때</a:t>
            </a:r>
            <a:r>
              <a:rPr lang="ko-KR" altLang="en-US" baseline="0" dirty="0"/>
              <a:t> </a:t>
            </a:r>
            <a:r>
              <a:rPr lang="en-US" altLang="ko-KR" baseline="0" dirty="0"/>
              <a:t>encoder, </a:t>
            </a:r>
            <a:r>
              <a:rPr lang="ko-KR" altLang="en-US" baseline="0" dirty="0"/>
              <a:t>출력은 </a:t>
            </a:r>
            <a:r>
              <a:rPr lang="en-US" altLang="ko-KR" baseline="0" dirty="0"/>
              <a:t>decoder</a:t>
            </a:r>
          </a:p>
          <a:p>
            <a:r>
              <a:rPr lang="en-US" altLang="ko-KR" dirty="0"/>
              <a:t>Encoder</a:t>
            </a:r>
            <a:r>
              <a:rPr lang="ko-KR" altLang="en-US" dirty="0"/>
              <a:t>와 </a:t>
            </a:r>
            <a:r>
              <a:rPr lang="en-US" altLang="ko-KR" dirty="0"/>
              <a:t>decoder</a:t>
            </a:r>
            <a:r>
              <a:rPr lang="ko-KR" altLang="en-US" dirty="0"/>
              <a:t>를 학습시킴</a:t>
            </a:r>
            <a:r>
              <a:rPr lang="en-US" altLang="ko-KR" dirty="0"/>
              <a:t>. </a:t>
            </a:r>
          </a:p>
          <a:p>
            <a:r>
              <a:rPr lang="en-US" altLang="ko-KR" dirty="0"/>
              <a:t>Gpt2</a:t>
            </a:r>
            <a:r>
              <a:rPr lang="ko-KR" altLang="en-US" dirty="0"/>
              <a:t>도 단어 예측</a:t>
            </a:r>
            <a:endParaRPr lang="en-US" altLang="ko-KR" dirty="0"/>
          </a:p>
          <a:p>
            <a:r>
              <a:rPr lang="ko-KR" altLang="en-US" dirty="0"/>
              <a:t>카피해서 정호에게 보내주기 </a:t>
            </a:r>
            <a:endParaRPr lang="en-US" altLang="ko-KR" dirty="0"/>
          </a:p>
          <a:p>
            <a:endParaRPr lang="ko-KR" altLang="en-US" dirty="0"/>
          </a:p>
        </p:txBody>
      </p:sp>
      <p:sp>
        <p:nvSpPr>
          <p:cNvPr id="4" name="슬라이드 번호 개체 틀 3"/>
          <p:cNvSpPr>
            <a:spLocks noGrp="1"/>
          </p:cNvSpPr>
          <p:nvPr>
            <p:ph type="sldNum" sz="quarter" idx="10"/>
          </p:nvPr>
        </p:nvSpPr>
        <p:spPr/>
        <p:txBody>
          <a:bodyPr/>
          <a:lstStyle/>
          <a:p>
            <a:fld id="{2222006E-E22E-41ED-869A-55B583E4778E}" type="slidenum">
              <a:rPr lang="ko-KR" altLang="en-US" smtClean="0"/>
              <a:t>10</a:t>
            </a:fld>
            <a:endParaRPr lang="ko-KR" altLang="en-US"/>
          </a:p>
        </p:txBody>
      </p:sp>
    </p:spTree>
    <p:extLst>
      <p:ext uri="{BB962C8B-B14F-4D97-AF65-F5344CB8AC3E}">
        <p14:creationId xmlns:p14="http://schemas.microsoft.com/office/powerpoint/2010/main" val="2899997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그리고 </a:t>
            </a:r>
            <a:r>
              <a:rPr lang="en-US" altLang="ko-KR" dirty="0" smtClean="0"/>
              <a:t>RNN</a:t>
            </a:r>
            <a:r>
              <a:rPr lang="ko-KR" altLang="en-US" dirty="0" smtClean="0"/>
              <a:t>에서 발전된 </a:t>
            </a:r>
            <a:r>
              <a:rPr lang="en-US" altLang="ko-KR" dirty="0" smtClean="0"/>
              <a:t>seq2seq</a:t>
            </a:r>
            <a:r>
              <a:rPr lang="ko-KR" altLang="en-US" dirty="0" smtClean="0"/>
              <a:t>를</a:t>
            </a:r>
            <a:r>
              <a:rPr lang="ko-KR" altLang="en-US" baseline="0" dirty="0" smtClean="0"/>
              <a:t> 사용하고있습니다</a:t>
            </a:r>
            <a:r>
              <a:rPr lang="en-US" altLang="ko-KR" baseline="0" dirty="0" smtClean="0"/>
              <a:t>. </a:t>
            </a:r>
            <a:endParaRPr lang="ko-KR" altLang="en-US" dirty="0"/>
          </a:p>
        </p:txBody>
      </p:sp>
      <p:sp>
        <p:nvSpPr>
          <p:cNvPr id="4" name="슬라이드 번호 개체 틀 3"/>
          <p:cNvSpPr>
            <a:spLocks noGrp="1"/>
          </p:cNvSpPr>
          <p:nvPr>
            <p:ph type="sldNum" sz="quarter" idx="10"/>
          </p:nvPr>
        </p:nvSpPr>
        <p:spPr/>
        <p:txBody>
          <a:bodyPr/>
          <a:lstStyle/>
          <a:p>
            <a:fld id="{2222006E-E22E-41ED-869A-55B583E4778E}" type="slidenum">
              <a:rPr lang="ko-KR" altLang="en-US" smtClean="0"/>
              <a:t>11</a:t>
            </a:fld>
            <a:endParaRPr lang="ko-KR" altLang="en-US"/>
          </a:p>
        </p:txBody>
      </p:sp>
    </p:spTree>
    <p:extLst>
      <p:ext uri="{BB962C8B-B14F-4D97-AF65-F5344CB8AC3E}">
        <p14:creationId xmlns:p14="http://schemas.microsoft.com/office/powerpoint/2010/main" val="2521249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98FB6D75-24B3-4C62-A010-C8BD7616B053}" type="datetimeFigureOut">
              <a:rPr lang="ko-KR" altLang="en-US" smtClean="0"/>
              <a:t>2019-10-17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087CCF5-D9CC-411C-ABCA-2C28685D637A}" type="slidenum">
              <a:rPr lang="ko-KR" altLang="en-US" smtClean="0"/>
              <a:t>‹#›</a:t>
            </a:fld>
            <a:endParaRPr lang="ko-KR" altLang="en-US"/>
          </a:p>
        </p:txBody>
      </p:sp>
    </p:spTree>
    <p:extLst>
      <p:ext uri="{BB962C8B-B14F-4D97-AF65-F5344CB8AC3E}">
        <p14:creationId xmlns:p14="http://schemas.microsoft.com/office/powerpoint/2010/main" val="2663030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98FB6D75-24B3-4C62-A010-C8BD7616B053}" type="datetimeFigureOut">
              <a:rPr lang="ko-KR" altLang="en-US" smtClean="0"/>
              <a:t>2019-10-17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087CCF5-D9CC-411C-ABCA-2C28685D637A}" type="slidenum">
              <a:rPr lang="ko-KR" altLang="en-US" smtClean="0"/>
              <a:t>‹#›</a:t>
            </a:fld>
            <a:endParaRPr lang="ko-KR" altLang="en-US"/>
          </a:p>
        </p:txBody>
      </p:sp>
    </p:spTree>
    <p:extLst>
      <p:ext uri="{BB962C8B-B14F-4D97-AF65-F5344CB8AC3E}">
        <p14:creationId xmlns:p14="http://schemas.microsoft.com/office/powerpoint/2010/main" val="1415215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98FB6D75-24B3-4C62-A010-C8BD7616B053}" type="datetimeFigureOut">
              <a:rPr lang="ko-KR" altLang="en-US" smtClean="0"/>
              <a:t>2019-10-17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087CCF5-D9CC-411C-ABCA-2C28685D637A}" type="slidenum">
              <a:rPr lang="ko-KR" altLang="en-US" smtClean="0"/>
              <a:t>‹#›</a:t>
            </a:fld>
            <a:endParaRPr lang="ko-KR" altLang="en-US"/>
          </a:p>
        </p:txBody>
      </p:sp>
    </p:spTree>
    <p:extLst>
      <p:ext uri="{BB962C8B-B14F-4D97-AF65-F5344CB8AC3E}">
        <p14:creationId xmlns:p14="http://schemas.microsoft.com/office/powerpoint/2010/main" val="2792504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98FB6D75-24B3-4C62-A010-C8BD7616B053}" type="datetimeFigureOut">
              <a:rPr lang="ko-KR" altLang="en-US" smtClean="0"/>
              <a:t>2019-10-17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087CCF5-D9CC-411C-ABCA-2C28685D637A}" type="slidenum">
              <a:rPr lang="ko-KR" altLang="en-US" smtClean="0"/>
              <a:t>‹#›</a:t>
            </a:fld>
            <a:endParaRPr lang="ko-KR" altLang="en-US"/>
          </a:p>
        </p:txBody>
      </p:sp>
    </p:spTree>
    <p:extLst>
      <p:ext uri="{BB962C8B-B14F-4D97-AF65-F5344CB8AC3E}">
        <p14:creationId xmlns:p14="http://schemas.microsoft.com/office/powerpoint/2010/main" val="999754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98FB6D75-24B3-4C62-A010-C8BD7616B053}" type="datetimeFigureOut">
              <a:rPr lang="ko-KR" altLang="en-US" smtClean="0"/>
              <a:t>2019-10-17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087CCF5-D9CC-411C-ABCA-2C28685D637A}" type="slidenum">
              <a:rPr lang="ko-KR" altLang="en-US" smtClean="0"/>
              <a:t>‹#›</a:t>
            </a:fld>
            <a:endParaRPr lang="ko-KR" altLang="en-US"/>
          </a:p>
        </p:txBody>
      </p:sp>
    </p:spTree>
    <p:extLst>
      <p:ext uri="{BB962C8B-B14F-4D97-AF65-F5344CB8AC3E}">
        <p14:creationId xmlns:p14="http://schemas.microsoft.com/office/powerpoint/2010/main" val="25416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98FB6D75-24B3-4C62-A010-C8BD7616B053}" type="datetimeFigureOut">
              <a:rPr lang="ko-KR" altLang="en-US" smtClean="0"/>
              <a:t>2019-10-17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087CCF5-D9CC-411C-ABCA-2C28685D637A}" type="slidenum">
              <a:rPr lang="ko-KR" altLang="en-US" smtClean="0"/>
              <a:t>‹#›</a:t>
            </a:fld>
            <a:endParaRPr lang="ko-KR" altLang="en-US"/>
          </a:p>
        </p:txBody>
      </p:sp>
    </p:spTree>
    <p:extLst>
      <p:ext uri="{BB962C8B-B14F-4D97-AF65-F5344CB8AC3E}">
        <p14:creationId xmlns:p14="http://schemas.microsoft.com/office/powerpoint/2010/main" val="2251159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98FB6D75-24B3-4C62-A010-C8BD7616B053}" type="datetimeFigureOut">
              <a:rPr lang="ko-KR" altLang="en-US" smtClean="0"/>
              <a:t>2019-10-17</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F087CCF5-D9CC-411C-ABCA-2C28685D637A}" type="slidenum">
              <a:rPr lang="ko-KR" altLang="en-US" smtClean="0"/>
              <a:t>‹#›</a:t>
            </a:fld>
            <a:endParaRPr lang="ko-KR" altLang="en-US"/>
          </a:p>
        </p:txBody>
      </p:sp>
    </p:spTree>
    <p:extLst>
      <p:ext uri="{BB962C8B-B14F-4D97-AF65-F5344CB8AC3E}">
        <p14:creationId xmlns:p14="http://schemas.microsoft.com/office/powerpoint/2010/main" val="2325182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98FB6D75-24B3-4C62-A010-C8BD7616B053}" type="datetimeFigureOut">
              <a:rPr lang="ko-KR" altLang="en-US" smtClean="0"/>
              <a:t>2019-10-17</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F087CCF5-D9CC-411C-ABCA-2C28685D637A}" type="slidenum">
              <a:rPr lang="ko-KR" altLang="en-US" smtClean="0"/>
              <a:t>‹#›</a:t>
            </a:fld>
            <a:endParaRPr lang="ko-KR" altLang="en-US"/>
          </a:p>
        </p:txBody>
      </p:sp>
    </p:spTree>
    <p:extLst>
      <p:ext uri="{BB962C8B-B14F-4D97-AF65-F5344CB8AC3E}">
        <p14:creationId xmlns:p14="http://schemas.microsoft.com/office/powerpoint/2010/main" val="2898124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98FB6D75-24B3-4C62-A010-C8BD7616B053}" type="datetimeFigureOut">
              <a:rPr lang="ko-KR" altLang="en-US" smtClean="0"/>
              <a:t>2019-10-17</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F087CCF5-D9CC-411C-ABCA-2C28685D637A}" type="slidenum">
              <a:rPr lang="ko-KR" altLang="en-US" smtClean="0"/>
              <a:t>‹#›</a:t>
            </a:fld>
            <a:endParaRPr lang="ko-KR" altLang="en-US"/>
          </a:p>
        </p:txBody>
      </p:sp>
    </p:spTree>
    <p:extLst>
      <p:ext uri="{BB962C8B-B14F-4D97-AF65-F5344CB8AC3E}">
        <p14:creationId xmlns:p14="http://schemas.microsoft.com/office/powerpoint/2010/main" val="2056106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98FB6D75-24B3-4C62-A010-C8BD7616B053}" type="datetimeFigureOut">
              <a:rPr lang="ko-KR" altLang="en-US" smtClean="0"/>
              <a:t>2019-10-17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087CCF5-D9CC-411C-ABCA-2C28685D637A}" type="slidenum">
              <a:rPr lang="ko-KR" altLang="en-US" smtClean="0"/>
              <a:t>‹#›</a:t>
            </a:fld>
            <a:endParaRPr lang="ko-KR" altLang="en-US"/>
          </a:p>
        </p:txBody>
      </p:sp>
    </p:spTree>
    <p:extLst>
      <p:ext uri="{BB962C8B-B14F-4D97-AF65-F5344CB8AC3E}">
        <p14:creationId xmlns:p14="http://schemas.microsoft.com/office/powerpoint/2010/main" val="2367137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98FB6D75-24B3-4C62-A010-C8BD7616B053}" type="datetimeFigureOut">
              <a:rPr lang="ko-KR" altLang="en-US" smtClean="0"/>
              <a:t>2019-10-17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087CCF5-D9CC-411C-ABCA-2C28685D637A}" type="slidenum">
              <a:rPr lang="ko-KR" altLang="en-US" smtClean="0"/>
              <a:t>‹#›</a:t>
            </a:fld>
            <a:endParaRPr lang="ko-KR" altLang="en-US"/>
          </a:p>
        </p:txBody>
      </p:sp>
    </p:spTree>
    <p:extLst>
      <p:ext uri="{BB962C8B-B14F-4D97-AF65-F5344CB8AC3E}">
        <p14:creationId xmlns:p14="http://schemas.microsoft.com/office/powerpoint/2010/main" val="759245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FB6D75-24B3-4C62-A010-C8BD7616B053}" type="datetimeFigureOut">
              <a:rPr lang="ko-KR" altLang="en-US" smtClean="0"/>
              <a:t>2019-10-17</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87CCF5-D9CC-411C-ABCA-2C28685D637A}" type="slidenum">
              <a:rPr lang="ko-KR" altLang="en-US" smtClean="0"/>
              <a:t>‹#›</a:t>
            </a:fld>
            <a:endParaRPr lang="ko-KR" altLang="en-US"/>
          </a:p>
        </p:txBody>
      </p:sp>
    </p:spTree>
    <p:extLst>
      <p:ext uri="{BB962C8B-B14F-4D97-AF65-F5344CB8AC3E}">
        <p14:creationId xmlns:p14="http://schemas.microsoft.com/office/powerpoint/2010/main" val="2768793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spc="-150" dirty="0" err="1">
                <a:latin typeface="Noto Sans" panose="020B0502040504020204" pitchFamily="34"/>
                <a:cs typeface="Noto Sans" panose="020B0502040504020204" pitchFamily="34"/>
              </a:rPr>
              <a:t>우리조발표</a:t>
            </a:r>
            <a:endParaRPr lang="ko-KR" altLang="en-US" spc="-150" dirty="0">
              <a:latin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41445738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제목 1"/>
          <p:cNvSpPr>
            <a:spLocks noGrp="1"/>
          </p:cNvSpPr>
          <p:nvPr>
            <p:ph type="title"/>
          </p:nvPr>
        </p:nvSpPr>
        <p:spPr>
          <a:xfrm>
            <a:off x="583367" y="290288"/>
            <a:ext cx="4139104" cy="1325563"/>
          </a:xfrm>
        </p:spPr>
        <p:txBody>
          <a:bodyPr>
            <a:normAutofit/>
          </a:bodyPr>
          <a:lstStyle/>
          <a:p>
            <a:r>
              <a:rPr lang="ko-KR" altLang="en-US" sz="4000" spc="-150" dirty="0" smtClean="0">
                <a:latin typeface="Noto Sans" panose="020B0502040504020204" pitchFamily="34"/>
                <a:cs typeface="Noto Sans" panose="020B0502040504020204" pitchFamily="34"/>
              </a:rPr>
              <a:t>결과</a:t>
            </a:r>
            <a:endParaRPr lang="ko-KR" altLang="en-US" sz="4000" spc="-150" dirty="0">
              <a:latin typeface="Noto Sans" panose="020B0502040504020204" pitchFamily="34"/>
              <a:cs typeface="Noto Sans" panose="020B0502040504020204" pitchFamily="34"/>
            </a:endParaRPr>
          </a:p>
        </p:txBody>
      </p:sp>
      <p:sp>
        <p:nvSpPr>
          <p:cNvPr id="4" name="TextBox 3"/>
          <p:cNvSpPr txBox="1"/>
          <p:nvPr/>
        </p:nvSpPr>
        <p:spPr>
          <a:xfrm>
            <a:off x="2754085" y="2122008"/>
            <a:ext cx="7271658" cy="4062651"/>
          </a:xfrm>
          <a:prstGeom prst="rect">
            <a:avLst/>
          </a:prstGeom>
          <a:noFill/>
        </p:spPr>
        <p:txBody>
          <a:bodyPr wrap="square" rtlCol="0">
            <a:spAutoFit/>
          </a:bodyPr>
          <a:lstStyle/>
          <a:p>
            <a:r>
              <a:rPr lang="en-US" altLang="ko-KR" sz="800" dirty="0" err="1"/>
              <a:t>cious</a:t>
            </a:r>
            <a:r>
              <a:rPr lang="en-US" altLang="ko-KR" sz="800" dirty="0"/>
              <a:t> "biker-biker", "Gravity" and "The Lost Planet" stars as a retired Navy diver, whose mission is to recover, investigate and destroy the missing satellite.&lt;|</a:t>
            </a:r>
            <a:r>
              <a:rPr lang="en-US" altLang="ko-KR" sz="800" dirty="0" err="1"/>
              <a:t>endoftext</a:t>
            </a:r>
            <a:r>
              <a:rPr lang="en-US" altLang="ko-KR" sz="800" dirty="0"/>
              <a:t>|&gt;by Michael </a:t>
            </a:r>
            <a:r>
              <a:rPr lang="en-US" altLang="ko-KR" sz="800" dirty="0" smtClean="0"/>
              <a:t>Moore. In </a:t>
            </a:r>
            <a:r>
              <a:rPr lang="en-US" altLang="ko-KR" sz="800" dirty="0"/>
              <a:t>June of 2005, Mikey, the best man in the world, decided to stop driving. He decided to find the best way to keep going at all cost. Mikey went to California to make his fortune with the money he saved going to his friends. His friends were a couple who helped him with his business problems, but he couldn't bring himself to follow them. It was going too far, because of some unfortunate incidents. He had to make a run at an abandoned school. He went in for his friend Dave of the New Yorker, so the poor man could do some good. That may have been the worst thing that could happen to Mikey, but since he hasn't been able to keep up with his friends, he can't be around to do it. This led to two things: (1) Mikey had a bad attitude from the beginning and (2) his friends are not taking him seriously. He was too busy working on the project to get up early because of a bad attitude. At some point, Mikey, who had already been through six jobs and several previous ones he hasn't worked for a week (which he hasn't done at all), decided to quit driving. He didn't realize that Mikey had just got $1,000 in his pocket. But he was wrong, as he discovered that the money had never been a problem before. For a while, he thought he was going to spend some of that money on a new car. But when he saw that Mikey had already paid for the current vehicle with no problems, it was enough to end his plans. He thought he could not do anything about the car now. So he had to pay Mikey. But when Mikey asked the good guys "Don't You Want to Fly" for a car and he was told that if he tried to take this money, he would get killed. Mikey did get some money, but he only made $4,000. So when he asked for more money, Mikey got a good deal. Mikey had been in the process of getting his life back in order when he stopped driving and he was not able to do it. He decided to take a break and go out to California and take his money. But with Mikey in the car just as he wanted it, Mikey got killed. But Mikey, who had started the car like a crazy car, still paid Mikey to drive the car and he was not able to use the money in any of the tasks which Mikey had asked him to do. The bad guys in the car also not like Mikey. And then Mikey came up with a strange idea which Mikey had never done and it is when he started thinking that Mikey wanted to stop driving because he needed to take the money. Mikey had to take Mikey to California where he lost in San Jose and got killed in the car, Mikey's friend Domenico, took it to California where he got killed and Mikey's friends found Mikey's place where Mikey went missing and he was not able to get him back. That Mikey decided to take his money, he did not have an answer to Mikey, Mikey and that Mikey did not like him and he would not do anything for his money. </a:t>
            </a:r>
            <a:r>
              <a:rPr lang="en-US" altLang="ko-KR" sz="1400" b="1" dirty="0"/>
              <a:t>So he decided to take money from his friend Domenico and took Mikey to California where Mikey went missing and got killed. Because Mikey didn't like Mikey</a:t>
            </a:r>
            <a:r>
              <a:rPr lang="en-US" altLang="ko-KR" sz="800" dirty="0"/>
              <a:t>, his friends wanted Mikey to do it too. So Mikey went to California and lost in San Jose and Mikey's friends found Mikey's place where Mikey went missing and Mikey's friend Domenico took it. In that crash Mikey crashed in an abandoned house that Mikey didn't know about. Mikey lost all his friends when Mikey lost Mikey. So Mikey decided to go to California to do something with his money that happened to him. Mikey has to take Mikey to California where Mikey went missing and Mikey lost Mikey's place where Mikey went missing. So Mikey lost Mikey's friends. Mikey's friend Domenico, had Mikey's friend Domenico in the car that was Mikey's friend and got Mikey killed and Mikey's friends found Mikey's place where Mikey went missing and Mikey was not able to get Mikey back again. Domenico was a friend too and Mikey took Mikey there. That Mikey's friends would also not like Mikey either… So Mikey decided to take Mikey to California where Mikey's friends found Mikey's place where he went missing and Mikey's friends found Mikey's place where Mikey died. So that Mikey's friends could find Mikey and Mike</a:t>
            </a:r>
            <a:endParaRPr lang="ko-KR" altLang="en-US" sz="800" dirty="0"/>
          </a:p>
        </p:txBody>
      </p:sp>
      <p:sp>
        <p:nvSpPr>
          <p:cNvPr id="70" name="내용 개체 틀 4"/>
          <p:cNvSpPr txBox="1">
            <a:spLocks/>
          </p:cNvSpPr>
          <p:nvPr/>
        </p:nvSpPr>
        <p:spPr>
          <a:xfrm>
            <a:off x="716294" y="1410961"/>
            <a:ext cx="2513281" cy="1422094"/>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2600" b="1" smtClean="0"/>
              <a:t>- gpt-2</a:t>
            </a:r>
            <a:endParaRPr lang="en-US" altLang="ko-KR" sz="2600" smtClean="0"/>
          </a:p>
          <a:p>
            <a:pPr marL="0" indent="0">
              <a:buFont typeface="Arial" panose="020B0604020202020204" pitchFamily="34" charset="0"/>
              <a:buNone/>
            </a:pPr>
            <a:r>
              <a:rPr lang="en-US" altLang="ko-KR" sz="1600" smtClean="0"/>
              <a:t>- Seq2seq</a:t>
            </a:r>
            <a:endParaRPr lang="en-US" altLang="ko-KR" sz="1600" dirty="0" smtClean="0"/>
          </a:p>
        </p:txBody>
      </p:sp>
    </p:spTree>
    <p:extLst>
      <p:ext uri="{BB962C8B-B14F-4D97-AF65-F5344CB8AC3E}">
        <p14:creationId xmlns:p14="http://schemas.microsoft.com/office/powerpoint/2010/main" val="31933989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내용 개체 틀 4"/>
          <p:cNvSpPr>
            <a:spLocks noGrp="1"/>
          </p:cNvSpPr>
          <p:nvPr>
            <p:ph idx="1"/>
          </p:nvPr>
        </p:nvSpPr>
        <p:spPr>
          <a:xfrm>
            <a:off x="716294" y="1410961"/>
            <a:ext cx="2513281" cy="1422094"/>
          </a:xfrm>
        </p:spPr>
        <p:txBody>
          <a:bodyPr>
            <a:normAutofit/>
          </a:bodyPr>
          <a:lstStyle/>
          <a:p>
            <a:pPr>
              <a:buFontTx/>
              <a:buChar char="-"/>
            </a:pPr>
            <a:r>
              <a:rPr lang="en-US" altLang="ko-KR" sz="1600" dirty="0" smtClean="0"/>
              <a:t>gpt-2</a:t>
            </a:r>
          </a:p>
          <a:p>
            <a:pPr marL="0" indent="0">
              <a:buNone/>
            </a:pPr>
            <a:r>
              <a:rPr lang="en-US" altLang="ko-KR" sz="2600" dirty="0"/>
              <a:t>- </a:t>
            </a:r>
            <a:r>
              <a:rPr lang="en-US" altLang="ko-KR" sz="2600" b="1" dirty="0"/>
              <a:t>Seq2seq</a:t>
            </a:r>
          </a:p>
          <a:p>
            <a:pPr>
              <a:buFontTx/>
              <a:buChar char="-"/>
            </a:pPr>
            <a:endParaRPr lang="en-US" altLang="ko-KR" sz="1600" dirty="0"/>
          </a:p>
        </p:txBody>
      </p:sp>
      <p:sp>
        <p:nvSpPr>
          <p:cNvPr id="71" name="제목 1"/>
          <p:cNvSpPr>
            <a:spLocks noGrp="1"/>
          </p:cNvSpPr>
          <p:nvPr>
            <p:ph type="title"/>
          </p:nvPr>
        </p:nvSpPr>
        <p:spPr>
          <a:xfrm>
            <a:off x="583367" y="290288"/>
            <a:ext cx="4139104" cy="1325563"/>
          </a:xfrm>
        </p:spPr>
        <p:txBody>
          <a:bodyPr>
            <a:normAutofit/>
          </a:bodyPr>
          <a:lstStyle/>
          <a:p>
            <a:r>
              <a:rPr lang="ko-KR" altLang="en-US" sz="4000" spc="-150" dirty="0" smtClean="0">
                <a:latin typeface="Noto Sans" panose="020B0502040504020204" pitchFamily="34"/>
                <a:cs typeface="Noto Sans" panose="020B0502040504020204" pitchFamily="34"/>
              </a:rPr>
              <a:t>모델</a:t>
            </a:r>
            <a:endParaRPr lang="ko-KR" altLang="en-US" sz="4000" spc="-150" dirty="0">
              <a:latin typeface="Noto Sans" panose="020B0502040504020204" pitchFamily="34"/>
              <a:cs typeface="Noto Sans" panose="020B0502040504020204" pitchFamily="34"/>
            </a:endParaRPr>
          </a:p>
        </p:txBody>
      </p:sp>
      <p:grpSp>
        <p:nvGrpSpPr>
          <p:cNvPr id="2" name="그룹 1"/>
          <p:cNvGrpSpPr/>
          <p:nvPr/>
        </p:nvGrpSpPr>
        <p:grpSpPr>
          <a:xfrm>
            <a:off x="1021096" y="695581"/>
            <a:ext cx="8127488" cy="5721208"/>
            <a:chOff x="2868149" y="695580"/>
            <a:chExt cx="8127488" cy="5721208"/>
          </a:xfrm>
        </p:grpSpPr>
        <p:sp>
          <p:nvSpPr>
            <p:cNvPr id="88" name="아래쪽 화살표 87"/>
            <p:cNvSpPr/>
            <p:nvPr/>
          </p:nvSpPr>
          <p:spPr>
            <a:xfrm rot="16200000">
              <a:off x="7083810" y="3166642"/>
              <a:ext cx="107289" cy="885672"/>
            </a:xfrm>
            <a:prstGeom prst="downArrow">
              <a:avLst/>
            </a:prstGeom>
            <a:solidFill>
              <a:schemeClr val="accent2">
                <a:lumMod val="40000"/>
                <a:lumOff val="60000"/>
              </a:schemeClr>
            </a:solidFill>
            <a:ln>
              <a:solidFill>
                <a:schemeClr val="accent2">
                  <a:lumMod val="60000"/>
                  <a:lumOff val="4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9" name="아래쪽 화살표 88"/>
            <p:cNvSpPr/>
            <p:nvPr/>
          </p:nvSpPr>
          <p:spPr>
            <a:xfrm rot="16200000">
              <a:off x="8242710" y="3178045"/>
              <a:ext cx="107289" cy="885672"/>
            </a:xfrm>
            <a:prstGeom prst="downArrow">
              <a:avLst/>
            </a:prstGeom>
            <a:solidFill>
              <a:schemeClr val="accent2">
                <a:lumMod val="40000"/>
                <a:lumOff val="60000"/>
              </a:schemeClr>
            </a:solidFill>
            <a:ln>
              <a:solidFill>
                <a:schemeClr val="accent2">
                  <a:lumMod val="60000"/>
                  <a:lumOff val="4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아래쪽 화살표 90"/>
            <p:cNvSpPr/>
            <p:nvPr/>
          </p:nvSpPr>
          <p:spPr>
            <a:xfrm rot="16200000">
              <a:off x="3624840" y="3166123"/>
              <a:ext cx="107289" cy="885672"/>
            </a:xfrm>
            <a:prstGeom prst="downArrow">
              <a:avLst/>
            </a:prstGeom>
            <a:solidFill>
              <a:schemeClr val="bg2">
                <a:lumMod val="50000"/>
              </a:schemeClr>
            </a:solidFill>
            <a:ln>
              <a:solidFill>
                <a:schemeClr val="bg2">
                  <a:lumMod val="5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아래쪽 화살표 91"/>
            <p:cNvSpPr/>
            <p:nvPr/>
          </p:nvSpPr>
          <p:spPr>
            <a:xfrm rot="16200000">
              <a:off x="4787763" y="3166123"/>
              <a:ext cx="107289" cy="885672"/>
            </a:xfrm>
            <a:prstGeom prst="downArrow">
              <a:avLst/>
            </a:prstGeom>
            <a:solidFill>
              <a:schemeClr val="bg2">
                <a:lumMod val="50000"/>
              </a:schemeClr>
            </a:solidFill>
            <a:ln>
              <a:solidFill>
                <a:schemeClr val="bg2">
                  <a:lumMod val="5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아래쪽 화살표 92"/>
            <p:cNvSpPr/>
            <p:nvPr/>
          </p:nvSpPr>
          <p:spPr>
            <a:xfrm rot="16200000">
              <a:off x="5941256" y="3166123"/>
              <a:ext cx="107289" cy="885672"/>
            </a:xfrm>
            <a:prstGeom prst="downArrow">
              <a:avLst/>
            </a:prstGeom>
            <a:solidFill>
              <a:schemeClr val="bg2">
                <a:lumMod val="50000"/>
              </a:schemeClr>
            </a:solidFill>
            <a:ln>
              <a:solidFill>
                <a:schemeClr val="bg2">
                  <a:lumMod val="5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아래쪽 화살표 93"/>
            <p:cNvSpPr/>
            <p:nvPr/>
          </p:nvSpPr>
          <p:spPr>
            <a:xfrm rot="16200000">
              <a:off x="3613465" y="3155478"/>
              <a:ext cx="107289" cy="885672"/>
            </a:xfrm>
            <a:prstGeom prst="downArrow">
              <a:avLst/>
            </a:prstGeom>
            <a:solidFill>
              <a:schemeClr val="bg2">
                <a:lumMod val="50000"/>
              </a:schemeClr>
            </a:solidFill>
            <a:ln>
              <a:solidFill>
                <a:schemeClr val="bg2">
                  <a:lumMod val="5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아래쪽 화살표 94"/>
            <p:cNvSpPr/>
            <p:nvPr/>
          </p:nvSpPr>
          <p:spPr>
            <a:xfrm rot="10800000">
              <a:off x="8788541" y="1854640"/>
              <a:ext cx="207125" cy="1559962"/>
            </a:xfrm>
            <a:prstGeom prst="downArrow">
              <a:avLst/>
            </a:prstGeom>
            <a:solidFill>
              <a:schemeClr val="accent2">
                <a:lumMod val="40000"/>
                <a:lumOff val="60000"/>
              </a:schemeClr>
            </a:solidFill>
            <a:ln>
              <a:solidFill>
                <a:schemeClr val="accent2">
                  <a:lumMod val="60000"/>
                  <a:lumOff val="4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아래쪽 화살표 95"/>
            <p:cNvSpPr/>
            <p:nvPr/>
          </p:nvSpPr>
          <p:spPr>
            <a:xfrm rot="10800000">
              <a:off x="9945567" y="1859803"/>
              <a:ext cx="207125" cy="1559962"/>
            </a:xfrm>
            <a:prstGeom prst="downArrow">
              <a:avLst/>
            </a:prstGeom>
            <a:solidFill>
              <a:schemeClr val="accent2">
                <a:lumMod val="40000"/>
                <a:lumOff val="60000"/>
              </a:schemeClr>
            </a:solidFill>
            <a:ln>
              <a:solidFill>
                <a:schemeClr val="accent2">
                  <a:lumMod val="60000"/>
                  <a:lumOff val="4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7" name="아래쪽 화살표 96"/>
            <p:cNvSpPr/>
            <p:nvPr/>
          </p:nvSpPr>
          <p:spPr>
            <a:xfrm rot="10800000">
              <a:off x="7648195" y="1864534"/>
              <a:ext cx="207125" cy="1559962"/>
            </a:xfrm>
            <a:prstGeom prst="downArrow">
              <a:avLst/>
            </a:prstGeom>
            <a:solidFill>
              <a:schemeClr val="accent2">
                <a:lumMod val="40000"/>
                <a:lumOff val="60000"/>
              </a:schemeClr>
            </a:solidFill>
            <a:ln>
              <a:solidFill>
                <a:schemeClr val="accent2">
                  <a:lumMod val="60000"/>
                  <a:lumOff val="4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8" name="아래쪽 화살표 97"/>
            <p:cNvSpPr/>
            <p:nvPr/>
          </p:nvSpPr>
          <p:spPr>
            <a:xfrm rot="10800000">
              <a:off x="6453858" y="1854703"/>
              <a:ext cx="207125" cy="1559962"/>
            </a:xfrm>
            <a:prstGeom prst="downArrow">
              <a:avLst/>
            </a:prstGeom>
            <a:solidFill>
              <a:schemeClr val="accent2">
                <a:lumMod val="40000"/>
                <a:lumOff val="60000"/>
              </a:schemeClr>
            </a:solidFill>
            <a:ln>
              <a:solidFill>
                <a:schemeClr val="accent2">
                  <a:lumMod val="60000"/>
                  <a:lumOff val="4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9" name="직사각형 98"/>
            <p:cNvSpPr/>
            <p:nvPr/>
          </p:nvSpPr>
          <p:spPr>
            <a:xfrm>
              <a:off x="2868149" y="3108722"/>
              <a:ext cx="453464" cy="1000474"/>
            </a:xfrm>
            <a:prstGeom prst="rect">
              <a:avLst/>
            </a:prstGeom>
            <a:solidFill>
              <a:srgbClr val="AD4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0" name="직사각형 99"/>
            <p:cNvSpPr/>
            <p:nvPr/>
          </p:nvSpPr>
          <p:spPr>
            <a:xfrm>
              <a:off x="2868149" y="4609258"/>
              <a:ext cx="453464" cy="1000474"/>
            </a:xfrm>
            <a:prstGeom prst="rect">
              <a:avLst/>
            </a:prstGeom>
            <a:solidFill>
              <a:srgbClr val="AD4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직사각형 100"/>
            <p:cNvSpPr/>
            <p:nvPr/>
          </p:nvSpPr>
          <p:spPr>
            <a:xfrm>
              <a:off x="4035114" y="3108722"/>
              <a:ext cx="453464" cy="1000474"/>
            </a:xfrm>
            <a:prstGeom prst="rect">
              <a:avLst/>
            </a:prstGeom>
            <a:solidFill>
              <a:srgbClr val="AD4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2" name="직사각형 101"/>
            <p:cNvSpPr/>
            <p:nvPr/>
          </p:nvSpPr>
          <p:spPr>
            <a:xfrm>
              <a:off x="4035114" y="4609258"/>
              <a:ext cx="453464" cy="1000474"/>
            </a:xfrm>
            <a:prstGeom prst="rect">
              <a:avLst/>
            </a:prstGeom>
            <a:solidFill>
              <a:srgbClr val="AD4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 name="직사각형 102"/>
            <p:cNvSpPr/>
            <p:nvPr/>
          </p:nvSpPr>
          <p:spPr>
            <a:xfrm>
              <a:off x="5179570" y="3108722"/>
              <a:ext cx="453464" cy="1000474"/>
            </a:xfrm>
            <a:prstGeom prst="rect">
              <a:avLst/>
            </a:prstGeom>
            <a:solidFill>
              <a:srgbClr val="AD4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 name="직사각형 103"/>
            <p:cNvSpPr/>
            <p:nvPr/>
          </p:nvSpPr>
          <p:spPr>
            <a:xfrm>
              <a:off x="5179570" y="4609258"/>
              <a:ext cx="453464" cy="1000474"/>
            </a:xfrm>
            <a:prstGeom prst="rect">
              <a:avLst/>
            </a:prstGeom>
            <a:solidFill>
              <a:srgbClr val="AD4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5" name="직사각형 104"/>
            <p:cNvSpPr/>
            <p:nvPr/>
          </p:nvSpPr>
          <p:spPr>
            <a:xfrm>
              <a:off x="6340221" y="3108722"/>
              <a:ext cx="453464" cy="1000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106" name="직사각형 105"/>
            <p:cNvSpPr/>
            <p:nvPr/>
          </p:nvSpPr>
          <p:spPr>
            <a:xfrm>
              <a:off x="6340221" y="4609258"/>
              <a:ext cx="453464" cy="1000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107" name="직사각형 106"/>
            <p:cNvSpPr/>
            <p:nvPr/>
          </p:nvSpPr>
          <p:spPr>
            <a:xfrm>
              <a:off x="7500871" y="3108722"/>
              <a:ext cx="453464" cy="1000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108" name="직사각형 107"/>
            <p:cNvSpPr/>
            <p:nvPr/>
          </p:nvSpPr>
          <p:spPr>
            <a:xfrm>
              <a:off x="7500871" y="4609258"/>
              <a:ext cx="453464" cy="1000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109" name="직사각형 108"/>
            <p:cNvSpPr/>
            <p:nvPr/>
          </p:nvSpPr>
          <p:spPr>
            <a:xfrm>
              <a:off x="8661522" y="3108722"/>
              <a:ext cx="453464" cy="1000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110" name="직사각형 109"/>
            <p:cNvSpPr/>
            <p:nvPr/>
          </p:nvSpPr>
          <p:spPr>
            <a:xfrm>
              <a:off x="8661522" y="4609258"/>
              <a:ext cx="453464" cy="1000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111" name="직사각형 110"/>
            <p:cNvSpPr/>
            <p:nvPr/>
          </p:nvSpPr>
          <p:spPr>
            <a:xfrm>
              <a:off x="9822173" y="3108722"/>
              <a:ext cx="453464" cy="1000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112" name="직사각형 111"/>
            <p:cNvSpPr/>
            <p:nvPr/>
          </p:nvSpPr>
          <p:spPr>
            <a:xfrm>
              <a:off x="9822173" y="4609258"/>
              <a:ext cx="453464" cy="1000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113" name="직사각형 112"/>
            <p:cNvSpPr/>
            <p:nvPr/>
          </p:nvSpPr>
          <p:spPr>
            <a:xfrm>
              <a:off x="6340221" y="1017572"/>
              <a:ext cx="453464" cy="1000474"/>
            </a:xfrm>
            <a:prstGeom prst="rect">
              <a:avLst/>
            </a:prstGeom>
            <a:solidFill>
              <a:srgbClr val="F8CAAA"/>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4" name="직사각형 113"/>
            <p:cNvSpPr/>
            <p:nvPr/>
          </p:nvSpPr>
          <p:spPr>
            <a:xfrm>
              <a:off x="7500871" y="1017572"/>
              <a:ext cx="453464" cy="1000474"/>
            </a:xfrm>
            <a:prstGeom prst="rect">
              <a:avLst/>
            </a:prstGeom>
            <a:solidFill>
              <a:srgbClr val="F8CAAA"/>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5" name="직사각형 114"/>
            <p:cNvSpPr/>
            <p:nvPr/>
          </p:nvSpPr>
          <p:spPr>
            <a:xfrm>
              <a:off x="8661522" y="1017572"/>
              <a:ext cx="453464" cy="1000474"/>
            </a:xfrm>
            <a:prstGeom prst="rect">
              <a:avLst/>
            </a:prstGeom>
            <a:solidFill>
              <a:srgbClr val="F8CAAA"/>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6" name="직사각형 115"/>
            <p:cNvSpPr/>
            <p:nvPr/>
          </p:nvSpPr>
          <p:spPr>
            <a:xfrm>
              <a:off x="9822173" y="1017572"/>
              <a:ext cx="453464" cy="1000474"/>
            </a:xfrm>
            <a:prstGeom prst="rect">
              <a:avLst/>
            </a:prstGeom>
            <a:solidFill>
              <a:srgbClr val="F8CAAA"/>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7" name="아래쪽 화살표 116"/>
            <p:cNvSpPr/>
            <p:nvPr/>
          </p:nvSpPr>
          <p:spPr>
            <a:xfrm rot="10800000">
              <a:off x="3018222" y="5577688"/>
              <a:ext cx="190024" cy="564150"/>
            </a:xfrm>
            <a:prstGeom prst="downArrow">
              <a:avLst/>
            </a:prstGeom>
            <a:solidFill>
              <a:schemeClr val="tx1">
                <a:lumMod val="95000"/>
                <a:lumOff val="5000"/>
              </a:schemeClr>
            </a:solidFill>
            <a:ln>
              <a:solidFill>
                <a:schemeClr val="tx1">
                  <a:lumMod val="95000"/>
                  <a:lumOff val="5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8" name="아래쪽 화살표 117"/>
            <p:cNvSpPr/>
            <p:nvPr/>
          </p:nvSpPr>
          <p:spPr>
            <a:xfrm rot="10800000">
              <a:off x="3018224" y="4090305"/>
              <a:ext cx="190022" cy="500063"/>
            </a:xfrm>
            <a:prstGeom prst="downArrow">
              <a:avLst/>
            </a:prstGeom>
            <a:solidFill>
              <a:schemeClr val="tx1">
                <a:lumMod val="50000"/>
                <a:lumOff val="50000"/>
              </a:schemeClr>
            </a:solidFill>
            <a:ln>
              <a:solidFill>
                <a:schemeClr val="bg2">
                  <a:lumMod val="5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9" name="아래쪽 화살표 118"/>
            <p:cNvSpPr/>
            <p:nvPr/>
          </p:nvSpPr>
          <p:spPr>
            <a:xfrm rot="10800000">
              <a:off x="4151645" y="5577689"/>
              <a:ext cx="190024" cy="564150"/>
            </a:xfrm>
            <a:prstGeom prst="downArrow">
              <a:avLst/>
            </a:prstGeom>
            <a:solidFill>
              <a:schemeClr val="tx1">
                <a:lumMod val="95000"/>
                <a:lumOff val="5000"/>
              </a:schemeClr>
            </a:solidFill>
            <a:ln>
              <a:solidFill>
                <a:schemeClr val="tx1">
                  <a:lumMod val="95000"/>
                  <a:lumOff val="5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0" name="아래쪽 화살표 119"/>
            <p:cNvSpPr/>
            <p:nvPr/>
          </p:nvSpPr>
          <p:spPr>
            <a:xfrm rot="10800000">
              <a:off x="4168453" y="4097256"/>
              <a:ext cx="190022" cy="500063"/>
            </a:xfrm>
            <a:prstGeom prst="downArrow">
              <a:avLst/>
            </a:prstGeom>
            <a:solidFill>
              <a:schemeClr val="tx1">
                <a:lumMod val="50000"/>
                <a:lumOff val="50000"/>
              </a:schemeClr>
            </a:solidFill>
            <a:ln>
              <a:solidFill>
                <a:schemeClr val="bg2">
                  <a:lumMod val="5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1" name="아래쪽 화살표 120"/>
            <p:cNvSpPr/>
            <p:nvPr/>
          </p:nvSpPr>
          <p:spPr>
            <a:xfrm rot="10800000">
              <a:off x="5310270" y="5574451"/>
              <a:ext cx="190024" cy="564150"/>
            </a:xfrm>
            <a:prstGeom prst="downArrow">
              <a:avLst/>
            </a:prstGeom>
            <a:solidFill>
              <a:schemeClr val="tx1">
                <a:lumMod val="95000"/>
                <a:lumOff val="5000"/>
              </a:schemeClr>
            </a:solidFill>
            <a:ln>
              <a:solidFill>
                <a:schemeClr val="tx1">
                  <a:lumMod val="95000"/>
                  <a:lumOff val="5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2" name="아래쪽 화살표 121"/>
            <p:cNvSpPr/>
            <p:nvPr/>
          </p:nvSpPr>
          <p:spPr>
            <a:xfrm rot="10800000">
              <a:off x="5314025" y="4093066"/>
              <a:ext cx="190022" cy="500063"/>
            </a:xfrm>
            <a:prstGeom prst="downArrow">
              <a:avLst/>
            </a:prstGeom>
            <a:solidFill>
              <a:schemeClr val="tx1">
                <a:lumMod val="50000"/>
                <a:lumOff val="50000"/>
              </a:schemeClr>
            </a:solidFill>
            <a:ln>
              <a:solidFill>
                <a:schemeClr val="bg2">
                  <a:lumMod val="5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3" name="아래쪽 화살표 122"/>
            <p:cNvSpPr/>
            <p:nvPr/>
          </p:nvSpPr>
          <p:spPr>
            <a:xfrm rot="10800000">
              <a:off x="6467240" y="5581226"/>
              <a:ext cx="190024" cy="564150"/>
            </a:xfrm>
            <a:prstGeom prst="downArrow">
              <a:avLst/>
            </a:prstGeom>
            <a:solidFill>
              <a:schemeClr val="accent2">
                <a:lumMod val="50000"/>
              </a:schemeClr>
            </a:solidFill>
            <a:ln>
              <a:solidFill>
                <a:schemeClr val="accent2">
                  <a:lumMod val="5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4" name="아래쪽 화살표 123"/>
            <p:cNvSpPr/>
            <p:nvPr/>
          </p:nvSpPr>
          <p:spPr>
            <a:xfrm rot="10800000">
              <a:off x="6471941" y="4087547"/>
              <a:ext cx="190022" cy="500063"/>
            </a:xfrm>
            <a:prstGeom prst="downArrow">
              <a:avLst/>
            </a:prstGeom>
            <a:solidFill>
              <a:schemeClr val="accent2">
                <a:lumMod val="40000"/>
                <a:lumOff val="60000"/>
              </a:schemeClr>
            </a:solidFill>
            <a:ln>
              <a:solidFill>
                <a:schemeClr val="accent2">
                  <a:lumMod val="60000"/>
                  <a:lumOff val="4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아래쪽 화살표 124"/>
            <p:cNvSpPr/>
            <p:nvPr/>
          </p:nvSpPr>
          <p:spPr>
            <a:xfrm rot="10800000">
              <a:off x="7627893" y="5581225"/>
              <a:ext cx="190024" cy="564150"/>
            </a:xfrm>
            <a:prstGeom prst="downArrow">
              <a:avLst/>
            </a:prstGeom>
            <a:solidFill>
              <a:schemeClr val="accent2">
                <a:lumMod val="50000"/>
              </a:schemeClr>
            </a:solidFill>
            <a:ln>
              <a:solidFill>
                <a:schemeClr val="accent2">
                  <a:lumMod val="5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6" name="아래쪽 화살표 125"/>
            <p:cNvSpPr/>
            <p:nvPr/>
          </p:nvSpPr>
          <p:spPr>
            <a:xfrm rot="10800000">
              <a:off x="7627893" y="4086771"/>
              <a:ext cx="190022" cy="500063"/>
            </a:xfrm>
            <a:prstGeom prst="downArrow">
              <a:avLst/>
            </a:prstGeom>
            <a:solidFill>
              <a:schemeClr val="accent2">
                <a:lumMod val="40000"/>
                <a:lumOff val="60000"/>
              </a:schemeClr>
            </a:solidFill>
            <a:ln>
              <a:solidFill>
                <a:schemeClr val="accent2">
                  <a:lumMod val="60000"/>
                  <a:lumOff val="4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7" name="아래쪽 화살표 126"/>
            <p:cNvSpPr/>
            <p:nvPr/>
          </p:nvSpPr>
          <p:spPr>
            <a:xfrm rot="10800000">
              <a:off x="8788541" y="5581225"/>
              <a:ext cx="190024" cy="564150"/>
            </a:xfrm>
            <a:prstGeom prst="downArrow">
              <a:avLst/>
            </a:prstGeom>
            <a:solidFill>
              <a:schemeClr val="accent2">
                <a:lumMod val="50000"/>
              </a:schemeClr>
            </a:solidFill>
            <a:ln>
              <a:solidFill>
                <a:schemeClr val="accent2">
                  <a:lumMod val="5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8" name="아래쪽 화살표 127"/>
            <p:cNvSpPr/>
            <p:nvPr/>
          </p:nvSpPr>
          <p:spPr>
            <a:xfrm rot="10800000">
              <a:off x="8788543" y="4093066"/>
              <a:ext cx="190022" cy="500063"/>
            </a:xfrm>
            <a:prstGeom prst="downArrow">
              <a:avLst/>
            </a:prstGeom>
            <a:solidFill>
              <a:schemeClr val="accent2">
                <a:lumMod val="40000"/>
                <a:lumOff val="60000"/>
              </a:schemeClr>
            </a:solidFill>
            <a:ln>
              <a:solidFill>
                <a:schemeClr val="accent2">
                  <a:lumMod val="60000"/>
                  <a:lumOff val="4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9" name="아래쪽 화살표 128"/>
            <p:cNvSpPr/>
            <p:nvPr/>
          </p:nvSpPr>
          <p:spPr>
            <a:xfrm rot="10800000">
              <a:off x="9942812" y="5581226"/>
              <a:ext cx="190024" cy="564150"/>
            </a:xfrm>
            <a:prstGeom prst="downArrow">
              <a:avLst/>
            </a:prstGeom>
            <a:solidFill>
              <a:schemeClr val="accent2">
                <a:lumMod val="50000"/>
              </a:schemeClr>
            </a:solidFill>
            <a:ln>
              <a:solidFill>
                <a:schemeClr val="accent2">
                  <a:lumMod val="5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0" name="아래쪽 화살표 129"/>
            <p:cNvSpPr/>
            <p:nvPr/>
          </p:nvSpPr>
          <p:spPr>
            <a:xfrm rot="10800000">
              <a:off x="9945568" y="4086771"/>
              <a:ext cx="190022" cy="500063"/>
            </a:xfrm>
            <a:prstGeom prst="downArrow">
              <a:avLst/>
            </a:prstGeom>
            <a:solidFill>
              <a:schemeClr val="accent2">
                <a:lumMod val="40000"/>
                <a:lumOff val="60000"/>
              </a:schemeClr>
            </a:solidFill>
            <a:ln>
              <a:solidFill>
                <a:schemeClr val="accent2">
                  <a:lumMod val="60000"/>
                  <a:lumOff val="4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1" name="아래쪽 화살표 130"/>
            <p:cNvSpPr/>
            <p:nvPr/>
          </p:nvSpPr>
          <p:spPr>
            <a:xfrm rot="16200000">
              <a:off x="9414935" y="3166123"/>
              <a:ext cx="107289" cy="885672"/>
            </a:xfrm>
            <a:prstGeom prst="downArrow">
              <a:avLst/>
            </a:prstGeom>
            <a:solidFill>
              <a:schemeClr val="accent2">
                <a:lumMod val="40000"/>
                <a:lumOff val="60000"/>
              </a:schemeClr>
            </a:solidFill>
            <a:ln>
              <a:solidFill>
                <a:schemeClr val="accent2">
                  <a:lumMod val="60000"/>
                  <a:lumOff val="4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2" name="TextBox 131"/>
            <p:cNvSpPr txBox="1"/>
            <p:nvPr/>
          </p:nvSpPr>
          <p:spPr>
            <a:xfrm>
              <a:off x="3007680" y="6045201"/>
              <a:ext cx="923297" cy="338554"/>
            </a:xfrm>
            <a:prstGeom prst="rect">
              <a:avLst/>
            </a:prstGeom>
            <a:noFill/>
          </p:spPr>
          <p:txBody>
            <a:bodyPr wrap="square" rtlCol="0">
              <a:spAutoFit/>
            </a:bodyPr>
            <a:lstStyle/>
            <a:p>
              <a:r>
                <a:rPr lang="en-US" altLang="ko-KR" sz="1600" dirty="0"/>
                <a:t>I</a:t>
              </a:r>
              <a:endParaRPr lang="ko-KR" altLang="en-US" sz="1600" dirty="0"/>
            </a:p>
          </p:txBody>
        </p:sp>
        <p:sp>
          <p:nvSpPr>
            <p:cNvPr id="133" name="TextBox 132"/>
            <p:cNvSpPr txBox="1"/>
            <p:nvPr/>
          </p:nvSpPr>
          <p:spPr>
            <a:xfrm>
              <a:off x="3995730" y="6045201"/>
              <a:ext cx="1355488" cy="338554"/>
            </a:xfrm>
            <a:prstGeom prst="rect">
              <a:avLst/>
            </a:prstGeom>
            <a:noFill/>
          </p:spPr>
          <p:txBody>
            <a:bodyPr wrap="square" rtlCol="0">
              <a:spAutoFit/>
            </a:bodyPr>
            <a:lstStyle/>
            <a:p>
              <a:r>
                <a:rPr lang="en-US" altLang="ko-KR" sz="1600" dirty="0" smtClean="0"/>
                <a:t>feel</a:t>
              </a:r>
              <a:endParaRPr lang="ko-KR" altLang="en-US" sz="1600" dirty="0"/>
            </a:p>
          </p:txBody>
        </p:sp>
        <p:sp>
          <p:nvSpPr>
            <p:cNvPr id="134" name="TextBox 133"/>
            <p:cNvSpPr txBox="1"/>
            <p:nvPr/>
          </p:nvSpPr>
          <p:spPr>
            <a:xfrm>
              <a:off x="4948612" y="6028813"/>
              <a:ext cx="1399125" cy="338554"/>
            </a:xfrm>
            <a:prstGeom prst="rect">
              <a:avLst/>
            </a:prstGeom>
            <a:noFill/>
          </p:spPr>
          <p:txBody>
            <a:bodyPr wrap="square" rtlCol="0">
              <a:spAutoFit/>
            </a:bodyPr>
            <a:lstStyle/>
            <a:p>
              <a:r>
                <a:rPr lang="en-US" altLang="ko-KR" sz="1600" dirty="0" smtClean="0"/>
                <a:t>hungry</a:t>
              </a:r>
              <a:endParaRPr lang="ko-KR" altLang="en-US" sz="1600" dirty="0"/>
            </a:p>
          </p:txBody>
        </p:sp>
        <p:sp>
          <p:nvSpPr>
            <p:cNvPr id="135" name="TextBox 134"/>
            <p:cNvSpPr txBox="1"/>
            <p:nvPr/>
          </p:nvSpPr>
          <p:spPr>
            <a:xfrm>
              <a:off x="6144271" y="6028470"/>
              <a:ext cx="1295904" cy="338554"/>
            </a:xfrm>
            <a:prstGeom prst="rect">
              <a:avLst/>
            </a:prstGeom>
            <a:noFill/>
          </p:spPr>
          <p:txBody>
            <a:bodyPr wrap="square" rtlCol="0">
              <a:spAutoFit/>
            </a:bodyPr>
            <a:lstStyle/>
            <a:p>
              <a:r>
                <a:rPr lang="en-US" altLang="ko-KR" sz="1600" dirty="0" smtClean="0"/>
                <a:t>&lt;</a:t>
              </a:r>
              <a:r>
                <a:rPr lang="en-US" altLang="ko-KR" sz="1600" dirty="0" err="1" smtClean="0"/>
                <a:t>bos</a:t>
              </a:r>
              <a:r>
                <a:rPr lang="en-US" altLang="ko-KR" sz="1600" dirty="0" smtClean="0"/>
                <a:t>&gt;</a:t>
              </a:r>
              <a:endParaRPr lang="ko-KR" altLang="en-US" sz="1600" dirty="0"/>
            </a:p>
          </p:txBody>
        </p:sp>
        <p:sp>
          <p:nvSpPr>
            <p:cNvPr id="136" name="TextBox 135"/>
            <p:cNvSpPr txBox="1"/>
            <p:nvPr/>
          </p:nvSpPr>
          <p:spPr>
            <a:xfrm>
              <a:off x="8586589" y="6078234"/>
              <a:ext cx="1295904" cy="338554"/>
            </a:xfrm>
            <a:prstGeom prst="rect">
              <a:avLst/>
            </a:prstGeom>
            <a:noFill/>
          </p:spPr>
          <p:txBody>
            <a:bodyPr wrap="square" rtlCol="0">
              <a:spAutoFit/>
            </a:bodyPr>
            <a:lstStyle/>
            <a:p>
              <a:r>
                <a:rPr lang="ko-KR" altLang="en-US" sz="1600" dirty="0" smtClean="0"/>
                <a:t>배가</a:t>
              </a:r>
              <a:endParaRPr lang="ko-KR" altLang="en-US" sz="1600" dirty="0"/>
            </a:p>
          </p:txBody>
        </p:sp>
        <p:sp>
          <p:nvSpPr>
            <p:cNvPr id="137" name="TextBox 136"/>
            <p:cNvSpPr txBox="1"/>
            <p:nvPr/>
          </p:nvSpPr>
          <p:spPr>
            <a:xfrm>
              <a:off x="9656345" y="6068956"/>
              <a:ext cx="1295904" cy="338554"/>
            </a:xfrm>
            <a:prstGeom prst="rect">
              <a:avLst/>
            </a:prstGeom>
            <a:noFill/>
          </p:spPr>
          <p:txBody>
            <a:bodyPr wrap="square" rtlCol="0">
              <a:spAutoFit/>
            </a:bodyPr>
            <a:lstStyle/>
            <a:p>
              <a:r>
                <a:rPr lang="ko-KR" altLang="en-US" sz="1600" dirty="0" smtClean="0"/>
                <a:t>고프다</a:t>
              </a:r>
              <a:endParaRPr lang="ko-KR" altLang="en-US" sz="1600" dirty="0"/>
            </a:p>
          </p:txBody>
        </p:sp>
        <p:sp>
          <p:nvSpPr>
            <p:cNvPr id="138" name="TextBox 137"/>
            <p:cNvSpPr txBox="1"/>
            <p:nvPr/>
          </p:nvSpPr>
          <p:spPr>
            <a:xfrm>
              <a:off x="6284387" y="712141"/>
              <a:ext cx="1295904" cy="338554"/>
            </a:xfrm>
            <a:prstGeom prst="rect">
              <a:avLst/>
            </a:prstGeom>
            <a:noFill/>
          </p:spPr>
          <p:txBody>
            <a:bodyPr wrap="square" rtlCol="0">
              <a:spAutoFit/>
            </a:bodyPr>
            <a:lstStyle/>
            <a:p>
              <a:r>
                <a:rPr lang="ko-KR" altLang="en-US" sz="1600" dirty="0" smtClean="0"/>
                <a:t>나는</a:t>
              </a:r>
              <a:endParaRPr lang="ko-KR" altLang="en-US" sz="1600" dirty="0"/>
            </a:p>
          </p:txBody>
        </p:sp>
        <p:sp>
          <p:nvSpPr>
            <p:cNvPr id="139" name="TextBox 138"/>
            <p:cNvSpPr txBox="1"/>
            <p:nvPr/>
          </p:nvSpPr>
          <p:spPr>
            <a:xfrm>
              <a:off x="7432436" y="695580"/>
              <a:ext cx="1295904" cy="338554"/>
            </a:xfrm>
            <a:prstGeom prst="rect">
              <a:avLst/>
            </a:prstGeom>
            <a:noFill/>
          </p:spPr>
          <p:txBody>
            <a:bodyPr wrap="square" rtlCol="0">
              <a:spAutoFit/>
            </a:bodyPr>
            <a:lstStyle/>
            <a:p>
              <a:r>
                <a:rPr lang="ko-KR" altLang="en-US" sz="1600" dirty="0" smtClean="0"/>
                <a:t>배가</a:t>
              </a:r>
              <a:endParaRPr lang="ko-KR" altLang="en-US" sz="1600" dirty="0"/>
            </a:p>
          </p:txBody>
        </p:sp>
        <p:sp>
          <p:nvSpPr>
            <p:cNvPr id="140" name="TextBox 139"/>
            <p:cNvSpPr txBox="1"/>
            <p:nvPr/>
          </p:nvSpPr>
          <p:spPr>
            <a:xfrm>
              <a:off x="8551684" y="712141"/>
              <a:ext cx="1295904" cy="338554"/>
            </a:xfrm>
            <a:prstGeom prst="rect">
              <a:avLst/>
            </a:prstGeom>
            <a:noFill/>
          </p:spPr>
          <p:txBody>
            <a:bodyPr wrap="square" rtlCol="0">
              <a:spAutoFit/>
            </a:bodyPr>
            <a:lstStyle/>
            <a:p>
              <a:r>
                <a:rPr lang="ko-KR" altLang="en-US" sz="1600" dirty="0" smtClean="0"/>
                <a:t>고프다</a:t>
              </a:r>
              <a:endParaRPr lang="ko-KR" altLang="en-US" sz="1600" dirty="0"/>
            </a:p>
          </p:txBody>
        </p:sp>
        <p:sp>
          <p:nvSpPr>
            <p:cNvPr id="141" name="TextBox 140"/>
            <p:cNvSpPr txBox="1"/>
            <p:nvPr/>
          </p:nvSpPr>
          <p:spPr>
            <a:xfrm>
              <a:off x="9699733" y="701264"/>
              <a:ext cx="1295904" cy="338554"/>
            </a:xfrm>
            <a:prstGeom prst="rect">
              <a:avLst/>
            </a:prstGeom>
            <a:noFill/>
          </p:spPr>
          <p:txBody>
            <a:bodyPr wrap="square" rtlCol="0">
              <a:spAutoFit/>
            </a:bodyPr>
            <a:lstStyle/>
            <a:p>
              <a:r>
                <a:rPr lang="en-US" altLang="ko-KR" sz="1600" dirty="0" smtClean="0"/>
                <a:t>&lt;</a:t>
              </a:r>
              <a:r>
                <a:rPr lang="en-US" altLang="ko-KR" sz="1600" dirty="0" err="1" smtClean="0"/>
                <a:t>eos</a:t>
              </a:r>
              <a:r>
                <a:rPr lang="en-US" altLang="ko-KR" sz="1600" dirty="0" smtClean="0"/>
                <a:t>&gt;</a:t>
              </a:r>
              <a:endParaRPr lang="ko-KR" altLang="en-US" sz="1600" dirty="0"/>
            </a:p>
          </p:txBody>
        </p:sp>
        <p:sp>
          <p:nvSpPr>
            <p:cNvPr id="149" name="TextBox 148"/>
            <p:cNvSpPr txBox="1"/>
            <p:nvPr/>
          </p:nvSpPr>
          <p:spPr>
            <a:xfrm>
              <a:off x="7425065" y="6072666"/>
              <a:ext cx="1295904" cy="338554"/>
            </a:xfrm>
            <a:prstGeom prst="rect">
              <a:avLst/>
            </a:prstGeom>
            <a:noFill/>
          </p:spPr>
          <p:txBody>
            <a:bodyPr wrap="square" rtlCol="0">
              <a:spAutoFit/>
            </a:bodyPr>
            <a:lstStyle/>
            <a:p>
              <a:r>
                <a:rPr lang="ko-KR" altLang="en-US" sz="1600" dirty="0" smtClean="0"/>
                <a:t>나는</a:t>
              </a:r>
              <a:endParaRPr lang="ko-KR" altLang="en-US" sz="1600" dirty="0"/>
            </a:p>
          </p:txBody>
        </p:sp>
      </p:grpSp>
      <p:sp>
        <p:nvSpPr>
          <p:cNvPr id="60" name="TextBox 59"/>
          <p:cNvSpPr txBox="1"/>
          <p:nvPr/>
        </p:nvSpPr>
        <p:spPr>
          <a:xfrm>
            <a:off x="8894979" y="3182641"/>
            <a:ext cx="2959564" cy="1754326"/>
          </a:xfrm>
          <a:prstGeom prst="rect">
            <a:avLst/>
          </a:prstGeom>
          <a:noFill/>
        </p:spPr>
        <p:txBody>
          <a:bodyPr wrap="square" rtlCol="0">
            <a:spAutoFit/>
          </a:bodyPr>
          <a:lstStyle/>
          <a:p>
            <a:r>
              <a:rPr lang="en-US" altLang="ko-KR" sz="1200" dirty="0" smtClean="0">
                <a:latin typeface="Noto Sans" panose="020B0502040504020204" pitchFamily="34"/>
                <a:ea typeface="Noto Sans" panose="020B0502040504020204" pitchFamily="34"/>
                <a:cs typeface="Noto Sans" panose="020B0502040504020204" pitchFamily="34"/>
              </a:rPr>
              <a:t>- Seq2seq </a:t>
            </a:r>
            <a:r>
              <a:rPr lang="ko-KR" altLang="en-US" sz="1200" dirty="0" smtClean="0">
                <a:latin typeface="Noto Sans" panose="020B0502040504020204" pitchFamily="34"/>
                <a:cs typeface="Noto Sans" panose="020B0502040504020204" pitchFamily="34"/>
              </a:rPr>
              <a:t>는 </a:t>
            </a:r>
            <a:r>
              <a:rPr lang="en-US" altLang="ko-KR" sz="1200" dirty="0" smtClean="0">
                <a:latin typeface="Noto Sans" panose="020B0502040504020204" pitchFamily="34"/>
                <a:ea typeface="Noto Sans" panose="020B0502040504020204" pitchFamily="34"/>
                <a:cs typeface="Noto Sans" panose="020B0502040504020204" pitchFamily="34"/>
              </a:rPr>
              <a:t>RNN</a:t>
            </a:r>
            <a:r>
              <a:rPr lang="ko-KR" altLang="en-US" sz="1200" dirty="0" smtClean="0">
                <a:latin typeface="Noto Sans" panose="020B0502040504020204" pitchFamily="34"/>
                <a:cs typeface="Noto Sans" panose="020B0502040504020204" pitchFamily="34"/>
              </a:rPr>
              <a:t>의 가장 발전된 </a:t>
            </a:r>
            <a:r>
              <a:rPr lang="ko-KR" altLang="en-US" sz="1200" dirty="0" smtClean="0">
                <a:latin typeface="Noto Sans" panose="020B0502040504020204" pitchFamily="34"/>
                <a:cs typeface="Noto Sans" panose="020B0502040504020204" pitchFamily="34"/>
              </a:rPr>
              <a:t>형태</a:t>
            </a:r>
            <a:endParaRPr lang="en-US" altLang="ko-KR" sz="1200" dirty="0">
              <a:latin typeface="Noto Sans" panose="020B0502040504020204" pitchFamily="34"/>
              <a:ea typeface="Noto Sans" panose="020B0502040504020204" pitchFamily="34"/>
              <a:cs typeface="Noto Sans" panose="020B0502040504020204" pitchFamily="34"/>
            </a:endParaRPr>
          </a:p>
          <a:p>
            <a:r>
              <a:rPr lang="en-US" altLang="ko-KR" sz="1200" dirty="0" smtClean="0">
                <a:latin typeface="Noto Sans" panose="020B0502040504020204" pitchFamily="34"/>
                <a:ea typeface="Noto Sans" panose="020B0502040504020204" pitchFamily="34"/>
                <a:cs typeface="Noto Sans" panose="020B0502040504020204" pitchFamily="34"/>
              </a:rPr>
              <a:t>- encoder </a:t>
            </a:r>
            <a:r>
              <a:rPr lang="ko-KR" altLang="en-US" sz="1200" dirty="0" smtClean="0">
                <a:latin typeface="Noto Sans" panose="020B0502040504020204" pitchFamily="34"/>
                <a:cs typeface="Noto Sans" panose="020B0502040504020204" pitchFamily="34"/>
              </a:rPr>
              <a:t>와 </a:t>
            </a:r>
            <a:r>
              <a:rPr lang="en-US" altLang="ko-KR" sz="1200" dirty="0" smtClean="0">
                <a:latin typeface="Noto Sans" panose="020B0502040504020204" pitchFamily="34"/>
                <a:cs typeface="Noto Sans" panose="020B0502040504020204" pitchFamily="34"/>
              </a:rPr>
              <a:t>d</a:t>
            </a:r>
            <a:r>
              <a:rPr lang="en-US" altLang="ko-KR" sz="1200" dirty="0" smtClean="0">
                <a:latin typeface="Noto Sans" panose="020B0502040504020204" pitchFamily="34"/>
                <a:ea typeface="Noto Sans" panose="020B0502040504020204" pitchFamily="34"/>
                <a:cs typeface="Noto Sans" panose="020B0502040504020204" pitchFamily="34"/>
              </a:rPr>
              <a:t>ecoder </a:t>
            </a:r>
          </a:p>
          <a:p>
            <a:r>
              <a:rPr lang="en-US" altLang="ko-KR" sz="1200" dirty="0" smtClean="0">
                <a:latin typeface="Noto Sans" panose="020B0502040504020204" pitchFamily="34"/>
                <a:cs typeface="Noto Sans" panose="020B0502040504020204" pitchFamily="34"/>
              </a:rPr>
              <a:t>- </a:t>
            </a:r>
            <a:r>
              <a:rPr lang="ko-KR" altLang="en-US" sz="1200" dirty="0" smtClean="0">
                <a:latin typeface="Noto Sans" panose="020B0502040504020204" pitchFamily="34"/>
                <a:cs typeface="Noto Sans" panose="020B0502040504020204" pitchFamily="34"/>
              </a:rPr>
              <a:t>간단한 </a:t>
            </a:r>
            <a:r>
              <a:rPr lang="ko-KR" altLang="en-US" sz="1200" dirty="0" smtClean="0">
                <a:latin typeface="Noto Sans" panose="020B0502040504020204" pitchFamily="34"/>
                <a:cs typeface="Noto Sans" panose="020B0502040504020204" pitchFamily="34"/>
              </a:rPr>
              <a:t>예제</a:t>
            </a:r>
            <a:r>
              <a:rPr lang="en-US" altLang="ko-KR" sz="1200" dirty="0" smtClean="0">
                <a:latin typeface="Noto Sans" panose="020B0502040504020204" pitchFamily="34"/>
                <a:ea typeface="Noto Sans" panose="020B0502040504020204" pitchFamily="34"/>
                <a:cs typeface="Noto Sans" panose="020B0502040504020204" pitchFamily="34"/>
              </a:rPr>
              <a:t>: </a:t>
            </a:r>
            <a:r>
              <a:rPr lang="ko-KR" altLang="en-US" sz="1200" dirty="0" smtClean="0">
                <a:latin typeface="Noto Sans" panose="020B0502040504020204" pitchFamily="34"/>
                <a:cs typeface="Noto Sans" panose="020B0502040504020204" pitchFamily="34"/>
              </a:rPr>
              <a:t>기계번역</a:t>
            </a:r>
            <a:endParaRPr lang="en-US" altLang="ko-KR" sz="1200" dirty="0" smtClean="0">
              <a:latin typeface="Noto Sans" panose="020B0502040504020204" pitchFamily="34"/>
              <a:ea typeface="Noto Sans" panose="020B0502040504020204" pitchFamily="34"/>
              <a:cs typeface="Noto Sans" panose="020B0502040504020204" pitchFamily="34"/>
            </a:endParaRPr>
          </a:p>
          <a:p>
            <a:r>
              <a:rPr lang="en-US" altLang="ko-KR" sz="1200" dirty="0" smtClean="0">
                <a:latin typeface="Noto Sans" panose="020B0502040504020204" pitchFamily="34"/>
                <a:cs typeface="Noto Sans" panose="020B0502040504020204" pitchFamily="34"/>
              </a:rPr>
              <a:t>- </a:t>
            </a:r>
            <a:r>
              <a:rPr lang="ko-KR" altLang="en-US" sz="1200" dirty="0" smtClean="0">
                <a:latin typeface="Noto Sans" panose="020B0502040504020204" pitchFamily="34"/>
                <a:cs typeface="Noto Sans" panose="020B0502040504020204" pitchFamily="34"/>
              </a:rPr>
              <a:t>인코더에는 번역 전 문장</a:t>
            </a:r>
            <a:r>
              <a:rPr lang="en-US" altLang="ko-KR" sz="1200" dirty="0" smtClean="0">
                <a:latin typeface="Noto Sans" panose="020B0502040504020204" pitchFamily="34"/>
                <a:ea typeface="Noto Sans" panose="020B0502040504020204" pitchFamily="34"/>
                <a:cs typeface="Noto Sans" panose="020B0502040504020204" pitchFamily="34"/>
              </a:rPr>
              <a:t>, </a:t>
            </a:r>
            <a:r>
              <a:rPr lang="ko-KR" altLang="en-US" sz="1200" dirty="0" err="1" smtClean="0">
                <a:latin typeface="Noto Sans" panose="020B0502040504020204" pitchFamily="34"/>
                <a:cs typeface="Noto Sans" panose="020B0502040504020204" pitchFamily="34"/>
              </a:rPr>
              <a:t>디코더는</a:t>
            </a:r>
            <a:r>
              <a:rPr lang="ko-KR" altLang="en-US" sz="1200" dirty="0" smtClean="0">
                <a:latin typeface="Noto Sans" panose="020B0502040504020204" pitchFamily="34"/>
                <a:cs typeface="Noto Sans" panose="020B0502040504020204" pitchFamily="34"/>
              </a:rPr>
              <a:t> </a:t>
            </a:r>
            <a:r>
              <a:rPr lang="ko-KR" altLang="en-US" sz="1200" dirty="0" smtClean="0">
                <a:latin typeface="Noto Sans" panose="020B0502040504020204" pitchFamily="34"/>
                <a:cs typeface="Noto Sans" panose="020B0502040504020204" pitchFamily="34"/>
              </a:rPr>
              <a:t>번역 후 문장</a:t>
            </a:r>
            <a:endParaRPr lang="en-US" altLang="ko-KR" sz="1200" dirty="0" smtClean="0">
              <a:latin typeface="Noto Sans" panose="020B0502040504020204" pitchFamily="34"/>
              <a:ea typeface="Noto Sans" panose="020B0502040504020204" pitchFamily="34"/>
              <a:cs typeface="Noto Sans" panose="020B0502040504020204" pitchFamily="34"/>
            </a:endParaRPr>
          </a:p>
          <a:p>
            <a:r>
              <a:rPr lang="en-US" altLang="ko-KR" sz="1200" dirty="0" smtClean="0">
                <a:latin typeface="Noto Sans" panose="020B0502040504020204" pitchFamily="34"/>
                <a:cs typeface="Noto Sans" panose="020B0502040504020204" pitchFamily="34"/>
              </a:rPr>
              <a:t>- </a:t>
            </a:r>
            <a:r>
              <a:rPr lang="ko-KR" altLang="en-US" sz="1200" dirty="0" smtClean="0">
                <a:latin typeface="Noto Sans" panose="020B0502040504020204" pitchFamily="34"/>
                <a:cs typeface="Noto Sans" panose="020B0502040504020204" pitchFamily="34"/>
              </a:rPr>
              <a:t>인코더는 번역 전 문장의 정보를 </a:t>
            </a:r>
            <a:r>
              <a:rPr lang="ko-KR" altLang="en-US" sz="1200" dirty="0" smtClean="0">
                <a:latin typeface="Noto Sans" panose="020B0502040504020204" pitchFamily="34"/>
                <a:cs typeface="Noto Sans" panose="020B0502040504020204" pitchFamily="34"/>
              </a:rPr>
              <a:t>압축</a:t>
            </a:r>
            <a:r>
              <a:rPr lang="en-US" altLang="ko-KR" sz="1200" dirty="0" smtClean="0">
                <a:latin typeface="Noto Sans" panose="020B0502040504020204" pitchFamily="34"/>
                <a:ea typeface="Noto Sans" panose="020B0502040504020204" pitchFamily="34"/>
                <a:cs typeface="Noto Sans" panose="020B0502040504020204" pitchFamily="34"/>
              </a:rPr>
              <a:t>, </a:t>
            </a:r>
            <a:r>
              <a:rPr lang="ko-KR" altLang="en-US" sz="1200" dirty="0" err="1" smtClean="0">
                <a:latin typeface="Noto Sans" panose="020B0502040504020204" pitchFamily="34"/>
                <a:cs typeface="Noto Sans" panose="020B0502040504020204" pitchFamily="34"/>
              </a:rPr>
              <a:t>디코더에서</a:t>
            </a:r>
            <a:r>
              <a:rPr lang="ko-KR" altLang="en-US" sz="1200" dirty="0" smtClean="0">
                <a:latin typeface="Noto Sans" panose="020B0502040504020204" pitchFamily="34"/>
                <a:cs typeface="Noto Sans" panose="020B0502040504020204" pitchFamily="34"/>
              </a:rPr>
              <a:t> </a:t>
            </a:r>
            <a:r>
              <a:rPr lang="ko-KR" altLang="en-US" sz="1200" dirty="0" smtClean="0">
                <a:latin typeface="Noto Sans" panose="020B0502040504020204" pitchFamily="34"/>
                <a:cs typeface="Noto Sans" panose="020B0502040504020204" pitchFamily="34"/>
              </a:rPr>
              <a:t>압축된 </a:t>
            </a:r>
            <a:r>
              <a:rPr lang="ko-KR" altLang="en-US" sz="1200" dirty="0" smtClean="0">
                <a:latin typeface="Noto Sans" panose="020B0502040504020204" pitchFamily="34"/>
                <a:cs typeface="Noto Sans" panose="020B0502040504020204" pitchFamily="34"/>
              </a:rPr>
              <a:t>정보를 토대로 </a:t>
            </a:r>
            <a:r>
              <a:rPr lang="ko-KR" altLang="en-US" sz="1200" dirty="0" smtClean="0">
                <a:latin typeface="Noto Sans" panose="020B0502040504020204" pitchFamily="34"/>
                <a:cs typeface="Noto Sans" panose="020B0502040504020204" pitchFamily="34"/>
              </a:rPr>
              <a:t>아웃풋 출력</a:t>
            </a:r>
            <a:endParaRPr lang="en-US" altLang="ko-KR" sz="1200" dirty="0" smtClean="0">
              <a:latin typeface="Noto Sans" panose="020B0502040504020204" pitchFamily="34"/>
              <a:ea typeface="Noto Sans" panose="020B0502040504020204" pitchFamily="34"/>
              <a:cs typeface="Noto Sans" panose="020B0502040504020204" pitchFamily="34"/>
            </a:endParaRPr>
          </a:p>
          <a:p>
            <a:endParaRPr lang="en-US" altLang="ko-KR" sz="1200" dirty="0" smtClean="0">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30201377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제목 1"/>
          <p:cNvSpPr>
            <a:spLocks noGrp="1"/>
          </p:cNvSpPr>
          <p:nvPr>
            <p:ph type="title"/>
          </p:nvPr>
        </p:nvSpPr>
        <p:spPr>
          <a:xfrm>
            <a:off x="583367" y="290288"/>
            <a:ext cx="4139104" cy="1325563"/>
          </a:xfrm>
        </p:spPr>
        <p:txBody>
          <a:bodyPr>
            <a:normAutofit/>
          </a:bodyPr>
          <a:lstStyle/>
          <a:p>
            <a:r>
              <a:rPr lang="ko-KR" altLang="en-US" sz="4000" spc="-150" dirty="0" smtClean="0">
                <a:latin typeface="Noto Sans" panose="020B0502040504020204" pitchFamily="34"/>
                <a:cs typeface="Noto Sans" panose="020B0502040504020204" pitchFamily="34"/>
              </a:rPr>
              <a:t>모델</a:t>
            </a:r>
            <a:endParaRPr lang="ko-KR" altLang="en-US" sz="4000" spc="-150" dirty="0">
              <a:latin typeface="Noto Sans" panose="020B0502040504020204" pitchFamily="34"/>
              <a:cs typeface="Noto Sans" panose="020B0502040504020204" pitchFamily="34"/>
            </a:endParaRPr>
          </a:p>
        </p:txBody>
      </p:sp>
      <p:sp>
        <p:nvSpPr>
          <p:cNvPr id="64" name="내용 개체 틀 4"/>
          <p:cNvSpPr txBox="1">
            <a:spLocks/>
          </p:cNvSpPr>
          <p:nvPr/>
        </p:nvSpPr>
        <p:spPr>
          <a:xfrm>
            <a:off x="716294" y="1410961"/>
            <a:ext cx="2513281" cy="1422094"/>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altLang="ko-KR" sz="1600" smtClean="0"/>
              <a:t>gpt-2</a:t>
            </a:r>
          </a:p>
          <a:p>
            <a:pPr marL="0" indent="0">
              <a:buFont typeface="Arial" panose="020B0604020202020204" pitchFamily="34" charset="0"/>
              <a:buNone/>
            </a:pPr>
            <a:r>
              <a:rPr lang="en-US" altLang="ko-KR" sz="2600" smtClean="0"/>
              <a:t>- </a:t>
            </a:r>
            <a:r>
              <a:rPr lang="en-US" altLang="ko-KR" sz="2600" b="1" smtClean="0"/>
              <a:t>Seq2seq</a:t>
            </a:r>
          </a:p>
          <a:p>
            <a:pPr>
              <a:buFontTx/>
              <a:buChar char="-"/>
            </a:pPr>
            <a:endParaRPr lang="en-US" altLang="ko-KR" sz="1600" dirty="0"/>
          </a:p>
        </p:txBody>
      </p:sp>
      <p:grpSp>
        <p:nvGrpSpPr>
          <p:cNvPr id="5" name="그룹 4"/>
          <p:cNvGrpSpPr/>
          <p:nvPr/>
        </p:nvGrpSpPr>
        <p:grpSpPr>
          <a:xfrm>
            <a:off x="716294" y="695580"/>
            <a:ext cx="8432325" cy="5721208"/>
            <a:chOff x="2563312" y="695580"/>
            <a:chExt cx="8432325" cy="5721208"/>
          </a:xfrm>
        </p:grpSpPr>
        <p:grpSp>
          <p:nvGrpSpPr>
            <p:cNvPr id="63" name="그룹 62"/>
            <p:cNvGrpSpPr/>
            <p:nvPr/>
          </p:nvGrpSpPr>
          <p:grpSpPr>
            <a:xfrm>
              <a:off x="2868149" y="695580"/>
              <a:ext cx="8127488" cy="5721208"/>
              <a:chOff x="2868149" y="695580"/>
              <a:chExt cx="8127488" cy="5721208"/>
            </a:xfrm>
          </p:grpSpPr>
          <p:sp>
            <p:nvSpPr>
              <p:cNvPr id="65" name="아래쪽 화살표 64"/>
              <p:cNvSpPr/>
              <p:nvPr/>
            </p:nvSpPr>
            <p:spPr>
              <a:xfrm rot="16200000">
                <a:off x="7083810" y="3166642"/>
                <a:ext cx="107289" cy="885672"/>
              </a:xfrm>
              <a:prstGeom prst="downArrow">
                <a:avLst/>
              </a:prstGeom>
              <a:solidFill>
                <a:schemeClr val="accent2">
                  <a:lumMod val="40000"/>
                  <a:lumOff val="60000"/>
                </a:schemeClr>
              </a:solidFill>
              <a:ln>
                <a:solidFill>
                  <a:schemeClr val="accent2">
                    <a:lumMod val="60000"/>
                    <a:lumOff val="4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아래쪽 화살표 65"/>
              <p:cNvSpPr/>
              <p:nvPr/>
            </p:nvSpPr>
            <p:spPr>
              <a:xfrm rot="16200000">
                <a:off x="8242710" y="3178045"/>
                <a:ext cx="107289" cy="885672"/>
              </a:xfrm>
              <a:prstGeom prst="downArrow">
                <a:avLst/>
              </a:prstGeom>
              <a:solidFill>
                <a:schemeClr val="accent2">
                  <a:lumMod val="40000"/>
                  <a:lumOff val="60000"/>
                </a:schemeClr>
              </a:solidFill>
              <a:ln>
                <a:solidFill>
                  <a:schemeClr val="accent2">
                    <a:lumMod val="60000"/>
                    <a:lumOff val="4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아래쪽 화살표 66"/>
              <p:cNvSpPr/>
              <p:nvPr/>
            </p:nvSpPr>
            <p:spPr>
              <a:xfrm rot="16200000">
                <a:off x="3624840" y="3166123"/>
                <a:ext cx="107289" cy="885672"/>
              </a:xfrm>
              <a:prstGeom prst="downArrow">
                <a:avLst/>
              </a:prstGeom>
              <a:solidFill>
                <a:schemeClr val="bg2">
                  <a:lumMod val="50000"/>
                </a:schemeClr>
              </a:solidFill>
              <a:ln>
                <a:solidFill>
                  <a:schemeClr val="bg2">
                    <a:lumMod val="5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아래쪽 화살표 67"/>
              <p:cNvSpPr/>
              <p:nvPr/>
            </p:nvSpPr>
            <p:spPr>
              <a:xfrm rot="16200000">
                <a:off x="4787763" y="3166123"/>
                <a:ext cx="107289" cy="885672"/>
              </a:xfrm>
              <a:prstGeom prst="downArrow">
                <a:avLst/>
              </a:prstGeom>
              <a:solidFill>
                <a:schemeClr val="bg2">
                  <a:lumMod val="50000"/>
                </a:schemeClr>
              </a:solidFill>
              <a:ln>
                <a:solidFill>
                  <a:schemeClr val="bg2">
                    <a:lumMod val="5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아래쪽 화살표 68"/>
              <p:cNvSpPr/>
              <p:nvPr/>
            </p:nvSpPr>
            <p:spPr>
              <a:xfrm rot="16200000">
                <a:off x="5941256" y="3166123"/>
                <a:ext cx="107289" cy="885672"/>
              </a:xfrm>
              <a:prstGeom prst="downArrow">
                <a:avLst/>
              </a:prstGeom>
              <a:solidFill>
                <a:schemeClr val="bg2">
                  <a:lumMod val="50000"/>
                </a:schemeClr>
              </a:solidFill>
              <a:ln>
                <a:solidFill>
                  <a:schemeClr val="bg2">
                    <a:lumMod val="5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아래쪽 화살표 69"/>
              <p:cNvSpPr/>
              <p:nvPr/>
            </p:nvSpPr>
            <p:spPr>
              <a:xfrm rot="16200000">
                <a:off x="3613465" y="3155478"/>
                <a:ext cx="107289" cy="885672"/>
              </a:xfrm>
              <a:prstGeom prst="downArrow">
                <a:avLst/>
              </a:prstGeom>
              <a:solidFill>
                <a:schemeClr val="bg2">
                  <a:lumMod val="50000"/>
                </a:schemeClr>
              </a:solidFill>
              <a:ln>
                <a:solidFill>
                  <a:schemeClr val="bg2">
                    <a:lumMod val="5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아래쪽 화살표 71"/>
              <p:cNvSpPr/>
              <p:nvPr/>
            </p:nvSpPr>
            <p:spPr>
              <a:xfrm rot="10800000">
                <a:off x="8788541" y="1854640"/>
                <a:ext cx="207125" cy="1559962"/>
              </a:xfrm>
              <a:prstGeom prst="downArrow">
                <a:avLst/>
              </a:prstGeom>
              <a:solidFill>
                <a:schemeClr val="accent2">
                  <a:lumMod val="40000"/>
                  <a:lumOff val="60000"/>
                </a:schemeClr>
              </a:solidFill>
              <a:ln>
                <a:solidFill>
                  <a:schemeClr val="accent2">
                    <a:lumMod val="60000"/>
                    <a:lumOff val="4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 name="아래쪽 화살표 72"/>
              <p:cNvSpPr/>
              <p:nvPr/>
            </p:nvSpPr>
            <p:spPr>
              <a:xfrm rot="10800000">
                <a:off x="9945567" y="1859803"/>
                <a:ext cx="207125" cy="1559962"/>
              </a:xfrm>
              <a:prstGeom prst="downArrow">
                <a:avLst/>
              </a:prstGeom>
              <a:solidFill>
                <a:schemeClr val="accent2">
                  <a:lumMod val="40000"/>
                  <a:lumOff val="60000"/>
                </a:schemeClr>
              </a:solidFill>
              <a:ln>
                <a:solidFill>
                  <a:schemeClr val="accent2">
                    <a:lumMod val="60000"/>
                    <a:lumOff val="4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아래쪽 화살표 73"/>
              <p:cNvSpPr/>
              <p:nvPr/>
            </p:nvSpPr>
            <p:spPr>
              <a:xfrm rot="10800000">
                <a:off x="7648195" y="1864534"/>
                <a:ext cx="207125" cy="1559962"/>
              </a:xfrm>
              <a:prstGeom prst="downArrow">
                <a:avLst/>
              </a:prstGeom>
              <a:solidFill>
                <a:schemeClr val="accent2">
                  <a:lumMod val="40000"/>
                  <a:lumOff val="60000"/>
                </a:schemeClr>
              </a:solidFill>
              <a:ln>
                <a:solidFill>
                  <a:schemeClr val="accent2">
                    <a:lumMod val="60000"/>
                    <a:lumOff val="4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아래쪽 화살표 74"/>
              <p:cNvSpPr/>
              <p:nvPr/>
            </p:nvSpPr>
            <p:spPr>
              <a:xfrm rot="10800000">
                <a:off x="6453858" y="1854703"/>
                <a:ext cx="207125" cy="1559962"/>
              </a:xfrm>
              <a:prstGeom prst="downArrow">
                <a:avLst/>
              </a:prstGeom>
              <a:solidFill>
                <a:schemeClr val="accent2">
                  <a:lumMod val="40000"/>
                  <a:lumOff val="60000"/>
                </a:schemeClr>
              </a:solidFill>
              <a:ln>
                <a:solidFill>
                  <a:schemeClr val="accent2">
                    <a:lumMod val="60000"/>
                    <a:lumOff val="4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직사각형 75"/>
              <p:cNvSpPr/>
              <p:nvPr/>
            </p:nvSpPr>
            <p:spPr>
              <a:xfrm>
                <a:off x="2868149" y="3108722"/>
                <a:ext cx="453464" cy="1000474"/>
              </a:xfrm>
              <a:prstGeom prst="rect">
                <a:avLst/>
              </a:prstGeom>
              <a:solidFill>
                <a:srgbClr val="AD4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직사각형 76"/>
              <p:cNvSpPr/>
              <p:nvPr/>
            </p:nvSpPr>
            <p:spPr>
              <a:xfrm>
                <a:off x="2868149" y="4609258"/>
                <a:ext cx="453464" cy="1000474"/>
              </a:xfrm>
              <a:prstGeom prst="rect">
                <a:avLst/>
              </a:prstGeom>
              <a:solidFill>
                <a:srgbClr val="AD4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직사각형 77"/>
              <p:cNvSpPr/>
              <p:nvPr/>
            </p:nvSpPr>
            <p:spPr>
              <a:xfrm>
                <a:off x="4035114" y="3108722"/>
                <a:ext cx="453464" cy="1000474"/>
              </a:xfrm>
              <a:prstGeom prst="rect">
                <a:avLst/>
              </a:prstGeom>
              <a:solidFill>
                <a:srgbClr val="AD4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직사각형 78"/>
              <p:cNvSpPr/>
              <p:nvPr/>
            </p:nvSpPr>
            <p:spPr>
              <a:xfrm>
                <a:off x="4035114" y="4609258"/>
                <a:ext cx="453464" cy="1000474"/>
              </a:xfrm>
              <a:prstGeom prst="rect">
                <a:avLst/>
              </a:prstGeom>
              <a:solidFill>
                <a:srgbClr val="AD4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직사각형 79"/>
              <p:cNvSpPr/>
              <p:nvPr/>
            </p:nvSpPr>
            <p:spPr>
              <a:xfrm>
                <a:off x="5179570" y="3108722"/>
                <a:ext cx="453464" cy="1000474"/>
              </a:xfrm>
              <a:prstGeom prst="rect">
                <a:avLst/>
              </a:prstGeom>
              <a:solidFill>
                <a:srgbClr val="AD4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직사각형 80"/>
              <p:cNvSpPr/>
              <p:nvPr/>
            </p:nvSpPr>
            <p:spPr>
              <a:xfrm>
                <a:off x="5179570" y="4609258"/>
                <a:ext cx="453464" cy="1000474"/>
              </a:xfrm>
              <a:prstGeom prst="rect">
                <a:avLst/>
              </a:prstGeom>
              <a:solidFill>
                <a:srgbClr val="AD4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직사각형 81"/>
              <p:cNvSpPr/>
              <p:nvPr/>
            </p:nvSpPr>
            <p:spPr>
              <a:xfrm>
                <a:off x="6340221" y="3108722"/>
                <a:ext cx="453464" cy="1000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83" name="직사각형 82"/>
              <p:cNvSpPr/>
              <p:nvPr/>
            </p:nvSpPr>
            <p:spPr>
              <a:xfrm>
                <a:off x="6340221" y="4609258"/>
                <a:ext cx="453464" cy="1000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84" name="직사각형 83"/>
              <p:cNvSpPr/>
              <p:nvPr/>
            </p:nvSpPr>
            <p:spPr>
              <a:xfrm>
                <a:off x="7500871" y="3108722"/>
                <a:ext cx="453464" cy="1000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85" name="직사각형 84"/>
              <p:cNvSpPr/>
              <p:nvPr/>
            </p:nvSpPr>
            <p:spPr>
              <a:xfrm>
                <a:off x="7500871" y="4609258"/>
                <a:ext cx="453464" cy="1000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86" name="직사각형 85"/>
              <p:cNvSpPr/>
              <p:nvPr/>
            </p:nvSpPr>
            <p:spPr>
              <a:xfrm>
                <a:off x="8661522" y="3108722"/>
                <a:ext cx="453464" cy="1000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87" name="직사각형 86"/>
              <p:cNvSpPr/>
              <p:nvPr/>
            </p:nvSpPr>
            <p:spPr>
              <a:xfrm>
                <a:off x="8661522" y="4609258"/>
                <a:ext cx="453464" cy="1000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90" name="직사각형 89"/>
              <p:cNvSpPr/>
              <p:nvPr/>
            </p:nvSpPr>
            <p:spPr>
              <a:xfrm>
                <a:off x="9822173" y="3108722"/>
                <a:ext cx="453464" cy="1000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142" name="직사각형 141"/>
              <p:cNvSpPr/>
              <p:nvPr/>
            </p:nvSpPr>
            <p:spPr>
              <a:xfrm>
                <a:off x="9822173" y="4609258"/>
                <a:ext cx="453464" cy="1000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143" name="직사각형 142"/>
              <p:cNvSpPr/>
              <p:nvPr/>
            </p:nvSpPr>
            <p:spPr>
              <a:xfrm>
                <a:off x="6340221" y="1017572"/>
                <a:ext cx="453464" cy="1000474"/>
              </a:xfrm>
              <a:prstGeom prst="rect">
                <a:avLst/>
              </a:prstGeom>
              <a:solidFill>
                <a:srgbClr val="F8CAAA"/>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4" name="직사각형 143"/>
              <p:cNvSpPr/>
              <p:nvPr/>
            </p:nvSpPr>
            <p:spPr>
              <a:xfrm>
                <a:off x="7500871" y="1017572"/>
                <a:ext cx="453464" cy="1000474"/>
              </a:xfrm>
              <a:prstGeom prst="rect">
                <a:avLst/>
              </a:prstGeom>
              <a:solidFill>
                <a:srgbClr val="F8CAAA"/>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5" name="직사각형 144"/>
              <p:cNvSpPr/>
              <p:nvPr/>
            </p:nvSpPr>
            <p:spPr>
              <a:xfrm>
                <a:off x="8661522" y="1017572"/>
                <a:ext cx="453464" cy="1000474"/>
              </a:xfrm>
              <a:prstGeom prst="rect">
                <a:avLst/>
              </a:prstGeom>
              <a:solidFill>
                <a:srgbClr val="F8CAAA"/>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6" name="직사각형 145"/>
              <p:cNvSpPr/>
              <p:nvPr/>
            </p:nvSpPr>
            <p:spPr>
              <a:xfrm>
                <a:off x="9822173" y="1017572"/>
                <a:ext cx="453464" cy="1000474"/>
              </a:xfrm>
              <a:prstGeom prst="rect">
                <a:avLst/>
              </a:prstGeom>
              <a:solidFill>
                <a:srgbClr val="F8CAAA"/>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7" name="아래쪽 화살표 146"/>
              <p:cNvSpPr/>
              <p:nvPr/>
            </p:nvSpPr>
            <p:spPr>
              <a:xfrm rot="10800000">
                <a:off x="3018222" y="5577688"/>
                <a:ext cx="190024" cy="564150"/>
              </a:xfrm>
              <a:prstGeom prst="downArrow">
                <a:avLst/>
              </a:prstGeom>
              <a:solidFill>
                <a:schemeClr val="tx1">
                  <a:lumMod val="95000"/>
                  <a:lumOff val="5000"/>
                </a:schemeClr>
              </a:solidFill>
              <a:ln>
                <a:solidFill>
                  <a:schemeClr val="tx1">
                    <a:lumMod val="95000"/>
                    <a:lumOff val="5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8" name="아래쪽 화살표 147"/>
              <p:cNvSpPr/>
              <p:nvPr/>
            </p:nvSpPr>
            <p:spPr>
              <a:xfrm rot="10800000">
                <a:off x="3018224" y="4090305"/>
                <a:ext cx="190022" cy="500063"/>
              </a:xfrm>
              <a:prstGeom prst="downArrow">
                <a:avLst/>
              </a:prstGeom>
              <a:solidFill>
                <a:schemeClr val="tx1">
                  <a:lumMod val="50000"/>
                  <a:lumOff val="50000"/>
                </a:schemeClr>
              </a:solidFill>
              <a:ln>
                <a:solidFill>
                  <a:schemeClr val="bg2">
                    <a:lumMod val="5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0" name="아래쪽 화살표 149"/>
              <p:cNvSpPr/>
              <p:nvPr/>
            </p:nvSpPr>
            <p:spPr>
              <a:xfrm rot="10800000">
                <a:off x="4151645" y="5577689"/>
                <a:ext cx="190024" cy="564150"/>
              </a:xfrm>
              <a:prstGeom prst="downArrow">
                <a:avLst/>
              </a:prstGeom>
              <a:solidFill>
                <a:schemeClr val="tx1">
                  <a:lumMod val="95000"/>
                  <a:lumOff val="5000"/>
                </a:schemeClr>
              </a:solidFill>
              <a:ln>
                <a:solidFill>
                  <a:schemeClr val="tx1">
                    <a:lumMod val="95000"/>
                    <a:lumOff val="5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1" name="아래쪽 화살표 150"/>
              <p:cNvSpPr/>
              <p:nvPr/>
            </p:nvSpPr>
            <p:spPr>
              <a:xfrm rot="10800000">
                <a:off x="4168453" y="4097256"/>
                <a:ext cx="190022" cy="500063"/>
              </a:xfrm>
              <a:prstGeom prst="downArrow">
                <a:avLst/>
              </a:prstGeom>
              <a:solidFill>
                <a:schemeClr val="tx1">
                  <a:lumMod val="50000"/>
                  <a:lumOff val="50000"/>
                </a:schemeClr>
              </a:solidFill>
              <a:ln>
                <a:solidFill>
                  <a:schemeClr val="bg2">
                    <a:lumMod val="5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2" name="아래쪽 화살표 151"/>
              <p:cNvSpPr/>
              <p:nvPr/>
            </p:nvSpPr>
            <p:spPr>
              <a:xfrm rot="10800000">
                <a:off x="5310270" y="5574451"/>
                <a:ext cx="190024" cy="564150"/>
              </a:xfrm>
              <a:prstGeom prst="downArrow">
                <a:avLst/>
              </a:prstGeom>
              <a:solidFill>
                <a:schemeClr val="tx1">
                  <a:lumMod val="95000"/>
                  <a:lumOff val="5000"/>
                </a:schemeClr>
              </a:solidFill>
              <a:ln>
                <a:solidFill>
                  <a:schemeClr val="tx1">
                    <a:lumMod val="95000"/>
                    <a:lumOff val="5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3" name="아래쪽 화살표 152"/>
              <p:cNvSpPr/>
              <p:nvPr/>
            </p:nvSpPr>
            <p:spPr>
              <a:xfrm rot="10800000">
                <a:off x="5314025" y="4093066"/>
                <a:ext cx="190022" cy="500063"/>
              </a:xfrm>
              <a:prstGeom prst="downArrow">
                <a:avLst/>
              </a:prstGeom>
              <a:solidFill>
                <a:schemeClr val="tx1">
                  <a:lumMod val="50000"/>
                  <a:lumOff val="50000"/>
                </a:schemeClr>
              </a:solidFill>
              <a:ln>
                <a:solidFill>
                  <a:schemeClr val="bg2">
                    <a:lumMod val="5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4" name="아래쪽 화살표 153"/>
              <p:cNvSpPr/>
              <p:nvPr/>
            </p:nvSpPr>
            <p:spPr>
              <a:xfrm rot="10800000">
                <a:off x="6467240" y="5581226"/>
                <a:ext cx="190024" cy="564150"/>
              </a:xfrm>
              <a:prstGeom prst="downArrow">
                <a:avLst/>
              </a:prstGeom>
              <a:solidFill>
                <a:schemeClr val="accent2">
                  <a:lumMod val="50000"/>
                </a:schemeClr>
              </a:solidFill>
              <a:ln>
                <a:solidFill>
                  <a:schemeClr val="accent2">
                    <a:lumMod val="5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5" name="아래쪽 화살표 154"/>
              <p:cNvSpPr/>
              <p:nvPr/>
            </p:nvSpPr>
            <p:spPr>
              <a:xfrm rot="10800000">
                <a:off x="6471941" y="4087547"/>
                <a:ext cx="190022" cy="500063"/>
              </a:xfrm>
              <a:prstGeom prst="downArrow">
                <a:avLst/>
              </a:prstGeom>
              <a:solidFill>
                <a:schemeClr val="accent2">
                  <a:lumMod val="40000"/>
                  <a:lumOff val="60000"/>
                </a:schemeClr>
              </a:solidFill>
              <a:ln>
                <a:solidFill>
                  <a:schemeClr val="accent2">
                    <a:lumMod val="60000"/>
                    <a:lumOff val="4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6" name="아래쪽 화살표 155"/>
              <p:cNvSpPr/>
              <p:nvPr/>
            </p:nvSpPr>
            <p:spPr>
              <a:xfrm rot="10800000">
                <a:off x="7627893" y="5581225"/>
                <a:ext cx="190024" cy="564150"/>
              </a:xfrm>
              <a:prstGeom prst="downArrow">
                <a:avLst/>
              </a:prstGeom>
              <a:solidFill>
                <a:schemeClr val="accent2">
                  <a:lumMod val="50000"/>
                </a:schemeClr>
              </a:solidFill>
              <a:ln>
                <a:solidFill>
                  <a:schemeClr val="accent2">
                    <a:lumMod val="5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7" name="아래쪽 화살표 156"/>
              <p:cNvSpPr/>
              <p:nvPr/>
            </p:nvSpPr>
            <p:spPr>
              <a:xfrm rot="10800000">
                <a:off x="7627893" y="4086771"/>
                <a:ext cx="190022" cy="500063"/>
              </a:xfrm>
              <a:prstGeom prst="downArrow">
                <a:avLst/>
              </a:prstGeom>
              <a:solidFill>
                <a:schemeClr val="accent2">
                  <a:lumMod val="40000"/>
                  <a:lumOff val="60000"/>
                </a:schemeClr>
              </a:solidFill>
              <a:ln>
                <a:solidFill>
                  <a:schemeClr val="accent2">
                    <a:lumMod val="60000"/>
                    <a:lumOff val="4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8" name="아래쪽 화살표 157"/>
              <p:cNvSpPr/>
              <p:nvPr/>
            </p:nvSpPr>
            <p:spPr>
              <a:xfrm rot="10800000">
                <a:off x="8788541" y="5581225"/>
                <a:ext cx="190024" cy="564150"/>
              </a:xfrm>
              <a:prstGeom prst="downArrow">
                <a:avLst/>
              </a:prstGeom>
              <a:solidFill>
                <a:schemeClr val="accent2">
                  <a:lumMod val="50000"/>
                </a:schemeClr>
              </a:solidFill>
              <a:ln>
                <a:solidFill>
                  <a:schemeClr val="accent2">
                    <a:lumMod val="5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9" name="아래쪽 화살표 158"/>
              <p:cNvSpPr/>
              <p:nvPr/>
            </p:nvSpPr>
            <p:spPr>
              <a:xfrm rot="10800000">
                <a:off x="8788543" y="4093066"/>
                <a:ext cx="190022" cy="500063"/>
              </a:xfrm>
              <a:prstGeom prst="downArrow">
                <a:avLst/>
              </a:prstGeom>
              <a:solidFill>
                <a:schemeClr val="accent2">
                  <a:lumMod val="40000"/>
                  <a:lumOff val="60000"/>
                </a:schemeClr>
              </a:solidFill>
              <a:ln>
                <a:solidFill>
                  <a:schemeClr val="accent2">
                    <a:lumMod val="60000"/>
                    <a:lumOff val="4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0" name="아래쪽 화살표 159"/>
              <p:cNvSpPr/>
              <p:nvPr/>
            </p:nvSpPr>
            <p:spPr>
              <a:xfrm rot="10800000">
                <a:off x="9942812" y="5581226"/>
                <a:ext cx="190024" cy="564150"/>
              </a:xfrm>
              <a:prstGeom prst="downArrow">
                <a:avLst/>
              </a:prstGeom>
              <a:solidFill>
                <a:schemeClr val="accent2">
                  <a:lumMod val="50000"/>
                </a:schemeClr>
              </a:solidFill>
              <a:ln>
                <a:solidFill>
                  <a:schemeClr val="accent2">
                    <a:lumMod val="5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1" name="아래쪽 화살표 160"/>
              <p:cNvSpPr/>
              <p:nvPr/>
            </p:nvSpPr>
            <p:spPr>
              <a:xfrm rot="10800000">
                <a:off x="9945568" y="4086771"/>
                <a:ext cx="190022" cy="500063"/>
              </a:xfrm>
              <a:prstGeom prst="downArrow">
                <a:avLst/>
              </a:prstGeom>
              <a:solidFill>
                <a:schemeClr val="accent2">
                  <a:lumMod val="40000"/>
                  <a:lumOff val="60000"/>
                </a:schemeClr>
              </a:solidFill>
              <a:ln>
                <a:solidFill>
                  <a:schemeClr val="accent2">
                    <a:lumMod val="60000"/>
                    <a:lumOff val="4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2" name="아래쪽 화살표 161"/>
              <p:cNvSpPr/>
              <p:nvPr/>
            </p:nvSpPr>
            <p:spPr>
              <a:xfrm rot="16200000">
                <a:off x="9414935" y="3166123"/>
                <a:ext cx="107289" cy="885672"/>
              </a:xfrm>
              <a:prstGeom prst="downArrow">
                <a:avLst/>
              </a:prstGeom>
              <a:solidFill>
                <a:schemeClr val="accent2">
                  <a:lumMod val="40000"/>
                  <a:lumOff val="60000"/>
                </a:schemeClr>
              </a:solidFill>
              <a:ln>
                <a:solidFill>
                  <a:schemeClr val="accent2">
                    <a:lumMod val="60000"/>
                    <a:lumOff val="4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3" name="TextBox 162"/>
              <p:cNvSpPr txBox="1"/>
              <p:nvPr/>
            </p:nvSpPr>
            <p:spPr>
              <a:xfrm>
                <a:off x="3007680" y="6045201"/>
                <a:ext cx="923297" cy="338554"/>
              </a:xfrm>
              <a:prstGeom prst="rect">
                <a:avLst/>
              </a:prstGeom>
              <a:noFill/>
            </p:spPr>
            <p:txBody>
              <a:bodyPr wrap="square" rtlCol="0">
                <a:spAutoFit/>
              </a:bodyPr>
              <a:lstStyle/>
              <a:p>
                <a:r>
                  <a:rPr lang="en-US" altLang="ko-KR" sz="1600" dirty="0"/>
                  <a:t>I</a:t>
                </a:r>
                <a:endParaRPr lang="ko-KR" altLang="en-US" sz="1600" dirty="0"/>
              </a:p>
            </p:txBody>
          </p:sp>
          <p:sp>
            <p:nvSpPr>
              <p:cNvPr id="164" name="TextBox 163"/>
              <p:cNvSpPr txBox="1"/>
              <p:nvPr/>
            </p:nvSpPr>
            <p:spPr>
              <a:xfrm>
                <a:off x="3995730" y="6045201"/>
                <a:ext cx="1355488" cy="338554"/>
              </a:xfrm>
              <a:prstGeom prst="rect">
                <a:avLst/>
              </a:prstGeom>
              <a:noFill/>
            </p:spPr>
            <p:txBody>
              <a:bodyPr wrap="square" rtlCol="0">
                <a:spAutoFit/>
              </a:bodyPr>
              <a:lstStyle/>
              <a:p>
                <a:r>
                  <a:rPr lang="en-US" altLang="ko-KR" sz="1600" dirty="0" smtClean="0"/>
                  <a:t>feel</a:t>
                </a:r>
                <a:endParaRPr lang="ko-KR" altLang="en-US" sz="1600" dirty="0"/>
              </a:p>
            </p:txBody>
          </p:sp>
          <p:sp>
            <p:nvSpPr>
              <p:cNvPr id="165" name="TextBox 164"/>
              <p:cNvSpPr txBox="1"/>
              <p:nvPr/>
            </p:nvSpPr>
            <p:spPr>
              <a:xfrm>
                <a:off x="4948612" y="6028813"/>
                <a:ext cx="1399125" cy="338554"/>
              </a:xfrm>
              <a:prstGeom prst="rect">
                <a:avLst/>
              </a:prstGeom>
              <a:noFill/>
            </p:spPr>
            <p:txBody>
              <a:bodyPr wrap="square" rtlCol="0">
                <a:spAutoFit/>
              </a:bodyPr>
              <a:lstStyle/>
              <a:p>
                <a:r>
                  <a:rPr lang="en-US" altLang="ko-KR" sz="1600" dirty="0" smtClean="0"/>
                  <a:t>hungry</a:t>
                </a:r>
                <a:endParaRPr lang="ko-KR" altLang="en-US" sz="1600" dirty="0"/>
              </a:p>
            </p:txBody>
          </p:sp>
          <p:sp>
            <p:nvSpPr>
              <p:cNvPr id="166" name="TextBox 165"/>
              <p:cNvSpPr txBox="1"/>
              <p:nvPr/>
            </p:nvSpPr>
            <p:spPr>
              <a:xfrm>
                <a:off x="6144271" y="6028470"/>
                <a:ext cx="1295904" cy="338554"/>
              </a:xfrm>
              <a:prstGeom prst="rect">
                <a:avLst/>
              </a:prstGeom>
              <a:noFill/>
            </p:spPr>
            <p:txBody>
              <a:bodyPr wrap="square" rtlCol="0">
                <a:spAutoFit/>
              </a:bodyPr>
              <a:lstStyle/>
              <a:p>
                <a:r>
                  <a:rPr lang="en-US" altLang="ko-KR" sz="1600" dirty="0" smtClean="0"/>
                  <a:t>&lt;</a:t>
                </a:r>
                <a:r>
                  <a:rPr lang="en-US" altLang="ko-KR" sz="1600" dirty="0" err="1" smtClean="0"/>
                  <a:t>bos</a:t>
                </a:r>
                <a:r>
                  <a:rPr lang="en-US" altLang="ko-KR" sz="1600" dirty="0" smtClean="0"/>
                  <a:t>&gt;</a:t>
                </a:r>
                <a:endParaRPr lang="ko-KR" altLang="en-US" sz="1600" dirty="0"/>
              </a:p>
            </p:txBody>
          </p:sp>
          <p:sp>
            <p:nvSpPr>
              <p:cNvPr id="167" name="TextBox 166"/>
              <p:cNvSpPr txBox="1"/>
              <p:nvPr/>
            </p:nvSpPr>
            <p:spPr>
              <a:xfrm>
                <a:off x="8586589" y="6078234"/>
                <a:ext cx="1295904" cy="338554"/>
              </a:xfrm>
              <a:prstGeom prst="rect">
                <a:avLst/>
              </a:prstGeom>
              <a:noFill/>
            </p:spPr>
            <p:txBody>
              <a:bodyPr wrap="square" rtlCol="0">
                <a:spAutoFit/>
              </a:bodyPr>
              <a:lstStyle/>
              <a:p>
                <a:r>
                  <a:rPr lang="ko-KR" altLang="en-US" sz="1600" dirty="0" smtClean="0"/>
                  <a:t>배가</a:t>
                </a:r>
                <a:endParaRPr lang="ko-KR" altLang="en-US" sz="1600" dirty="0"/>
              </a:p>
            </p:txBody>
          </p:sp>
          <p:sp>
            <p:nvSpPr>
              <p:cNvPr id="168" name="TextBox 167"/>
              <p:cNvSpPr txBox="1"/>
              <p:nvPr/>
            </p:nvSpPr>
            <p:spPr>
              <a:xfrm>
                <a:off x="9656345" y="6068956"/>
                <a:ext cx="1295904" cy="338554"/>
              </a:xfrm>
              <a:prstGeom prst="rect">
                <a:avLst/>
              </a:prstGeom>
              <a:noFill/>
            </p:spPr>
            <p:txBody>
              <a:bodyPr wrap="square" rtlCol="0">
                <a:spAutoFit/>
              </a:bodyPr>
              <a:lstStyle/>
              <a:p>
                <a:r>
                  <a:rPr lang="ko-KR" altLang="en-US" sz="1600" dirty="0" smtClean="0"/>
                  <a:t>고프다</a:t>
                </a:r>
                <a:endParaRPr lang="ko-KR" altLang="en-US" sz="1600" dirty="0"/>
              </a:p>
            </p:txBody>
          </p:sp>
          <p:sp>
            <p:nvSpPr>
              <p:cNvPr id="169" name="TextBox 168"/>
              <p:cNvSpPr txBox="1"/>
              <p:nvPr/>
            </p:nvSpPr>
            <p:spPr>
              <a:xfrm>
                <a:off x="6284387" y="712141"/>
                <a:ext cx="1295904" cy="338554"/>
              </a:xfrm>
              <a:prstGeom prst="rect">
                <a:avLst/>
              </a:prstGeom>
              <a:noFill/>
            </p:spPr>
            <p:txBody>
              <a:bodyPr wrap="square" rtlCol="0">
                <a:spAutoFit/>
              </a:bodyPr>
              <a:lstStyle/>
              <a:p>
                <a:r>
                  <a:rPr lang="ko-KR" altLang="en-US" sz="1600" dirty="0" smtClean="0"/>
                  <a:t>나는</a:t>
                </a:r>
                <a:endParaRPr lang="ko-KR" altLang="en-US" sz="1600" dirty="0"/>
              </a:p>
            </p:txBody>
          </p:sp>
          <p:sp>
            <p:nvSpPr>
              <p:cNvPr id="170" name="TextBox 169"/>
              <p:cNvSpPr txBox="1"/>
              <p:nvPr/>
            </p:nvSpPr>
            <p:spPr>
              <a:xfrm>
                <a:off x="7432436" y="695580"/>
                <a:ext cx="1295904" cy="338554"/>
              </a:xfrm>
              <a:prstGeom prst="rect">
                <a:avLst/>
              </a:prstGeom>
              <a:noFill/>
            </p:spPr>
            <p:txBody>
              <a:bodyPr wrap="square" rtlCol="0">
                <a:spAutoFit/>
              </a:bodyPr>
              <a:lstStyle/>
              <a:p>
                <a:r>
                  <a:rPr lang="ko-KR" altLang="en-US" sz="1600" dirty="0" smtClean="0"/>
                  <a:t>배가</a:t>
                </a:r>
                <a:endParaRPr lang="ko-KR" altLang="en-US" sz="1600" dirty="0"/>
              </a:p>
            </p:txBody>
          </p:sp>
          <p:sp>
            <p:nvSpPr>
              <p:cNvPr id="171" name="TextBox 170"/>
              <p:cNvSpPr txBox="1"/>
              <p:nvPr/>
            </p:nvSpPr>
            <p:spPr>
              <a:xfrm>
                <a:off x="8551684" y="712141"/>
                <a:ext cx="1295904" cy="338554"/>
              </a:xfrm>
              <a:prstGeom prst="rect">
                <a:avLst/>
              </a:prstGeom>
              <a:noFill/>
            </p:spPr>
            <p:txBody>
              <a:bodyPr wrap="square" rtlCol="0">
                <a:spAutoFit/>
              </a:bodyPr>
              <a:lstStyle/>
              <a:p>
                <a:r>
                  <a:rPr lang="ko-KR" altLang="en-US" sz="1600" dirty="0" smtClean="0"/>
                  <a:t>고프다</a:t>
                </a:r>
                <a:endParaRPr lang="ko-KR" altLang="en-US" sz="1600" dirty="0"/>
              </a:p>
            </p:txBody>
          </p:sp>
          <p:sp>
            <p:nvSpPr>
              <p:cNvPr id="172" name="TextBox 171"/>
              <p:cNvSpPr txBox="1"/>
              <p:nvPr/>
            </p:nvSpPr>
            <p:spPr>
              <a:xfrm>
                <a:off x="9699733" y="701264"/>
                <a:ext cx="1295904" cy="338554"/>
              </a:xfrm>
              <a:prstGeom prst="rect">
                <a:avLst/>
              </a:prstGeom>
              <a:noFill/>
            </p:spPr>
            <p:txBody>
              <a:bodyPr wrap="square" rtlCol="0">
                <a:spAutoFit/>
              </a:bodyPr>
              <a:lstStyle/>
              <a:p>
                <a:r>
                  <a:rPr lang="en-US" altLang="ko-KR" sz="1600" dirty="0" smtClean="0"/>
                  <a:t>&lt;</a:t>
                </a:r>
                <a:r>
                  <a:rPr lang="en-US" altLang="ko-KR" sz="1600" dirty="0" err="1" smtClean="0"/>
                  <a:t>eos</a:t>
                </a:r>
                <a:r>
                  <a:rPr lang="en-US" altLang="ko-KR" sz="1600" dirty="0" smtClean="0"/>
                  <a:t>&gt;</a:t>
                </a:r>
                <a:endParaRPr lang="ko-KR" altLang="en-US" sz="1600" dirty="0"/>
              </a:p>
            </p:txBody>
          </p:sp>
          <p:sp>
            <p:nvSpPr>
              <p:cNvPr id="173" name="TextBox 172"/>
              <p:cNvSpPr txBox="1"/>
              <p:nvPr/>
            </p:nvSpPr>
            <p:spPr>
              <a:xfrm>
                <a:off x="7425065" y="6072666"/>
                <a:ext cx="1295904" cy="338554"/>
              </a:xfrm>
              <a:prstGeom prst="rect">
                <a:avLst/>
              </a:prstGeom>
              <a:noFill/>
            </p:spPr>
            <p:txBody>
              <a:bodyPr wrap="square" rtlCol="0">
                <a:spAutoFit/>
              </a:bodyPr>
              <a:lstStyle/>
              <a:p>
                <a:r>
                  <a:rPr lang="ko-KR" altLang="en-US" sz="1600" dirty="0" smtClean="0"/>
                  <a:t>나는</a:t>
                </a:r>
                <a:endParaRPr lang="ko-KR" altLang="en-US" sz="1600" dirty="0"/>
              </a:p>
            </p:txBody>
          </p:sp>
        </p:grpSp>
        <p:sp>
          <p:nvSpPr>
            <p:cNvPr id="60" name="직사각형 59"/>
            <p:cNvSpPr/>
            <p:nvPr/>
          </p:nvSpPr>
          <p:spPr>
            <a:xfrm>
              <a:off x="6212220" y="2833055"/>
              <a:ext cx="4368694" cy="358373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직사각형 1"/>
            <p:cNvSpPr/>
            <p:nvPr/>
          </p:nvSpPr>
          <p:spPr>
            <a:xfrm>
              <a:off x="2563312" y="2833055"/>
              <a:ext cx="3420375" cy="35507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4" name="직사각형 173"/>
            <p:cNvSpPr/>
            <p:nvPr/>
          </p:nvSpPr>
          <p:spPr>
            <a:xfrm>
              <a:off x="6635492" y="2615847"/>
              <a:ext cx="1023589" cy="3550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700" dirty="0" smtClean="0">
                  <a:ln w="0"/>
                  <a:solidFill>
                    <a:schemeClr val="tx1"/>
                  </a:solidFill>
                  <a:effectLst>
                    <a:outerShdw blurRad="38100" dist="19050" dir="2700000" algn="tl" rotWithShape="0">
                      <a:schemeClr val="dk1">
                        <a:alpha val="40000"/>
                      </a:schemeClr>
                    </a:outerShdw>
                  </a:effectLst>
                </a:rPr>
                <a:t>decoder</a:t>
              </a:r>
              <a:endParaRPr lang="ko-KR" altLang="en-US" sz="1700" dirty="0">
                <a:ln w="0"/>
                <a:solidFill>
                  <a:schemeClr val="tx1"/>
                </a:solidFill>
                <a:effectLst>
                  <a:outerShdw blurRad="38100" dist="19050" dir="2700000" algn="tl" rotWithShape="0">
                    <a:schemeClr val="dk1">
                      <a:alpha val="40000"/>
                    </a:schemeClr>
                  </a:outerShdw>
                </a:effectLst>
              </a:endParaRPr>
            </a:p>
          </p:txBody>
        </p:sp>
        <p:sp>
          <p:nvSpPr>
            <p:cNvPr id="4" name="직사각형 3"/>
            <p:cNvSpPr/>
            <p:nvPr/>
          </p:nvSpPr>
          <p:spPr>
            <a:xfrm>
              <a:off x="2996180" y="2608660"/>
              <a:ext cx="1087905" cy="3550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700" dirty="0" smtClean="0">
                  <a:ln w="0"/>
                  <a:solidFill>
                    <a:schemeClr val="tx1"/>
                  </a:solidFill>
                  <a:effectLst>
                    <a:outerShdw blurRad="38100" dist="19050" dir="2700000" algn="tl" rotWithShape="0">
                      <a:schemeClr val="dk1">
                        <a:alpha val="40000"/>
                      </a:schemeClr>
                    </a:outerShdw>
                  </a:effectLst>
                </a:rPr>
                <a:t>encoder</a:t>
              </a:r>
              <a:endParaRPr lang="ko-KR" altLang="en-US" sz="1700" dirty="0">
                <a:ln w="0"/>
                <a:solidFill>
                  <a:schemeClr val="tx1"/>
                </a:solidFill>
                <a:effectLst>
                  <a:outerShdw blurRad="38100" dist="19050" dir="2700000" algn="tl" rotWithShape="0">
                    <a:schemeClr val="dk1">
                      <a:alpha val="40000"/>
                    </a:schemeClr>
                  </a:outerShdw>
                </a:effectLst>
              </a:endParaRPr>
            </a:p>
          </p:txBody>
        </p:sp>
      </p:grpSp>
      <p:sp>
        <p:nvSpPr>
          <p:cNvPr id="176" name="TextBox 175"/>
          <p:cNvSpPr txBox="1"/>
          <p:nvPr/>
        </p:nvSpPr>
        <p:spPr>
          <a:xfrm>
            <a:off x="8894979" y="3182641"/>
            <a:ext cx="2959564" cy="1754326"/>
          </a:xfrm>
          <a:prstGeom prst="rect">
            <a:avLst/>
          </a:prstGeom>
          <a:noFill/>
        </p:spPr>
        <p:txBody>
          <a:bodyPr wrap="square" rtlCol="0">
            <a:spAutoFit/>
          </a:bodyPr>
          <a:lstStyle/>
          <a:p>
            <a:r>
              <a:rPr lang="en-US" altLang="ko-KR" sz="1200" dirty="0" smtClean="0">
                <a:latin typeface="Noto Sans" panose="020B0502040504020204" pitchFamily="34"/>
                <a:ea typeface="Noto Sans" panose="020B0502040504020204" pitchFamily="34"/>
                <a:cs typeface="Noto Sans" panose="020B0502040504020204" pitchFamily="34"/>
              </a:rPr>
              <a:t>- Seq2seq </a:t>
            </a:r>
            <a:r>
              <a:rPr lang="ko-KR" altLang="en-US" sz="1200" dirty="0" smtClean="0">
                <a:latin typeface="Noto Sans" panose="020B0502040504020204" pitchFamily="34"/>
                <a:cs typeface="Noto Sans" panose="020B0502040504020204" pitchFamily="34"/>
              </a:rPr>
              <a:t>는 </a:t>
            </a:r>
            <a:r>
              <a:rPr lang="en-US" altLang="ko-KR" sz="1200" dirty="0" smtClean="0">
                <a:latin typeface="Noto Sans" panose="020B0502040504020204" pitchFamily="34"/>
                <a:ea typeface="Noto Sans" panose="020B0502040504020204" pitchFamily="34"/>
                <a:cs typeface="Noto Sans" panose="020B0502040504020204" pitchFamily="34"/>
              </a:rPr>
              <a:t>RNN</a:t>
            </a:r>
            <a:r>
              <a:rPr lang="ko-KR" altLang="en-US" sz="1200" dirty="0" smtClean="0">
                <a:latin typeface="Noto Sans" panose="020B0502040504020204" pitchFamily="34"/>
                <a:cs typeface="Noto Sans" panose="020B0502040504020204" pitchFamily="34"/>
              </a:rPr>
              <a:t>의 가장 발전된 </a:t>
            </a:r>
            <a:r>
              <a:rPr lang="ko-KR" altLang="en-US" sz="1200" dirty="0" smtClean="0">
                <a:latin typeface="Noto Sans" panose="020B0502040504020204" pitchFamily="34"/>
                <a:cs typeface="Noto Sans" panose="020B0502040504020204" pitchFamily="34"/>
              </a:rPr>
              <a:t>형태</a:t>
            </a:r>
            <a:endParaRPr lang="en-US" altLang="ko-KR" sz="1200" dirty="0">
              <a:latin typeface="Noto Sans" panose="020B0502040504020204" pitchFamily="34"/>
              <a:ea typeface="Noto Sans" panose="020B0502040504020204" pitchFamily="34"/>
              <a:cs typeface="Noto Sans" panose="020B0502040504020204" pitchFamily="34"/>
            </a:endParaRPr>
          </a:p>
          <a:p>
            <a:r>
              <a:rPr lang="en-US" altLang="ko-KR" sz="1200" dirty="0" smtClean="0">
                <a:latin typeface="Noto Sans" panose="020B0502040504020204" pitchFamily="34"/>
                <a:ea typeface="Noto Sans" panose="020B0502040504020204" pitchFamily="34"/>
                <a:cs typeface="Noto Sans" panose="020B0502040504020204" pitchFamily="34"/>
              </a:rPr>
              <a:t>- encoder </a:t>
            </a:r>
            <a:r>
              <a:rPr lang="ko-KR" altLang="en-US" sz="1200" dirty="0" smtClean="0">
                <a:latin typeface="Noto Sans" panose="020B0502040504020204" pitchFamily="34"/>
                <a:cs typeface="Noto Sans" panose="020B0502040504020204" pitchFamily="34"/>
              </a:rPr>
              <a:t>와 </a:t>
            </a:r>
            <a:r>
              <a:rPr lang="en-US" altLang="ko-KR" sz="1200" dirty="0" smtClean="0">
                <a:latin typeface="Noto Sans" panose="020B0502040504020204" pitchFamily="34"/>
                <a:cs typeface="Noto Sans" panose="020B0502040504020204" pitchFamily="34"/>
              </a:rPr>
              <a:t>d</a:t>
            </a:r>
            <a:r>
              <a:rPr lang="en-US" altLang="ko-KR" sz="1200" dirty="0" smtClean="0">
                <a:latin typeface="Noto Sans" panose="020B0502040504020204" pitchFamily="34"/>
                <a:ea typeface="Noto Sans" panose="020B0502040504020204" pitchFamily="34"/>
                <a:cs typeface="Noto Sans" panose="020B0502040504020204" pitchFamily="34"/>
              </a:rPr>
              <a:t>ecoder </a:t>
            </a:r>
          </a:p>
          <a:p>
            <a:r>
              <a:rPr lang="en-US" altLang="ko-KR" sz="1200" dirty="0" smtClean="0">
                <a:latin typeface="Noto Sans" panose="020B0502040504020204" pitchFamily="34"/>
                <a:cs typeface="Noto Sans" panose="020B0502040504020204" pitchFamily="34"/>
              </a:rPr>
              <a:t>- </a:t>
            </a:r>
            <a:r>
              <a:rPr lang="ko-KR" altLang="en-US" sz="1200" dirty="0" smtClean="0">
                <a:latin typeface="Noto Sans" panose="020B0502040504020204" pitchFamily="34"/>
                <a:cs typeface="Noto Sans" panose="020B0502040504020204" pitchFamily="34"/>
              </a:rPr>
              <a:t>간단한 </a:t>
            </a:r>
            <a:r>
              <a:rPr lang="ko-KR" altLang="en-US" sz="1200" dirty="0" smtClean="0">
                <a:latin typeface="Noto Sans" panose="020B0502040504020204" pitchFamily="34"/>
                <a:cs typeface="Noto Sans" panose="020B0502040504020204" pitchFamily="34"/>
              </a:rPr>
              <a:t>예제</a:t>
            </a:r>
            <a:r>
              <a:rPr lang="en-US" altLang="ko-KR" sz="1200" dirty="0" smtClean="0">
                <a:latin typeface="Noto Sans" panose="020B0502040504020204" pitchFamily="34"/>
                <a:ea typeface="Noto Sans" panose="020B0502040504020204" pitchFamily="34"/>
                <a:cs typeface="Noto Sans" panose="020B0502040504020204" pitchFamily="34"/>
              </a:rPr>
              <a:t>: </a:t>
            </a:r>
            <a:r>
              <a:rPr lang="ko-KR" altLang="en-US" sz="1200" dirty="0" smtClean="0">
                <a:latin typeface="Noto Sans" panose="020B0502040504020204" pitchFamily="34"/>
                <a:cs typeface="Noto Sans" panose="020B0502040504020204" pitchFamily="34"/>
              </a:rPr>
              <a:t>기계번역</a:t>
            </a:r>
            <a:endParaRPr lang="en-US" altLang="ko-KR" sz="1200" dirty="0" smtClean="0">
              <a:latin typeface="Noto Sans" panose="020B0502040504020204" pitchFamily="34"/>
              <a:ea typeface="Noto Sans" panose="020B0502040504020204" pitchFamily="34"/>
              <a:cs typeface="Noto Sans" panose="020B0502040504020204" pitchFamily="34"/>
            </a:endParaRPr>
          </a:p>
          <a:p>
            <a:r>
              <a:rPr lang="en-US" altLang="ko-KR" sz="1200" dirty="0" smtClean="0">
                <a:latin typeface="Noto Sans" panose="020B0502040504020204" pitchFamily="34"/>
                <a:cs typeface="Noto Sans" panose="020B0502040504020204" pitchFamily="34"/>
              </a:rPr>
              <a:t>- </a:t>
            </a:r>
            <a:r>
              <a:rPr lang="ko-KR" altLang="en-US" sz="1200" dirty="0" smtClean="0">
                <a:latin typeface="Noto Sans" panose="020B0502040504020204" pitchFamily="34"/>
                <a:cs typeface="Noto Sans" panose="020B0502040504020204" pitchFamily="34"/>
              </a:rPr>
              <a:t>인코더에는 번역 전 문장</a:t>
            </a:r>
            <a:r>
              <a:rPr lang="en-US" altLang="ko-KR" sz="1200" dirty="0" smtClean="0">
                <a:latin typeface="Noto Sans" panose="020B0502040504020204" pitchFamily="34"/>
                <a:ea typeface="Noto Sans" panose="020B0502040504020204" pitchFamily="34"/>
                <a:cs typeface="Noto Sans" panose="020B0502040504020204" pitchFamily="34"/>
              </a:rPr>
              <a:t>, </a:t>
            </a:r>
            <a:r>
              <a:rPr lang="ko-KR" altLang="en-US" sz="1200" dirty="0" err="1" smtClean="0">
                <a:latin typeface="Noto Sans" panose="020B0502040504020204" pitchFamily="34"/>
                <a:cs typeface="Noto Sans" panose="020B0502040504020204" pitchFamily="34"/>
              </a:rPr>
              <a:t>디코더는</a:t>
            </a:r>
            <a:r>
              <a:rPr lang="ko-KR" altLang="en-US" sz="1200" dirty="0" smtClean="0">
                <a:latin typeface="Noto Sans" panose="020B0502040504020204" pitchFamily="34"/>
                <a:cs typeface="Noto Sans" panose="020B0502040504020204" pitchFamily="34"/>
              </a:rPr>
              <a:t> </a:t>
            </a:r>
            <a:r>
              <a:rPr lang="ko-KR" altLang="en-US" sz="1200" dirty="0" smtClean="0">
                <a:latin typeface="Noto Sans" panose="020B0502040504020204" pitchFamily="34"/>
                <a:cs typeface="Noto Sans" panose="020B0502040504020204" pitchFamily="34"/>
              </a:rPr>
              <a:t>번역 후 문장</a:t>
            </a:r>
            <a:endParaRPr lang="en-US" altLang="ko-KR" sz="1200" dirty="0" smtClean="0">
              <a:latin typeface="Noto Sans" panose="020B0502040504020204" pitchFamily="34"/>
              <a:ea typeface="Noto Sans" panose="020B0502040504020204" pitchFamily="34"/>
              <a:cs typeface="Noto Sans" panose="020B0502040504020204" pitchFamily="34"/>
            </a:endParaRPr>
          </a:p>
          <a:p>
            <a:r>
              <a:rPr lang="en-US" altLang="ko-KR" sz="1200" dirty="0" smtClean="0">
                <a:latin typeface="Noto Sans" panose="020B0502040504020204" pitchFamily="34"/>
                <a:cs typeface="Noto Sans" panose="020B0502040504020204" pitchFamily="34"/>
              </a:rPr>
              <a:t>- </a:t>
            </a:r>
            <a:r>
              <a:rPr lang="ko-KR" altLang="en-US" sz="1200" dirty="0" smtClean="0">
                <a:latin typeface="Noto Sans" panose="020B0502040504020204" pitchFamily="34"/>
                <a:cs typeface="Noto Sans" panose="020B0502040504020204" pitchFamily="34"/>
              </a:rPr>
              <a:t>인코더는 번역 전 문장의 정보를 </a:t>
            </a:r>
            <a:r>
              <a:rPr lang="ko-KR" altLang="en-US" sz="1200" dirty="0" smtClean="0">
                <a:latin typeface="Noto Sans" panose="020B0502040504020204" pitchFamily="34"/>
                <a:cs typeface="Noto Sans" panose="020B0502040504020204" pitchFamily="34"/>
              </a:rPr>
              <a:t>압축</a:t>
            </a:r>
            <a:r>
              <a:rPr lang="en-US" altLang="ko-KR" sz="1200" dirty="0" smtClean="0">
                <a:latin typeface="Noto Sans" panose="020B0502040504020204" pitchFamily="34"/>
                <a:ea typeface="Noto Sans" panose="020B0502040504020204" pitchFamily="34"/>
                <a:cs typeface="Noto Sans" panose="020B0502040504020204" pitchFamily="34"/>
              </a:rPr>
              <a:t>, </a:t>
            </a:r>
            <a:r>
              <a:rPr lang="ko-KR" altLang="en-US" sz="1200" dirty="0" err="1" smtClean="0">
                <a:latin typeface="Noto Sans" panose="020B0502040504020204" pitchFamily="34"/>
                <a:cs typeface="Noto Sans" panose="020B0502040504020204" pitchFamily="34"/>
              </a:rPr>
              <a:t>디코더에서</a:t>
            </a:r>
            <a:r>
              <a:rPr lang="ko-KR" altLang="en-US" sz="1200" dirty="0" smtClean="0">
                <a:latin typeface="Noto Sans" panose="020B0502040504020204" pitchFamily="34"/>
                <a:cs typeface="Noto Sans" panose="020B0502040504020204" pitchFamily="34"/>
              </a:rPr>
              <a:t> </a:t>
            </a:r>
            <a:r>
              <a:rPr lang="ko-KR" altLang="en-US" sz="1200" dirty="0" smtClean="0">
                <a:latin typeface="Noto Sans" panose="020B0502040504020204" pitchFamily="34"/>
                <a:cs typeface="Noto Sans" panose="020B0502040504020204" pitchFamily="34"/>
              </a:rPr>
              <a:t>압축된 </a:t>
            </a:r>
            <a:r>
              <a:rPr lang="ko-KR" altLang="en-US" sz="1200" dirty="0" smtClean="0">
                <a:latin typeface="Noto Sans" panose="020B0502040504020204" pitchFamily="34"/>
                <a:cs typeface="Noto Sans" panose="020B0502040504020204" pitchFamily="34"/>
              </a:rPr>
              <a:t>정보를 토대로 </a:t>
            </a:r>
            <a:r>
              <a:rPr lang="ko-KR" altLang="en-US" sz="1200" dirty="0" smtClean="0">
                <a:latin typeface="Noto Sans" panose="020B0502040504020204" pitchFamily="34"/>
                <a:cs typeface="Noto Sans" panose="020B0502040504020204" pitchFamily="34"/>
              </a:rPr>
              <a:t>아웃풋 출력</a:t>
            </a:r>
            <a:endParaRPr lang="en-US" altLang="ko-KR" sz="1200" dirty="0" smtClean="0">
              <a:latin typeface="Noto Sans" panose="020B0502040504020204" pitchFamily="34"/>
              <a:ea typeface="Noto Sans" panose="020B0502040504020204" pitchFamily="34"/>
              <a:cs typeface="Noto Sans" panose="020B0502040504020204" pitchFamily="34"/>
            </a:endParaRPr>
          </a:p>
          <a:p>
            <a:endParaRPr lang="en-US" altLang="ko-KR" sz="1200" dirty="0" smtClean="0">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22697115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내용 개체 틀 4"/>
          <p:cNvSpPr>
            <a:spLocks noGrp="1"/>
          </p:cNvSpPr>
          <p:nvPr>
            <p:ph idx="1"/>
          </p:nvPr>
        </p:nvSpPr>
        <p:spPr>
          <a:xfrm>
            <a:off x="716294" y="1410961"/>
            <a:ext cx="2513281" cy="1422094"/>
          </a:xfrm>
        </p:spPr>
        <p:txBody>
          <a:bodyPr>
            <a:normAutofit/>
          </a:bodyPr>
          <a:lstStyle/>
          <a:p>
            <a:pPr>
              <a:buFontTx/>
              <a:buChar char="-"/>
            </a:pPr>
            <a:r>
              <a:rPr lang="en-US" altLang="ko-KR" sz="1600" dirty="0" smtClean="0"/>
              <a:t>gpt-2</a:t>
            </a:r>
          </a:p>
          <a:p>
            <a:pPr marL="0" indent="0">
              <a:buNone/>
            </a:pPr>
            <a:r>
              <a:rPr lang="en-US" altLang="ko-KR" sz="2600" dirty="0"/>
              <a:t>- </a:t>
            </a:r>
            <a:r>
              <a:rPr lang="en-US" altLang="ko-KR" sz="2600" b="1" dirty="0"/>
              <a:t>Seq2seq</a:t>
            </a:r>
          </a:p>
          <a:p>
            <a:pPr>
              <a:buFontTx/>
              <a:buChar char="-"/>
            </a:pPr>
            <a:endParaRPr lang="en-US" altLang="ko-KR" sz="1600" dirty="0"/>
          </a:p>
        </p:txBody>
      </p:sp>
      <p:sp>
        <p:nvSpPr>
          <p:cNvPr id="71" name="제목 1"/>
          <p:cNvSpPr>
            <a:spLocks noGrp="1"/>
          </p:cNvSpPr>
          <p:nvPr>
            <p:ph type="title"/>
          </p:nvPr>
        </p:nvSpPr>
        <p:spPr>
          <a:xfrm>
            <a:off x="583367" y="290288"/>
            <a:ext cx="4139104" cy="1325563"/>
          </a:xfrm>
        </p:spPr>
        <p:txBody>
          <a:bodyPr>
            <a:normAutofit/>
          </a:bodyPr>
          <a:lstStyle/>
          <a:p>
            <a:r>
              <a:rPr lang="ko-KR" altLang="en-US" sz="4000" spc="-150" dirty="0" smtClean="0">
                <a:latin typeface="Noto Sans" panose="020B0502040504020204" pitchFamily="34"/>
                <a:cs typeface="Noto Sans" panose="020B0502040504020204" pitchFamily="34"/>
              </a:rPr>
              <a:t>모델</a:t>
            </a:r>
            <a:endParaRPr lang="ko-KR" altLang="en-US" sz="4000" spc="-150" dirty="0">
              <a:latin typeface="Noto Sans" panose="020B0502040504020204" pitchFamily="34"/>
              <a:cs typeface="Noto Sans" panose="020B0502040504020204" pitchFamily="34"/>
            </a:endParaRPr>
          </a:p>
        </p:txBody>
      </p:sp>
      <p:sp>
        <p:nvSpPr>
          <p:cNvPr id="88" name="아래쪽 화살표 87"/>
          <p:cNvSpPr/>
          <p:nvPr/>
        </p:nvSpPr>
        <p:spPr>
          <a:xfrm rot="16200000">
            <a:off x="5236757" y="3166643"/>
            <a:ext cx="107289" cy="885672"/>
          </a:xfrm>
          <a:prstGeom prst="downArrow">
            <a:avLst/>
          </a:prstGeom>
          <a:solidFill>
            <a:schemeClr val="accent2">
              <a:lumMod val="40000"/>
              <a:lumOff val="60000"/>
            </a:schemeClr>
          </a:solidFill>
          <a:ln>
            <a:solidFill>
              <a:schemeClr val="accent2">
                <a:lumMod val="60000"/>
                <a:lumOff val="4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9" name="아래쪽 화살표 88"/>
          <p:cNvSpPr/>
          <p:nvPr/>
        </p:nvSpPr>
        <p:spPr>
          <a:xfrm rot="16200000">
            <a:off x="6395657" y="3178046"/>
            <a:ext cx="107289" cy="885672"/>
          </a:xfrm>
          <a:prstGeom prst="downArrow">
            <a:avLst/>
          </a:prstGeom>
          <a:solidFill>
            <a:schemeClr val="accent2">
              <a:lumMod val="40000"/>
              <a:lumOff val="60000"/>
            </a:schemeClr>
          </a:solidFill>
          <a:ln>
            <a:solidFill>
              <a:schemeClr val="accent2">
                <a:lumMod val="60000"/>
                <a:lumOff val="4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아래쪽 화살표 90"/>
          <p:cNvSpPr/>
          <p:nvPr/>
        </p:nvSpPr>
        <p:spPr>
          <a:xfrm rot="16200000">
            <a:off x="1777787" y="3166124"/>
            <a:ext cx="107289" cy="885672"/>
          </a:xfrm>
          <a:prstGeom prst="downArrow">
            <a:avLst/>
          </a:prstGeom>
          <a:solidFill>
            <a:schemeClr val="bg2">
              <a:lumMod val="50000"/>
            </a:schemeClr>
          </a:solidFill>
          <a:ln>
            <a:solidFill>
              <a:schemeClr val="bg2">
                <a:lumMod val="5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아래쪽 화살표 91"/>
          <p:cNvSpPr/>
          <p:nvPr/>
        </p:nvSpPr>
        <p:spPr>
          <a:xfrm rot="16200000">
            <a:off x="2940710" y="3166124"/>
            <a:ext cx="107289" cy="885672"/>
          </a:xfrm>
          <a:prstGeom prst="downArrow">
            <a:avLst/>
          </a:prstGeom>
          <a:solidFill>
            <a:schemeClr val="bg2">
              <a:lumMod val="50000"/>
            </a:schemeClr>
          </a:solidFill>
          <a:ln>
            <a:solidFill>
              <a:schemeClr val="bg2">
                <a:lumMod val="5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아래쪽 화살표 92"/>
          <p:cNvSpPr/>
          <p:nvPr/>
        </p:nvSpPr>
        <p:spPr>
          <a:xfrm rot="16200000">
            <a:off x="4094203" y="3166124"/>
            <a:ext cx="107289" cy="885672"/>
          </a:xfrm>
          <a:prstGeom prst="downArrow">
            <a:avLst/>
          </a:prstGeom>
          <a:solidFill>
            <a:schemeClr val="bg2">
              <a:lumMod val="50000"/>
            </a:schemeClr>
          </a:solidFill>
          <a:ln>
            <a:solidFill>
              <a:schemeClr val="bg2">
                <a:lumMod val="5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아래쪽 화살표 93"/>
          <p:cNvSpPr/>
          <p:nvPr/>
        </p:nvSpPr>
        <p:spPr>
          <a:xfrm rot="16200000">
            <a:off x="1766412" y="3155479"/>
            <a:ext cx="107289" cy="885672"/>
          </a:xfrm>
          <a:prstGeom prst="downArrow">
            <a:avLst/>
          </a:prstGeom>
          <a:solidFill>
            <a:schemeClr val="bg2">
              <a:lumMod val="50000"/>
            </a:schemeClr>
          </a:solidFill>
          <a:ln>
            <a:solidFill>
              <a:schemeClr val="bg2">
                <a:lumMod val="5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아래쪽 화살표 94"/>
          <p:cNvSpPr/>
          <p:nvPr/>
        </p:nvSpPr>
        <p:spPr>
          <a:xfrm rot="10800000">
            <a:off x="6941488" y="1854641"/>
            <a:ext cx="207125" cy="1559962"/>
          </a:xfrm>
          <a:prstGeom prst="downArrow">
            <a:avLst/>
          </a:prstGeom>
          <a:solidFill>
            <a:schemeClr val="accent2">
              <a:lumMod val="40000"/>
              <a:lumOff val="60000"/>
            </a:schemeClr>
          </a:solidFill>
          <a:ln>
            <a:solidFill>
              <a:schemeClr val="accent2">
                <a:lumMod val="60000"/>
                <a:lumOff val="4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아래쪽 화살표 95"/>
          <p:cNvSpPr/>
          <p:nvPr/>
        </p:nvSpPr>
        <p:spPr>
          <a:xfrm rot="10800000">
            <a:off x="8098514" y="1859804"/>
            <a:ext cx="207125" cy="1559962"/>
          </a:xfrm>
          <a:prstGeom prst="downArrow">
            <a:avLst/>
          </a:prstGeom>
          <a:solidFill>
            <a:schemeClr val="accent2">
              <a:lumMod val="40000"/>
              <a:lumOff val="60000"/>
            </a:schemeClr>
          </a:solidFill>
          <a:ln>
            <a:solidFill>
              <a:schemeClr val="accent2">
                <a:lumMod val="60000"/>
                <a:lumOff val="4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7" name="아래쪽 화살표 96"/>
          <p:cNvSpPr/>
          <p:nvPr/>
        </p:nvSpPr>
        <p:spPr>
          <a:xfrm rot="10800000">
            <a:off x="5801142" y="1864535"/>
            <a:ext cx="207125" cy="1559962"/>
          </a:xfrm>
          <a:prstGeom prst="downArrow">
            <a:avLst/>
          </a:prstGeom>
          <a:solidFill>
            <a:schemeClr val="accent2">
              <a:lumMod val="40000"/>
              <a:lumOff val="60000"/>
            </a:schemeClr>
          </a:solidFill>
          <a:ln>
            <a:solidFill>
              <a:schemeClr val="accent2">
                <a:lumMod val="60000"/>
                <a:lumOff val="4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8" name="아래쪽 화살표 97"/>
          <p:cNvSpPr/>
          <p:nvPr/>
        </p:nvSpPr>
        <p:spPr>
          <a:xfrm rot="10800000">
            <a:off x="4606805" y="1854704"/>
            <a:ext cx="207125" cy="1559962"/>
          </a:xfrm>
          <a:prstGeom prst="downArrow">
            <a:avLst/>
          </a:prstGeom>
          <a:solidFill>
            <a:schemeClr val="accent2">
              <a:lumMod val="40000"/>
              <a:lumOff val="60000"/>
            </a:schemeClr>
          </a:solidFill>
          <a:ln>
            <a:solidFill>
              <a:schemeClr val="accent2">
                <a:lumMod val="60000"/>
                <a:lumOff val="4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9" name="직사각형 98"/>
          <p:cNvSpPr/>
          <p:nvPr/>
        </p:nvSpPr>
        <p:spPr>
          <a:xfrm>
            <a:off x="1021096" y="3108723"/>
            <a:ext cx="453464" cy="1000474"/>
          </a:xfrm>
          <a:prstGeom prst="rect">
            <a:avLst/>
          </a:prstGeom>
          <a:solidFill>
            <a:srgbClr val="AD4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0" name="직사각형 99"/>
          <p:cNvSpPr/>
          <p:nvPr/>
        </p:nvSpPr>
        <p:spPr>
          <a:xfrm>
            <a:off x="1021096" y="4609259"/>
            <a:ext cx="453464" cy="1000474"/>
          </a:xfrm>
          <a:prstGeom prst="rect">
            <a:avLst/>
          </a:prstGeom>
          <a:solidFill>
            <a:srgbClr val="AD4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직사각형 100"/>
          <p:cNvSpPr/>
          <p:nvPr/>
        </p:nvSpPr>
        <p:spPr>
          <a:xfrm>
            <a:off x="2188061" y="3108723"/>
            <a:ext cx="453464" cy="1000474"/>
          </a:xfrm>
          <a:prstGeom prst="rect">
            <a:avLst/>
          </a:prstGeom>
          <a:solidFill>
            <a:srgbClr val="AD4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2" name="직사각형 101"/>
          <p:cNvSpPr/>
          <p:nvPr/>
        </p:nvSpPr>
        <p:spPr>
          <a:xfrm>
            <a:off x="2188061" y="4609259"/>
            <a:ext cx="453464" cy="1000474"/>
          </a:xfrm>
          <a:prstGeom prst="rect">
            <a:avLst/>
          </a:prstGeom>
          <a:solidFill>
            <a:srgbClr val="AD4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 name="직사각형 102"/>
          <p:cNvSpPr/>
          <p:nvPr/>
        </p:nvSpPr>
        <p:spPr>
          <a:xfrm>
            <a:off x="3332517" y="3108723"/>
            <a:ext cx="453464" cy="1000474"/>
          </a:xfrm>
          <a:prstGeom prst="rect">
            <a:avLst/>
          </a:prstGeom>
          <a:solidFill>
            <a:srgbClr val="AD4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 name="직사각형 103"/>
          <p:cNvSpPr/>
          <p:nvPr/>
        </p:nvSpPr>
        <p:spPr>
          <a:xfrm>
            <a:off x="3332517" y="4609259"/>
            <a:ext cx="453464" cy="1000474"/>
          </a:xfrm>
          <a:prstGeom prst="rect">
            <a:avLst/>
          </a:prstGeom>
          <a:solidFill>
            <a:srgbClr val="AD4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5" name="직사각형 104"/>
          <p:cNvSpPr/>
          <p:nvPr/>
        </p:nvSpPr>
        <p:spPr>
          <a:xfrm>
            <a:off x="4493168" y="3108723"/>
            <a:ext cx="453464" cy="1000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106" name="직사각형 105"/>
          <p:cNvSpPr/>
          <p:nvPr/>
        </p:nvSpPr>
        <p:spPr>
          <a:xfrm>
            <a:off x="4493168" y="4609259"/>
            <a:ext cx="453464" cy="1000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107" name="직사각형 106"/>
          <p:cNvSpPr/>
          <p:nvPr/>
        </p:nvSpPr>
        <p:spPr>
          <a:xfrm>
            <a:off x="5653818" y="3108723"/>
            <a:ext cx="453464" cy="1000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108" name="직사각형 107"/>
          <p:cNvSpPr/>
          <p:nvPr/>
        </p:nvSpPr>
        <p:spPr>
          <a:xfrm>
            <a:off x="5653818" y="4609259"/>
            <a:ext cx="453464" cy="1000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109" name="직사각형 108"/>
          <p:cNvSpPr/>
          <p:nvPr/>
        </p:nvSpPr>
        <p:spPr>
          <a:xfrm>
            <a:off x="6814469" y="3108723"/>
            <a:ext cx="453464" cy="1000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110" name="직사각형 109"/>
          <p:cNvSpPr/>
          <p:nvPr/>
        </p:nvSpPr>
        <p:spPr>
          <a:xfrm>
            <a:off x="6814469" y="4609259"/>
            <a:ext cx="453464" cy="1000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111" name="직사각형 110"/>
          <p:cNvSpPr/>
          <p:nvPr/>
        </p:nvSpPr>
        <p:spPr>
          <a:xfrm>
            <a:off x="7975120" y="3108723"/>
            <a:ext cx="453464" cy="1000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112" name="직사각형 111"/>
          <p:cNvSpPr/>
          <p:nvPr/>
        </p:nvSpPr>
        <p:spPr>
          <a:xfrm>
            <a:off x="7975120" y="4609259"/>
            <a:ext cx="453464" cy="1000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113" name="직사각형 112"/>
          <p:cNvSpPr/>
          <p:nvPr/>
        </p:nvSpPr>
        <p:spPr>
          <a:xfrm>
            <a:off x="4493168" y="1017573"/>
            <a:ext cx="453464" cy="1000474"/>
          </a:xfrm>
          <a:prstGeom prst="rect">
            <a:avLst/>
          </a:prstGeom>
          <a:solidFill>
            <a:srgbClr val="F8CAAA"/>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4" name="직사각형 113"/>
          <p:cNvSpPr/>
          <p:nvPr/>
        </p:nvSpPr>
        <p:spPr>
          <a:xfrm>
            <a:off x="5653818" y="1017573"/>
            <a:ext cx="453464" cy="1000474"/>
          </a:xfrm>
          <a:prstGeom prst="rect">
            <a:avLst/>
          </a:prstGeom>
          <a:solidFill>
            <a:srgbClr val="F8CAAA"/>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5" name="직사각형 114"/>
          <p:cNvSpPr/>
          <p:nvPr/>
        </p:nvSpPr>
        <p:spPr>
          <a:xfrm>
            <a:off x="6814469" y="1017573"/>
            <a:ext cx="453464" cy="1000474"/>
          </a:xfrm>
          <a:prstGeom prst="rect">
            <a:avLst/>
          </a:prstGeom>
          <a:solidFill>
            <a:srgbClr val="F8CAAA"/>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6" name="직사각형 115"/>
          <p:cNvSpPr/>
          <p:nvPr/>
        </p:nvSpPr>
        <p:spPr>
          <a:xfrm>
            <a:off x="7975120" y="1017573"/>
            <a:ext cx="453464" cy="1000474"/>
          </a:xfrm>
          <a:prstGeom prst="rect">
            <a:avLst/>
          </a:prstGeom>
          <a:solidFill>
            <a:srgbClr val="F8CAAA"/>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7" name="아래쪽 화살표 116"/>
          <p:cNvSpPr/>
          <p:nvPr/>
        </p:nvSpPr>
        <p:spPr>
          <a:xfrm rot="10800000">
            <a:off x="1171169" y="5577689"/>
            <a:ext cx="190024" cy="564150"/>
          </a:xfrm>
          <a:prstGeom prst="downArrow">
            <a:avLst/>
          </a:prstGeom>
          <a:solidFill>
            <a:schemeClr val="tx1">
              <a:lumMod val="95000"/>
              <a:lumOff val="5000"/>
            </a:schemeClr>
          </a:solidFill>
          <a:ln>
            <a:solidFill>
              <a:schemeClr val="tx1">
                <a:lumMod val="95000"/>
                <a:lumOff val="5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8" name="아래쪽 화살표 117"/>
          <p:cNvSpPr/>
          <p:nvPr/>
        </p:nvSpPr>
        <p:spPr>
          <a:xfrm rot="10800000">
            <a:off x="1171171" y="4090306"/>
            <a:ext cx="190022" cy="500063"/>
          </a:xfrm>
          <a:prstGeom prst="downArrow">
            <a:avLst/>
          </a:prstGeom>
          <a:solidFill>
            <a:schemeClr val="tx1">
              <a:lumMod val="50000"/>
              <a:lumOff val="50000"/>
            </a:schemeClr>
          </a:solidFill>
          <a:ln>
            <a:solidFill>
              <a:schemeClr val="bg2">
                <a:lumMod val="5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9" name="아래쪽 화살표 118"/>
          <p:cNvSpPr/>
          <p:nvPr/>
        </p:nvSpPr>
        <p:spPr>
          <a:xfrm rot="10800000">
            <a:off x="2304592" y="5577690"/>
            <a:ext cx="190024" cy="564150"/>
          </a:xfrm>
          <a:prstGeom prst="downArrow">
            <a:avLst/>
          </a:prstGeom>
          <a:solidFill>
            <a:schemeClr val="tx1">
              <a:lumMod val="95000"/>
              <a:lumOff val="5000"/>
            </a:schemeClr>
          </a:solidFill>
          <a:ln>
            <a:solidFill>
              <a:schemeClr val="tx1">
                <a:lumMod val="95000"/>
                <a:lumOff val="5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0" name="아래쪽 화살표 119"/>
          <p:cNvSpPr/>
          <p:nvPr/>
        </p:nvSpPr>
        <p:spPr>
          <a:xfrm rot="10800000">
            <a:off x="2321400" y="4097257"/>
            <a:ext cx="190022" cy="500063"/>
          </a:xfrm>
          <a:prstGeom prst="downArrow">
            <a:avLst/>
          </a:prstGeom>
          <a:solidFill>
            <a:schemeClr val="tx1">
              <a:lumMod val="50000"/>
              <a:lumOff val="50000"/>
            </a:schemeClr>
          </a:solidFill>
          <a:ln>
            <a:solidFill>
              <a:schemeClr val="bg2">
                <a:lumMod val="5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1" name="아래쪽 화살표 120"/>
          <p:cNvSpPr/>
          <p:nvPr/>
        </p:nvSpPr>
        <p:spPr>
          <a:xfrm rot="10800000">
            <a:off x="3463217" y="5574452"/>
            <a:ext cx="190024" cy="564150"/>
          </a:xfrm>
          <a:prstGeom prst="downArrow">
            <a:avLst/>
          </a:prstGeom>
          <a:solidFill>
            <a:schemeClr val="tx1">
              <a:lumMod val="95000"/>
              <a:lumOff val="5000"/>
            </a:schemeClr>
          </a:solidFill>
          <a:ln>
            <a:solidFill>
              <a:schemeClr val="tx1">
                <a:lumMod val="95000"/>
                <a:lumOff val="5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2" name="아래쪽 화살표 121"/>
          <p:cNvSpPr/>
          <p:nvPr/>
        </p:nvSpPr>
        <p:spPr>
          <a:xfrm rot="10800000">
            <a:off x="3466972" y="4093067"/>
            <a:ext cx="190022" cy="500063"/>
          </a:xfrm>
          <a:prstGeom prst="downArrow">
            <a:avLst/>
          </a:prstGeom>
          <a:solidFill>
            <a:schemeClr val="tx1">
              <a:lumMod val="50000"/>
              <a:lumOff val="50000"/>
            </a:schemeClr>
          </a:solidFill>
          <a:ln>
            <a:solidFill>
              <a:schemeClr val="bg2">
                <a:lumMod val="5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3" name="아래쪽 화살표 122"/>
          <p:cNvSpPr/>
          <p:nvPr/>
        </p:nvSpPr>
        <p:spPr>
          <a:xfrm rot="10800000">
            <a:off x="4620187" y="5581227"/>
            <a:ext cx="190024" cy="564150"/>
          </a:xfrm>
          <a:prstGeom prst="downArrow">
            <a:avLst/>
          </a:prstGeom>
          <a:solidFill>
            <a:schemeClr val="accent2">
              <a:lumMod val="50000"/>
            </a:schemeClr>
          </a:solidFill>
          <a:ln>
            <a:solidFill>
              <a:schemeClr val="accent2">
                <a:lumMod val="5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4" name="아래쪽 화살표 123"/>
          <p:cNvSpPr/>
          <p:nvPr/>
        </p:nvSpPr>
        <p:spPr>
          <a:xfrm rot="10800000">
            <a:off x="4624888" y="4087548"/>
            <a:ext cx="190022" cy="500063"/>
          </a:xfrm>
          <a:prstGeom prst="downArrow">
            <a:avLst/>
          </a:prstGeom>
          <a:solidFill>
            <a:schemeClr val="accent2">
              <a:lumMod val="40000"/>
              <a:lumOff val="60000"/>
            </a:schemeClr>
          </a:solidFill>
          <a:ln>
            <a:solidFill>
              <a:schemeClr val="accent2">
                <a:lumMod val="60000"/>
                <a:lumOff val="4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아래쪽 화살표 124"/>
          <p:cNvSpPr/>
          <p:nvPr/>
        </p:nvSpPr>
        <p:spPr>
          <a:xfrm rot="10800000">
            <a:off x="5780840" y="5581226"/>
            <a:ext cx="190024" cy="564150"/>
          </a:xfrm>
          <a:prstGeom prst="downArrow">
            <a:avLst/>
          </a:prstGeom>
          <a:solidFill>
            <a:schemeClr val="accent2">
              <a:lumMod val="50000"/>
            </a:schemeClr>
          </a:solidFill>
          <a:ln>
            <a:solidFill>
              <a:schemeClr val="accent2">
                <a:lumMod val="5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6" name="아래쪽 화살표 125"/>
          <p:cNvSpPr/>
          <p:nvPr/>
        </p:nvSpPr>
        <p:spPr>
          <a:xfrm rot="10800000">
            <a:off x="5780840" y="4086772"/>
            <a:ext cx="190022" cy="500063"/>
          </a:xfrm>
          <a:prstGeom prst="downArrow">
            <a:avLst/>
          </a:prstGeom>
          <a:solidFill>
            <a:schemeClr val="accent2">
              <a:lumMod val="40000"/>
              <a:lumOff val="60000"/>
            </a:schemeClr>
          </a:solidFill>
          <a:ln>
            <a:solidFill>
              <a:schemeClr val="accent2">
                <a:lumMod val="60000"/>
                <a:lumOff val="4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7" name="아래쪽 화살표 126"/>
          <p:cNvSpPr/>
          <p:nvPr/>
        </p:nvSpPr>
        <p:spPr>
          <a:xfrm rot="10800000">
            <a:off x="6941488" y="5581226"/>
            <a:ext cx="190024" cy="564150"/>
          </a:xfrm>
          <a:prstGeom prst="downArrow">
            <a:avLst/>
          </a:prstGeom>
          <a:solidFill>
            <a:schemeClr val="accent2">
              <a:lumMod val="50000"/>
            </a:schemeClr>
          </a:solidFill>
          <a:ln>
            <a:solidFill>
              <a:schemeClr val="accent2">
                <a:lumMod val="5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8" name="아래쪽 화살표 127"/>
          <p:cNvSpPr/>
          <p:nvPr/>
        </p:nvSpPr>
        <p:spPr>
          <a:xfrm rot="10800000">
            <a:off x="6941490" y="4093067"/>
            <a:ext cx="190022" cy="500063"/>
          </a:xfrm>
          <a:prstGeom prst="downArrow">
            <a:avLst/>
          </a:prstGeom>
          <a:solidFill>
            <a:schemeClr val="accent2">
              <a:lumMod val="40000"/>
              <a:lumOff val="60000"/>
            </a:schemeClr>
          </a:solidFill>
          <a:ln>
            <a:solidFill>
              <a:schemeClr val="accent2">
                <a:lumMod val="60000"/>
                <a:lumOff val="4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9" name="아래쪽 화살표 128"/>
          <p:cNvSpPr/>
          <p:nvPr/>
        </p:nvSpPr>
        <p:spPr>
          <a:xfrm rot="10800000">
            <a:off x="8095759" y="5581227"/>
            <a:ext cx="190024" cy="564150"/>
          </a:xfrm>
          <a:prstGeom prst="downArrow">
            <a:avLst/>
          </a:prstGeom>
          <a:solidFill>
            <a:schemeClr val="accent2">
              <a:lumMod val="50000"/>
            </a:schemeClr>
          </a:solidFill>
          <a:ln>
            <a:solidFill>
              <a:schemeClr val="accent2">
                <a:lumMod val="5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0" name="아래쪽 화살표 129"/>
          <p:cNvSpPr/>
          <p:nvPr/>
        </p:nvSpPr>
        <p:spPr>
          <a:xfrm rot="10800000">
            <a:off x="8098515" y="4086772"/>
            <a:ext cx="190022" cy="500063"/>
          </a:xfrm>
          <a:prstGeom prst="downArrow">
            <a:avLst/>
          </a:prstGeom>
          <a:solidFill>
            <a:schemeClr val="accent2">
              <a:lumMod val="40000"/>
              <a:lumOff val="60000"/>
            </a:schemeClr>
          </a:solidFill>
          <a:ln>
            <a:solidFill>
              <a:schemeClr val="accent2">
                <a:lumMod val="60000"/>
                <a:lumOff val="4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1" name="아래쪽 화살표 130"/>
          <p:cNvSpPr/>
          <p:nvPr/>
        </p:nvSpPr>
        <p:spPr>
          <a:xfrm rot="16200000">
            <a:off x="7567882" y="3166124"/>
            <a:ext cx="107289" cy="885672"/>
          </a:xfrm>
          <a:prstGeom prst="downArrow">
            <a:avLst/>
          </a:prstGeom>
          <a:solidFill>
            <a:schemeClr val="accent2">
              <a:lumMod val="40000"/>
              <a:lumOff val="60000"/>
            </a:schemeClr>
          </a:solidFill>
          <a:ln>
            <a:solidFill>
              <a:schemeClr val="accent2">
                <a:lumMod val="60000"/>
                <a:lumOff val="4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2" name="TextBox 131"/>
          <p:cNvSpPr txBox="1"/>
          <p:nvPr/>
        </p:nvSpPr>
        <p:spPr>
          <a:xfrm>
            <a:off x="1160627" y="6045202"/>
            <a:ext cx="923297" cy="338554"/>
          </a:xfrm>
          <a:prstGeom prst="rect">
            <a:avLst/>
          </a:prstGeom>
          <a:noFill/>
        </p:spPr>
        <p:txBody>
          <a:bodyPr wrap="square" rtlCol="0">
            <a:spAutoFit/>
          </a:bodyPr>
          <a:lstStyle/>
          <a:p>
            <a:r>
              <a:rPr lang="en-US" altLang="ko-KR" sz="1600" dirty="0" smtClean="0"/>
              <a:t>I</a:t>
            </a:r>
            <a:endParaRPr lang="ko-KR" altLang="en-US" sz="1600" dirty="0"/>
          </a:p>
        </p:txBody>
      </p:sp>
      <p:sp>
        <p:nvSpPr>
          <p:cNvPr id="133" name="TextBox 132"/>
          <p:cNvSpPr txBox="1"/>
          <p:nvPr/>
        </p:nvSpPr>
        <p:spPr>
          <a:xfrm>
            <a:off x="2148677" y="6045202"/>
            <a:ext cx="1355488" cy="338554"/>
          </a:xfrm>
          <a:prstGeom prst="rect">
            <a:avLst/>
          </a:prstGeom>
          <a:noFill/>
        </p:spPr>
        <p:txBody>
          <a:bodyPr wrap="square" rtlCol="0">
            <a:spAutoFit/>
          </a:bodyPr>
          <a:lstStyle/>
          <a:p>
            <a:r>
              <a:rPr lang="en-US" altLang="ko-KR" sz="1600" dirty="0" smtClean="0"/>
              <a:t>feel</a:t>
            </a:r>
            <a:endParaRPr lang="ko-KR" altLang="en-US" sz="1600" dirty="0"/>
          </a:p>
        </p:txBody>
      </p:sp>
      <p:sp>
        <p:nvSpPr>
          <p:cNvPr id="134" name="TextBox 133"/>
          <p:cNvSpPr txBox="1"/>
          <p:nvPr/>
        </p:nvSpPr>
        <p:spPr>
          <a:xfrm>
            <a:off x="3101559" y="6028814"/>
            <a:ext cx="1399125" cy="338554"/>
          </a:xfrm>
          <a:prstGeom prst="rect">
            <a:avLst/>
          </a:prstGeom>
          <a:noFill/>
        </p:spPr>
        <p:txBody>
          <a:bodyPr wrap="square" rtlCol="0">
            <a:spAutoFit/>
          </a:bodyPr>
          <a:lstStyle/>
          <a:p>
            <a:r>
              <a:rPr lang="en-US" altLang="ko-KR" sz="1600" dirty="0" smtClean="0"/>
              <a:t>hungry</a:t>
            </a:r>
            <a:endParaRPr lang="ko-KR" altLang="en-US" sz="1600" dirty="0"/>
          </a:p>
        </p:txBody>
      </p:sp>
      <p:sp>
        <p:nvSpPr>
          <p:cNvPr id="135" name="TextBox 134"/>
          <p:cNvSpPr txBox="1"/>
          <p:nvPr/>
        </p:nvSpPr>
        <p:spPr>
          <a:xfrm>
            <a:off x="4297218" y="6028471"/>
            <a:ext cx="1295904" cy="338554"/>
          </a:xfrm>
          <a:prstGeom prst="rect">
            <a:avLst/>
          </a:prstGeom>
          <a:noFill/>
        </p:spPr>
        <p:txBody>
          <a:bodyPr wrap="square" rtlCol="0">
            <a:spAutoFit/>
          </a:bodyPr>
          <a:lstStyle/>
          <a:p>
            <a:r>
              <a:rPr lang="en-US" altLang="ko-KR" sz="1600" dirty="0" smtClean="0"/>
              <a:t>&lt;</a:t>
            </a:r>
            <a:r>
              <a:rPr lang="en-US" altLang="ko-KR" sz="1600" dirty="0" err="1" smtClean="0"/>
              <a:t>bos</a:t>
            </a:r>
            <a:r>
              <a:rPr lang="en-US" altLang="ko-KR" sz="1600" dirty="0" smtClean="0"/>
              <a:t>&gt;</a:t>
            </a:r>
            <a:endParaRPr lang="ko-KR" altLang="en-US" sz="1600" dirty="0"/>
          </a:p>
        </p:txBody>
      </p:sp>
      <p:sp>
        <p:nvSpPr>
          <p:cNvPr id="136" name="TextBox 135"/>
          <p:cNvSpPr txBox="1"/>
          <p:nvPr/>
        </p:nvSpPr>
        <p:spPr>
          <a:xfrm>
            <a:off x="6739536" y="6078235"/>
            <a:ext cx="1295904" cy="338554"/>
          </a:xfrm>
          <a:prstGeom prst="rect">
            <a:avLst/>
          </a:prstGeom>
          <a:noFill/>
        </p:spPr>
        <p:txBody>
          <a:bodyPr wrap="square" rtlCol="0">
            <a:spAutoFit/>
          </a:bodyPr>
          <a:lstStyle/>
          <a:p>
            <a:r>
              <a:rPr lang="ko-KR" altLang="en-US" sz="1600" dirty="0" smtClean="0"/>
              <a:t>배가</a:t>
            </a:r>
            <a:endParaRPr lang="ko-KR" altLang="en-US" sz="1600" dirty="0"/>
          </a:p>
        </p:txBody>
      </p:sp>
      <p:sp>
        <p:nvSpPr>
          <p:cNvPr id="137" name="TextBox 136"/>
          <p:cNvSpPr txBox="1"/>
          <p:nvPr/>
        </p:nvSpPr>
        <p:spPr>
          <a:xfrm>
            <a:off x="7809292" y="6068957"/>
            <a:ext cx="1295904" cy="338554"/>
          </a:xfrm>
          <a:prstGeom prst="rect">
            <a:avLst/>
          </a:prstGeom>
          <a:noFill/>
        </p:spPr>
        <p:txBody>
          <a:bodyPr wrap="square" rtlCol="0">
            <a:spAutoFit/>
          </a:bodyPr>
          <a:lstStyle/>
          <a:p>
            <a:r>
              <a:rPr lang="ko-KR" altLang="en-US" sz="1600" dirty="0" smtClean="0"/>
              <a:t>고프다</a:t>
            </a:r>
            <a:endParaRPr lang="ko-KR" altLang="en-US" sz="1600" dirty="0"/>
          </a:p>
        </p:txBody>
      </p:sp>
      <p:sp>
        <p:nvSpPr>
          <p:cNvPr id="138" name="TextBox 137"/>
          <p:cNvSpPr txBox="1"/>
          <p:nvPr/>
        </p:nvSpPr>
        <p:spPr>
          <a:xfrm>
            <a:off x="4437334" y="712142"/>
            <a:ext cx="1295904" cy="338554"/>
          </a:xfrm>
          <a:prstGeom prst="rect">
            <a:avLst/>
          </a:prstGeom>
          <a:noFill/>
        </p:spPr>
        <p:txBody>
          <a:bodyPr wrap="square" rtlCol="0">
            <a:spAutoFit/>
          </a:bodyPr>
          <a:lstStyle/>
          <a:p>
            <a:r>
              <a:rPr lang="ko-KR" altLang="en-US" sz="1600" dirty="0" smtClean="0"/>
              <a:t>나는</a:t>
            </a:r>
            <a:endParaRPr lang="ko-KR" altLang="en-US" sz="1600" dirty="0"/>
          </a:p>
        </p:txBody>
      </p:sp>
      <p:sp>
        <p:nvSpPr>
          <p:cNvPr id="139" name="TextBox 138"/>
          <p:cNvSpPr txBox="1"/>
          <p:nvPr/>
        </p:nvSpPr>
        <p:spPr>
          <a:xfrm>
            <a:off x="5585383" y="695581"/>
            <a:ext cx="1295904" cy="338554"/>
          </a:xfrm>
          <a:prstGeom prst="rect">
            <a:avLst/>
          </a:prstGeom>
          <a:noFill/>
        </p:spPr>
        <p:txBody>
          <a:bodyPr wrap="square" rtlCol="0">
            <a:spAutoFit/>
          </a:bodyPr>
          <a:lstStyle/>
          <a:p>
            <a:r>
              <a:rPr lang="ko-KR" altLang="en-US" sz="1600" dirty="0" smtClean="0"/>
              <a:t>배가</a:t>
            </a:r>
            <a:endParaRPr lang="ko-KR" altLang="en-US" sz="1600" dirty="0"/>
          </a:p>
        </p:txBody>
      </p:sp>
      <p:sp>
        <p:nvSpPr>
          <p:cNvPr id="140" name="TextBox 139"/>
          <p:cNvSpPr txBox="1"/>
          <p:nvPr/>
        </p:nvSpPr>
        <p:spPr>
          <a:xfrm>
            <a:off x="6704631" y="712142"/>
            <a:ext cx="1295904" cy="338554"/>
          </a:xfrm>
          <a:prstGeom prst="rect">
            <a:avLst/>
          </a:prstGeom>
          <a:noFill/>
        </p:spPr>
        <p:txBody>
          <a:bodyPr wrap="square" rtlCol="0">
            <a:spAutoFit/>
          </a:bodyPr>
          <a:lstStyle/>
          <a:p>
            <a:r>
              <a:rPr lang="ko-KR" altLang="en-US" sz="1600" dirty="0" smtClean="0"/>
              <a:t>고프다</a:t>
            </a:r>
            <a:endParaRPr lang="ko-KR" altLang="en-US" sz="1600" dirty="0"/>
          </a:p>
        </p:txBody>
      </p:sp>
      <p:sp>
        <p:nvSpPr>
          <p:cNvPr id="141" name="TextBox 140"/>
          <p:cNvSpPr txBox="1"/>
          <p:nvPr/>
        </p:nvSpPr>
        <p:spPr>
          <a:xfrm>
            <a:off x="7852680" y="701265"/>
            <a:ext cx="1295904" cy="338554"/>
          </a:xfrm>
          <a:prstGeom prst="rect">
            <a:avLst/>
          </a:prstGeom>
          <a:noFill/>
        </p:spPr>
        <p:txBody>
          <a:bodyPr wrap="square" rtlCol="0">
            <a:spAutoFit/>
          </a:bodyPr>
          <a:lstStyle/>
          <a:p>
            <a:r>
              <a:rPr lang="en-US" altLang="ko-KR" sz="1600" dirty="0" smtClean="0"/>
              <a:t>&lt;</a:t>
            </a:r>
            <a:r>
              <a:rPr lang="en-US" altLang="ko-KR" sz="1600" dirty="0" err="1" smtClean="0"/>
              <a:t>eos</a:t>
            </a:r>
            <a:r>
              <a:rPr lang="en-US" altLang="ko-KR" sz="1600" dirty="0" smtClean="0"/>
              <a:t>&gt;</a:t>
            </a:r>
            <a:endParaRPr lang="ko-KR" altLang="en-US" sz="1600" dirty="0"/>
          </a:p>
        </p:txBody>
      </p:sp>
      <p:sp>
        <p:nvSpPr>
          <p:cNvPr id="149" name="TextBox 148"/>
          <p:cNvSpPr txBox="1"/>
          <p:nvPr/>
        </p:nvSpPr>
        <p:spPr>
          <a:xfrm>
            <a:off x="5578012" y="6072667"/>
            <a:ext cx="1295904" cy="338554"/>
          </a:xfrm>
          <a:prstGeom prst="rect">
            <a:avLst/>
          </a:prstGeom>
          <a:noFill/>
        </p:spPr>
        <p:txBody>
          <a:bodyPr wrap="square" rtlCol="0">
            <a:spAutoFit/>
          </a:bodyPr>
          <a:lstStyle/>
          <a:p>
            <a:r>
              <a:rPr lang="ko-KR" altLang="en-US" sz="1600" dirty="0" smtClean="0"/>
              <a:t>나는</a:t>
            </a:r>
            <a:endParaRPr lang="ko-KR" altLang="en-US" sz="1600" dirty="0"/>
          </a:p>
        </p:txBody>
      </p:sp>
      <p:sp>
        <p:nvSpPr>
          <p:cNvPr id="60" name="TextBox 59"/>
          <p:cNvSpPr txBox="1"/>
          <p:nvPr/>
        </p:nvSpPr>
        <p:spPr>
          <a:xfrm>
            <a:off x="8894979" y="3182641"/>
            <a:ext cx="2959564" cy="1754326"/>
          </a:xfrm>
          <a:prstGeom prst="rect">
            <a:avLst/>
          </a:prstGeom>
          <a:noFill/>
        </p:spPr>
        <p:txBody>
          <a:bodyPr wrap="square" rtlCol="0">
            <a:spAutoFit/>
          </a:bodyPr>
          <a:lstStyle/>
          <a:p>
            <a:r>
              <a:rPr lang="en-US" altLang="ko-KR" sz="1200" dirty="0" smtClean="0">
                <a:latin typeface="Noto Sans" panose="020B0502040504020204" pitchFamily="34"/>
                <a:ea typeface="Noto Sans" panose="020B0502040504020204" pitchFamily="34"/>
                <a:cs typeface="Noto Sans" panose="020B0502040504020204" pitchFamily="34"/>
              </a:rPr>
              <a:t>- Seq2seq </a:t>
            </a:r>
            <a:r>
              <a:rPr lang="ko-KR" altLang="en-US" sz="1200" dirty="0" smtClean="0">
                <a:latin typeface="Noto Sans" panose="020B0502040504020204" pitchFamily="34"/>
                <a:cs typeface="Noto Sans" panose="020B0502040504020204" pitchFamily="34"/>
              </a:rPr>
              <a:t>는 </a:t>
            </a:r>
            <a:r>
              <a:rPr lang="en-US" altLang="ko-KR" sz="1200" dirty="0" smtClean="0">
                <a:latin typeface="Noto Sans" panose="020B0502040504020204" pitchFamily="34"/>
                <a:ea typeface="Noto Sans" panose="020B0502040504020204" pitchFamily="34"/>
                <a:cs typeface="Noto Sans" panose="020B0502040504020204" pitchFamily="34"/>
              </a:rPr>
              <a:t>RNN</a:t>
            </a:r>
            <a:r>
              <a:rPr lang="ko-KR" altLang="en-US" sz="1200" dirty="0" smtClean="0">
                <a:latin typeface="Noto Sans" panose="020B0502040504020204" pitchFamily="34"/>
                <a:cs typeface="Noto Sans" panose="020B0502040504020204" pitchFamily="34"/>
              </a:rPr>
              <a:t>의 가장 발전된 </a:t>
            </a:r>
            <a:r>
              <a:rPr lang="ko-KR" altLang="en-US" sz="1200" dirty="0" smtClean="0">
                <a:latin typeface="Noto Sans" panose="020B0502040504020204" pitchFamily="34"/>
                <a:cs typeface="Noto Sans" panose="020B0502040504020204" pitchFamily="34"/>
              </a:rPr>
              <a:t>형태</a:t>
            </a:r>
            <a:endParaRPr lang="en-US" altLang="ko-KR" sz="1200" dirty="0">
              <a:latin typeface="Noto Sans" panose="020B0502040504020204" pitchFamily="34"/>
              <a:ea typeface="Noto Sans" panose="020B0502040504020204" pitchFamily="34"/>
              <a:cs typeface="Noto Sans" panose="020B0502040504020204" pitchFamily="34"/>
            </a:endParaRPr>
          </a:p>
          <a:p>
            <a:r>
              <a:rPr lang="en-US" altLang="ko-KR" sz="1200" dirty="0" smtClean="0">
                <a:latin typeface="Noto Sans" panose="020B0502040504020204" pitchFamily="34"/>
                <a:ea typeface="Noto Sans" panose="020B0502040504020204" pitchFamily="34"/>
                <a:cs typeface="Noto Sans" panose="020B0502040504020204" pitchFamily="34"/>
              </a:rPr>
              <a:t>- encoder </a:t>
            </a:r>
            <a:r>
              <a:rPr lang="ko-KR" altLang="en-US" sz="1200" dirty="0" smtClean="0">
                <a:latin typeface="Noto Sans" panose="020B0502040504020204" pitchFamily="34"/>
                <a:cs typeface="Noto Sans" panose="020B0502040504020204" pitchFamily="34"/>
              </a:rPr>
              <a:t>와 </a:t>
            </a:r>
            <a:r>
              <a:rPr lang="en-US" altLang="ko-KR" sz="1200" dirty="0" smtClean="0">
                <a:latin typeface="Noto Sans" panose="020B0502040504020204" pitchFamily="34"/>
                <a:cs typeface="Noto Sans" panose="020B0502040504020204" pitchFamily="34"/>
              </a:rPr>
              <a:t>d</a:t>
            </a:r>
            <a:r>
              <a:rPr lang="en-US" altLang="ko-KR" sz="1200" dirty="0" smtClean="0">
                <a:latin typeface="Noto Sans" panose="020B0502040504020204" pitchFamily="34"/>
                <a:ea typeface="Noto Sans" panose="020B0502040504020204" pitchFamily="34"/>
                <a:cs typeface="Noto Sans" panose="020B0502040504020204" pitchFamily="34"/>
              </a:rPr>
              <a:t>ecoder </a:t>
            </a:r>
          </a:p>
          <a:p>
            <a:r>
              <a:rPr lang="en-US" altLang="ko-KR" sz="1200" dirty="0" smtClean="0">
                <a:latin typeface="Noto Sans" panose="020B0502040504020204" pitchFamily="34"/>
                <a:cs typeface="Noto Sans" panose="020B0502040504020204" pitchFamily="34"/>
              </a:rPr>
              <a:t>- </a:t>
            </a:r>
            <a:r>
              <a:rPr lang="ko-KR" altLang="en-US" sz="1200" dirty="0" smtClean="0">
                <a:latin typeface="Noto Sans" panose="020B0502040504020204" pitchFamily="34"/>
                <a:cs typeface="Noto Sans" panose="020B0502040504020204" pitchFamily="34"/>
              </a:rPr>
              <a:t>간단한 </a:t>
            </a:r>
            <a:r>
              <a:rPr lang="ko-KR" altLang="en-US" sz="1200" dirty="0" smtClean="0">
                <a:latin typeface="Noto Sans" panose="020B0502040504020204" pitchFamily="34"/>
                <a:cs typeface="Noto Sans" panose="020B0502040504020204" pitchFamily="34"/>
              </a:rPr>
              <a:t>예제</a:t>
            </a:r>
            <a:r>
              <a:rPr lang="en-US" altLang="ko-KR" sz="1200" dirty="0" smtClean="0">
                <a:latin typeface="Noto Sans" panose="020B0502040504020204" pitchFamily="34"/>
                <a:ea typeface="Noto Sans" panose="020B0502040504020204" pitchFamily="34"/>
                <a:cs typeface="Noto Sans" panose="020B0502040504020204" pitchFamily="34"/>
              </a:rPr>
              <a:t>: </a:t>
            </a:r>
            <a:r>
              <a:rPr lang="ko-KR" altLang="en-US" sz="1200" dirty="0" smtClean="0">
                <a:latin typeface="Noto Sans" panose="020B0502040504020204" pitchFamily="34"/>
                <a:cs typeface="Noto Sans" panose="020B0502040504020204" pitchFamily="34"/>
              </a:rPr>
              <a:t>기계번역</a:t>
            </a:r>
            <a:endParaRPr lang="en-US" altLang="ko-KR" sz="1200" dirty="0" smtClean="0">
              <a:latin typeface="Noto Sans" panose="020B0502040504020204" pitchFamily="34"/>
              <a:ea typeface="Noto Sans" panose="020B0502040504020204" pitchFamily="34"/>
              <a:cs typeface="Noto Sans" panose="020B0502040504020204" pitchFamily="34"/>
            </a:endParaRPr>
          </a:p>
          <a:p>
            <a:r>
              <a:rPr lang="en-US" altLang="ko-KR" sz="1200" dirty="0" smtClean="0">
                <a:latin typeface="Noto Sans" panose="020B0502040504020204" pitchFamily="34"/>
                <a:cs typeface="Noto Sans" panose="020B0502040504020204" pitchFamily="34"/>
              </a:rPr>
              <a:t>- </a:t>
            </a:r>
            <a:r>
              <a:rPr lang="ko-KR" altLang="en-US" sz="1200" dirty="0" smtClean="0">
                <a:latin typeface="Noto Sans" panose="020B0502040504020204" pitchFamily="34"/>
                <a:cs typeface="Noto Sans" panose="020B0502040504020204" pitchFamily="34"/>
              </a:rPr>
              <a:t>인코더에는 번역 전 문장</a:t>
            </a:r>
            <a:r>
              <a:rPr lang="en-US" altLang="ko-KR" sz="1200" dirty="0" smtClean="0">
                <a:latin typeface="Noto Sans" panose="020B0502040504020204" pitchFamily="34"/>
                <a:ea typeface="Noto Sans" panose="020B0502040504020204" pitchFamily="34"/>
                <a:cs typeface="Noto Sans" panose="020B0502040504020204" pitchFamily="34"/>
              </a:rPr>
              <a:t>, </a:t>
            </a:r>
            <a:r>
              <a:rPr lang="ko-KR" altLang="en-US" sz="1200" dirty="0" err="1" smtClean="0">
                <a:latin typeface="Noto Sans" panose="020B0502040504020204" pitchFamily="34"/>
                <a:cs typeface="Noto Sans" panose="020B0502040504020204" pitchFamily="34"/>
              </a:rPr>
              <a:t>디코더는</a:t>
            </a:r>
            <a:r>
              <a:rPr lang="ko-KR" altLang="en-US" sz="1200" dirty="0" smtClean="0">
                <a:latin typeface="Noto Sans" panose="020B0502040504020204" pitchFamily="34"/>
                <a:cs typeface="Noto Sans" panose="020B0502040504020204" pitchFamily="34"/>
              </a:rPr>
              <a:t> </a:t>
            </a:r>
            <a:r>
              <a:rPr lang="ko-KR" altLang="en-US" sz="1200" dirty="0" smtClean="0">
                <a:latin typeface="Noto Sans" panose="020B0502040504020204" pitchFamily="34"/>
                <a:cs typeface="Noto Sans" panose="020B0502040504020204" pitchFamily="34"/>
              </a:rPr>
              <a:t>번역 후 문장</a:t>
            </a:r>
            <a:endParaRPr lang="en-US" altLang="ko-KR" sz="1200" dirty="0" smtClean="0">
              <a:latin typeface="Noto Sans" panose="020B0502040504020204" pitchFamily="34"/>
              <a:ea typeface="Noto Sans" panose="020B0502040504020204" pitchFamily="34"/>
              <a:cs typeface="Noto Sans" panose="020B0502040504020204" pitchFamily="34"/>
            </a:endParaRPr>
          </a:p>
          <a:p>
            <a:r>
              <a:rPr lang="en-US" altLang="ko-KR" sz="1200" dirty="0" smtClean="0">
                <a:latin typeface="Noto Sans" panose="020B0502040504020204" pitchFamily="34"/>
                <a:cs typeface="Noto Sans" panose="020B0502040504020204" pitchFamily="34"/>
              </a:rPr>
              <a:t>- </a:t>
            </a:r>
            <a:r>
              <a:rPr lang="ko-KR" altLang="en-US" sz="1200" dirty="0" smtClean="0">
                <a:latin typeface="Noto Sans" panose="020B0502040504020204" pitchFamily="34"/>
                <a:cs typeface="Noto Sans" panose="020B0502040504020204" pitchFamily="34"/>
              </a:rPr>
              <a:t>인코더는 번역 전 문장의 정보를 </a:t>
            </a:r>
            <a:r>
              <a:rPr lang="ko-KR" altLang="en-US" sz="1200" dirty="0" smtClean="0">
                <a:latin typeface="Noto Sans" panose="020B0502040504020204" pitchFamily="34"/>
                <a:cs typeface="Noto Sans" panose="020B0502040504020204" pitchFamily="34"/>
              </a:rPr>
              <a:t>압축</a:t>
            </a:r>
            <a:r>
              <a:rPr lang="en-US" altLang="ko-KR" sz="1200" dirty="0" smtClean="0">
                <a:latin typeface="Noto Sans" panose="020B0502040504020204" pitchFamily="34"/>
                <a:ea typeface="Noto Sans" panose="020B0502040504020204" pitchFamily="34"/>
                <a:cs typeface="Noto Sans" panose="020B0502040504020204" pitchFamily="34"/>
              </a:rPr>
              <a:t>, </a:t>
            </a:r>
            <a:r>
              <a:rPr lang="ko-KR" altLang="en-US" sz="1200" dirty="0" err="1" smtClean="0">
                <a:latin typeface="Noto Sans" panose="020B0502040504020204" pitchFamily="34"/>
                <a:cs typeface="Noto Sans" panose="020B0502040504020204" pitchFamily="34"/>
              </a:rPr>
              <a:t>디코더에서</a:t>
            </a:r>
            <a:r>
              <a:rPr lang="ko-KR" altLang="en-US" sz="1200" dirty="0" smtClean="0">
                <a:latin typeface="Noto Sans" panose="020B0502040504020204" pitchFamily="34"/>
                <a:cs typeface="Noto Sans" panose="020B0502040504020204" pitchFamily="34"/>
              </a:rPr>
              <a:t> </a:t>
            </a:r>
            <a:r>
              <a:rPr lang="ko-KR" altLang="en-US" sz="1200" dirty="0" smtClean="0">
                <a:latin typeface="Noto Sans" panose="020B0502040504020204" pitchFamily="34"/>
                <a:cs typeface="Noto Sans" panose="020B0502040504020204" pitchFamily="34"/>
              </a:rPr>
              <a:t>압축된 </a:t>
            </a:r>
            <a:r>
              <a:rPr lang="ko-KR" altLang="en-US" sz="1200" dirty="0" smtClean="0">
                <a:latin typeface="Noto Sans" panose="020B0502040504020204" pitchFamily="34"/>
                <a:cs typeface="Noto Sans" panose="020B0502040504020204" pitchFamily="34"/>
              </a:rPr>
              <a:t>정보를 토대로 </a:t>
            </a:r>
            <a:r>
              <a:rPr lang="ko-KR" altLang="en-US" sz="1200" dirty="0" smtClean="0">
                <a:latin typeface="Noto Sans" panose="020B0502040504020204" pitchFamily="34"/>
                <a:cs typeface="Noto Sans" panose="020B0502040504020204" pitchFamily="34"/>
              </a:rPr>
              <a:t>아웃풋 출력</a:t>
            </a:r>
            <a:endParaRPr lang="en-US" altLang="ko-KR" sz="1200" dirty="0" smtClean="0">
              <a:latin typeface="Noto Sans" panose="020B0502040504020204" pitchFamily="34"/>
              <a:ea typeface="Noto Sans" panose="020B0502040504020204" pitchFamily="34"/>
              <a:cs typeface="Noto Sans" panose="020B0502040504020204" pitchFamily="34"/>
            </a:endParaRPr>
          </a:p>
          <a:p>
            <a:endParaRPr lang="en-US" altLang="ko-KR" sz="1200" dirty="0" smtClean="0">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24147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2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3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4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3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5" grpId="0" animBg="1"/>
      <p:bldP spid="96" grpId="0" animBg="1"/>
      <p:bldP spid="97" grpId="0" animBg="1"/>
      <p:bldP spid="98"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5" grpId="0"/>
      <p:bldP spid="136" grpId="0"/>
      <p:bldP spid="137" grpId="0"/>
      <p:bldP spid="138" grpId="0"/>
      <p:bldP spid="139" grpId="0"/>
      <p:bldP spid="140" grpId="0"/>
      <p:bldP spid="141" grpId="0"/>
      <p:bldP spid="14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제목 1"/>
          <p:cNvSpPr>
            <a:spLocks noGrp="1"/>
          </p:cNvSpPr>
          <p:nvPr>
            <p:ph type="title"/>
          </p:nvPr>
        </p:nvSpPr>
        <p:spPr>
          <a:xfrm>
            <a:off x="583367" y="290288"/>
            <a:ext cx="4139104" cy="1325563"/>
          </a:xfrm>
        </p:spPr>
        <p:txBody>
          <a:bodyPr>
            <a:normAutofit/>
          </a:bodyPr>
          <a:lstStyle/>
          <a:p>
            <a:r>
              <a:rPr lang="ko-KR" altLang="en-US" sz="4000" spc="-150" dirty="0" smtClean="0">
                <a:latin typeface="Noto Sans" panose="020B0502040504020204" pitchFamily="34"/>
                <a:cs typeface="Noto Sans" panose="020B0502040504020204" pitchFamily="34"/>
              </a:rPr>
              <a:t>모델</a:t>
            </a:r>
            <a:endParaRPr lang="ko-KR" altLang="en-US" sz="4000" spc="-150" dirty="0">
              <a:latin typeface="Noto Sans" panose="020B0502040504020204" pitchFamily="34"/>
              <a:cs typeface="Noto Sans" panose="020B0502040504020204" pitchFamily="34"/>
            </a:endParaRPr>
          </a:p>
        </p:txBody>
      </p:sp>
      <p:sp>
        <p:nvSpPr>
          <p:cNvPr id="62" name="TextBox 61"/>
          <p:cNvSpPr txBox="1"/>
          <p:nvPr/>
        </p:nvSpPr>
        <p:spPr>
          <a:xfrm>
            <a:off x="9017828" y="6062617"/>
            <a:ext cx="1295904" cy="338554"/>
          </a:xfrm>
          <a:prstGeom prst="rect">
            <a:avLst/>
          </a:prstGeom>
          <a:noFill/>
        </p:spPr>
        <p:txBody>
          <a:bodyPr wrap="square" rtlCol="0">
            <a:spAutoFit/>
          </a:bodyPr>
          <a:lstStyle/>
          <a:p>
            <a:r>
              <a:rPr lang="en-US" altLang="ko-KR" sz="1600" dirty="0"/>
              <a:t>tagline d</a:t>
            </a:r>
            <a:endParaRPr lang="ko-KR" altLang="en-US" sz="1600" dirty="0"/>
          </a:p>
        </p:txBody>
      </p:sp>
      <p:sp>
        <p:nvSpPr>
          <p:cNvPr id="49" name="아래쪽 화살표 48"/>
          <p:cNvSpPr/>
          <p:nvPr/>
        </p:nvSpPr>
        <p:spPr>
          <a:xfrm rot="16200000">
            <a:off x="5233238" y="3155758"/>
            <a:ext cx="107289" cy="885672"/>
          </a:xfrm>
          <a:prstGeom prst="downArrow">
            <a:avLst/>
          </a:prstGeom>
          <a:solidFill>
            <a:schemeClr val="accent2">
              <a:lumMod val="40000"/>
              <a:lumOff val="60000"/>
            </a:schemeClr>
          </a:solidFill>
          <a:ln>
            <a:solidFill>
              <a:schemeClr val="accent2">
                <a:lumMod val="60000"/>
                <a:lumOff val="4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아래쪽 화살표 49"/>
          <p:cNvSpPr/>
          <p:nvPr/>
        </p:nvSpPr>
        <p:spPr>
          <a:xfrm rot="16200000">
            <a:off x="6392138" y="3167161"/>
            <a:ext cx="107289" cy="885672"/>
          </a:xfrm>
          <a:prstGeom prst="downArrow">
            <a:avLst/>
          </a:prstGeom>
          <a:solidFill>
            <a:schemeClr val="accent2">
              <a:lumMod val="40000"/>
              <a:lumOff val="60000"/>
            </a:schemeClr>
          </a:solidFill>
          <a:ln>
            <a:solidFill>
              <a:schemeClr val="accent2">
                <a:lumMod val="60000"/>
                <a:lumOff val="4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아래쪽 화살표 78"/>
          <p:cNvSpPr/>
          <p:nvPr/>
        </p:nvSpPr>
        <p:spPr>
          <a:xfrm rot="16200000">
            <a:off x="8725664" y="3153513"/>
            <a:ext cx="89452" cy="885672"/>
          </a:xfrm>
          <a:prstGeom prst="downArrow">
            <a:avLst/>
          </a:prstGeom>
          <a:solidFill>
            <a:schemeClr val="accent2">
              <a:lumMod val="40000"/>
              <a:lumOff val="60000"/>
            </a:schemeClr>
          </a:solidFill>
          <a:ln>
            <a:solidFill>
              <a:schemeClr val="accent2">
                <a:lumMod val="60000"/>
                <a:lumOff val="4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아래쪽 화살표 45"/>
          <p:cNvSpPr/>
          <p:nvPr/>
        </p:nvSpPr>
        <p:spPr>
          <a:xfrm rot="16200000">
            <a:off x="1774268" y="3155239"/>
            <a:ext cx="107289" cy="885672"/>
          </a:xfrm>
          <a:prstGeom prst="downArrow">
            <a:avLst/>
          </a:prstGeom>
          <a:solidFill>
            <a:schemeClr val="bg2">
              <a:lumMod val="50000"/>
            </a:schemeClr>
          </a:solidFill>
          <a:ln>
            <a:solidFill>
              <a:schemeClr val="bg2">
                <a:lumMod val="5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아래쪽 화살표 46"/>
          <p:cNvSpPr/>
          <p:nvPr/>
        </p:nvSpPr>
        <p:spPr>
          <a:xfrm rot="16200000">
            <a:off x="2937191" y="3155239"/>
            <a:ext cx="107289" cy="885672"/>
          </a:xfrm>
          <a:prstGeom prst="downArrow">
            <a:avLst/>
          </a:prstGeom>
          <a:solidFill>
            <a:schemeClr val="bg2">
              <a:lumMod val="50000"/>
            </a:schemeClr>
          </a:solidFill>
          <a:ln>
            <a:solidFill>
              <a:schemeClr val="bg2">
                <a:lumMod val="5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아래쪽 화살표 67"/>
          <p:cNvSpPr/>
          <p:nvPr/>
        </p:nvSpPr>
        <p:spPr>
          <a:xfrm rot="16200000">
            <a:off x="4090684" y="3155239"/>
            <a:ext cx="107289" cy="885672"/>
          </a:xfrm>
          <a:prstGeom prst="downArrow">
            <a:avLst/>
          </a:prstGeom>
          <a:solidFill>
            <a:schemeClr val="bg2">
              <a:lumMod val="50000"/>
            </a:schemeClr>
          </a:solidFill>
          <a:ln>
            <a:solidFill>
              <a:schemeClr val="bg2">
                <a:lumMod val="5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아래쪽 화살표 68"/>
          <p:cNvSpPr/>
          <p:nvPr/>
        </p:nvSpPr>
        <p:spPr>
          <a:xfrm rot="16200000">
            <a:off x="1762893" y="3144594"/>
            <a:ext cx="107289" cy="885672"/>
          </a:xfrm>
          <a:prstGeom prst="downArrow">
            <a:avLst/>
          </a:prstGeom>
          <a:solidFill>
            <a:schemeClr val="bg2">
              <a:lumMod val="50000"/>
            </a:schemeClr>
          </a:solidFill>
          <a:ln>
            <a:solidFill>
              <a:schemeClr val="bg2">
                <a:lumMod val="5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아래쪽 화살표 53"/>
          <p:cNvSpPr/>
          <p:nvPr/>
        </p:nvSpPr>
        <p:spPr>
          <a:xfrm rot="10800000">
            <a:off x="6937969" y="1843756"/>
            <a:ext cx="207125" cy="1559962"/>
          </a:xfrm>
          <a:prstGeom prst="downArrow">
            <a:avLst/>
          </a:prstGeom>
          <a:solidFill>
            <a:schemeClr val="accent2">
              <a:lumMod val="40000"/>
              <a:lumOff val="60000"/>
            </a:schemeClr>
          </a:solidFill>
          <a:ln>
            <a:solidFill>
              <a:schemeClr val="accent2">
                <a:lumMod val="60000"/>
                <a:lumOff val="4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아래쪽 화살표 54"/>
          <p:cNvSpPr/>
          <p:nvPr/>
        </p:nvSpPr>
        <p:spPr>
          <a:xfrm rot="10800000">
            <a:off x="8094995" y="1848919"/>
            <a:ext cx="207125" cy="1559962"/>
          </a:xfrm>
          <a:prstGeom prst="downArrow">
            <a:avLst/>
          </a:prstGeom>
          <a:solidFill>
            <a:schemeClr val="accent2">
              <a:lumMod val="40000"/>
              <a:lumOff val="60000"/>
            </a:schemeClr>
          </a:solidFill>
          <a:ln>
            <a:solidFill>
              <a:schemeClr val="accent2">
                <a:lumMod val="60000"/>
                <a:lumOff val="4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아래쪽 화살표 52"/>
          <p:cNvSpPr/>
          <p:nvPr/>
        </p:nvSpPr>
        <p:spPr>
          <a:xfrm rot="10800000">
            <a:off x="5797623" y="1853650"/>
            <a:ext cx="207125" cy="1559962"/>
          </a:xfrm>
          <a:prstGeom prst="downArrow">
            <a:avLst/>
          </a:prstGeom>
          <a:solidFill>
            <a:schemeClr val="accent2">
              <a:lumMod val="40000"/>
              <a:lumOff val="60000"/>
            </a:schemeClr>
          </a:solidFill>
          <a:ln>
            <a:solidFill>
              <a:schemeClr val="accent2">
                <a:lumMod val="60000"/>
                <a:lumOff val="4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아래쪽 화살표 51"/>
          <p:cNvSpPr/>
          <p:nvPr/>
        </p:nvSpPr>
        <p:spPr>
          <a:xfrm rot="10800000">
            <a:off x="4603286" y="1843819"/>
            <a:ext cx="207125" cy="1559962"/>
          </a:xfrm>
          <a:prstGeom prst="downArrow">
            <a:avLst/>
          </a:prstGeom>
          <a:solidFill>
            <a:schemeClr val="accent2">
              <a:lumMod val="40000"/>
              <a:lumOff val="60000"/>
            </a:schemeClr>
          </a:solidFill>
          <a:ln>
            <a:solidFill>
              <a:schemeClr val="accent2">
                <a:lumMod val="60000"/>
                <a:lumOff val="4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a:off x="1017577" y="3097838"/>
            <a:ext cx="453464" cy="1000474"/>
          </a:xfrm>
          <a:prstGeom prst="rect">
            <a:avLst/>
          </a:prstGeom>
          <a:solidFill>
            <a:srgbClr val="AD4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1017577" y="4598374"/>
            <a:ext cx="453464" cy="1000474"/>
          </a:xfrm>
          <a:prstGeom prst="rect">
            <a:avLst/>
          </a:prstGeom>
          <a:solidFill>
            <a:srgbClr val="AD4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p:cNvSpPr/>
          <p:nvPr/>
        </p:nvSpPr>
        <p:spPr>
          <a:xfrm>
            <a:off x="2184542" y="3097838"/>
            <a:ext cx="453464" cy="1000474"/>
          </a:xfrm>
          <a:prstGeom prst="rect">
            <a:avLst/>
          </a:prstGeom>
          <a:solidFill>
            <a:srgbClr val="AD4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2184542" y="4598374"/>
            <a:ext cx="453464" cy="1000474"/>
          </a:xfrm>
          <a:prstGeom prst="rect">
            <a:avLst/>
          </a:prstGeom>
          <a:solidFill>
            <a:srgbClr val="AD4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p:cNvSpPr/>
          <p:nvPr/>
        </p:nvSpPr>
        <p:spPr>
          <a:xfrm>
            <a:off x="3328998" y="3097838"/>
            <a:ext cx="453464" cy="1000474"/>
          </a:xfrm>
          <a:prstGeom prst="rect">
            <a:avLst/>
          </a:prstGeom>
          <a:solidFill>
            <a:srgbClr val="AD4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p:cNvSpPr/>
          <p:nvPr/>
        </p:nvSpPr>
        <p:spPr>
          <a:xfrm>
            <a:off x="3328998" y="4598374"/>
            <a:ext cx="453464" cy="1000474"/>
          </a:xfrm>
          <a:prstGeom prst="rect">
            <a:avLst/>
          </a:prstGeom>
          <a:solidFill>
            <a:srgbClr val="AD4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p:cNvSpPr/>
          <p:nvPr/>
        </p:nvSpPr>
        <p:spPr>
          <a:xfrm>
            <a:off x="4489649" y="3097838"/>
            <a:ext cx="453464" cy="1000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15" name="직사각형 14"/>
          <p:cNvSpPr/>
          <p:nvPr/>
        </p:nvSpPr>
        <p:spPr>
          <a:xfrm>
            <a:off x="4489649" y="4598374"/>
            <a:ext cx="453464" cy="1000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16" name="직사각형 15"/>
          <p:cNvSpPr/>
          <p:nvPr/>
        </p:nvSpPr>
        <p:spPr>
          <a:xfrm>
            <a:off x="5650299" y="3097838"/>
            <a:ext cx="453464" cy="1000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17" name="직사각형 16"/>
          <p:cNvSpPr/>
          <p:nvPr/>
        </p:nvSpPr>
        <p:spPr>
          <a:xfrm>
            <a:off x="5650299" y="4598374"/>
            <a:ext cx="453464" cy="1000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18" name="직사각형 17"/>
          <p:cNvSpPr/>
          <p:nvPr/>
        </p:nvSpPr>
        <p:spPr>
          <a:xfrm>
            <a:off x="6810950" y="3097838"/>
            <a:ext cx="453464" cy="1000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19" name="직사각형 18"/>
          <p:cNvSpPr/>
          <p:nvPr/>
        </p:nvSpPr>
        <p:spPr>
          <a:xfrm>
            <a:off x="6810950" y="4598374"/>
            <a:ext cx="453464" cy="1000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20" name="직사각형 19"/>
          <p:cNvSpPr/>
          <p:nvPr/>
        </p:nvSpPr>
        <p:spPr>
          <a:xfrm>
            <a:off x="7971601" y="3097838"/>
            <a:ext cx="453464" cy="1000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21" name="직사각형 20"/>
          <p:cNvSpPr/>
          <p:nvPr/>
        </p:nvSpPr>
        <p:spPr>
          <a:xfrm>
            <a:off x="7971601" y="4598374"/>
            <a:ext cx="453464" cy="1000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24" name="직사각형 23"/>
          <p:cNvSpPr/>
          <p:nvPr/>
        </p:nvSpPr>
        <p:spPr>
          <a:xfrm>
            <a:off x="4489649" y="1006688"/>
            <a:ext cx="453464" cy="1000474"/>
          </a:xfrm>
          <a:prstGeom prst="rect">
            <a:avLst/>
          </a:prstGeom>
          <a:solidFill>
            <a:srgbClr val="F8CAAA"/>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a:off x="5650299" y="1006688"/>
            <a:ext cx="453464" cy="1000474"/>
          </a:xfrm>
          <a:prstGeom prst="rect">
            <a:avLst/>
          </a:prstGeom>
          <a:solidFill>
            <a:srgbClr val="F8CAAA"/>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p:cNvSpPr/>
          <p:nvPr/>
        </p:nvSpPr>
        <p:spPr>
          <a:xfrm>
            <a:off x="6810950" y="1006688"/>
            <a:ext cx="453464" cy="1000474"/>
          </a:xfrm>
          <a:prstGeom prst="rect">
            <a:avLst/>
          </a:prstGeom>
          <a:solidFill>
            <a:srgbClr val="F8CAAA"/>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p:cNvSpPr/>
          <p:nvPr/>
        </p:nvSpPr>
        <p:spPr>
          <a:xfrm>
            <a:off x="7971601" y="1006688"/>
            <a:ext cx="453464" cy="1000474"/>
          </a:xfrm>
          <a:prstGeom prst="rect">
            <a:avLst/>
          </a:prstGeom>
          <a:solidFill>
            <a:srgbClr val="F8CAAA"/>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아래쪽 화살표 27"/>
          <p:cNvSpPr/>
          <p:nvPr/>
        </p:nvSpPr>
        <p:spPr>
          <a:xfrm rot="10800000">
            <a:off x="1167650" y="5566804"/>
            <a:ext cx="190024" cy="564150"/>
          </a:xfrm>
          <a:prstGeom prst="downArrow">
            <a:avLst/>
          </a:prstGeom>
          <a:solidFill>
            <a:schemeClr val="tx1">
              <a:lumMod val="95000"/>
              <a:lumOff val="5000"/>
            </a:schemeClr>
          </a:solidFill>
          <a:ln>
            <a:solidFill>
              <a:schemeClr val="tx1">
                <a:lumMod val="95000"/>
                <a:lumOff val="5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아래쪽 화살표 28"/>
          <p:cNvSpPr/>
          <p:nvPr/>
        </p:nvSpPr>
        <p:spPr>
          <a:xfrm rot="10800000">
            <a:off x="1167652" y="4079421"/>
            <a:ext cx="190022" cy="500063"/>
          </a:xfrm>
          <a:prstGeom prst="downArrow">
            <a:avLst/>
          </a:prstGeom>
          <a:solidFill>
            <a:schemeClr val="tx1">
              <a:lumMod val="50000"/>
              <a:lumOff val="50000"/>
            </a:schemeClr>
          </a:solidFill>
          <a:ln>
            <a:solidFill>
              <a:schemeClr val="bg2">
                <a:lumMod val="5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아래쪽 화살표 31"/>
          <p:cNvSpPr/>
          <p:nvPr/>
        </p:nvSpPr>
        <p:spPr>
          <a:xfrm rot="10800000">
            <a:off x="2301073" y="5566805"/>
            <a:ext cx="190024" cy="564150"/>
          </a:xfrm>
          <a:prstGeom prst="downArrow">
            <a:avLst/>
          </a:prstGeom>
          <a:solidFill>
            <a:schemeClr val="tx1">
              <a:lumMod val="95000"/>
              <a:lumOff val="5000"/>
            </a:schemeClr>
          </a:solidFill>
          <a:ln>
            <a:solidFill>
              <a:schemeClr val="tx1">
                <a:lumMod val="95000"/>
                <a:lumOff val="5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아래쪽 화살표 32"/>
          <p:cNvSpPr/>
          <p:nvPr/>
        </p:nvSpPr>
        <p:spPr>
          <a:xfrm rot="10800000">
            <a:off x="2317881" y="4086372"/>
            <a:ext cx="190022" cy="500063"/>
          </a:xfrm>
          <a:prstGeom prst="downArrow">
            <a:avLst/>
          </a:prstGeom>
          <a:solidFill>
            <a:schemeClr val="tx1">
              <a:lumMod val="50000"/>
              <a:lumOff val="50000"/>
            </a:schemeClr>
          </a:solidFill>
          <a:ln>
            <a:solidFill>
              <a:schemeClr val="bg2">
                <a:lumMod val="5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아래쪽 화살표 33"/>
          <p:cNvSpPr/>
          <p:nvPr/>
        </p:nvSpPr>
        <p:spPr>
          <a:xfrm rot="10800000">
            <a:off x="3459698" y="5563567"/>
            <a:ext cx="190024" cy="564150"/>
          </a:xfrm>
          <a:prstGeom prst="downArrow">
            <a:avLst/>
          </a:prstGeom>
          <a:solidFill>
            <a:schemeClr val="tx1">
              <a:lumMod val="95000"/>
              <a:lumOff val="5000"/>
            </a:schemeClr>
          </a:solidFill>
          <a:ln>
            <a:solidFill>
              <a:schemeClr val="tx1">
                <a:lumMod val="95000"/>
                <a:lumOff val="5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아래쪽 화살표 34"/>
          <p:cNvSpPr/>
          <p:nvPr/>
        </p:nvSpPr>
        <p:spPr>
          <a:xfrm rot="10800000">
            <a:off x="3463453" y="4082182"/>
            <a:ext cx="190022" cy="500063"/>
          </a:xfrm>
          <a:prstGeom prst="downArrow">
            <a:avLst/>
          </a:prstGeom>
          <a:solidFill>
            <a:schemeClr val="tx1">
              <a:lumMod val="50000"/>
              <a:lumOff val="50000"/>
            </a:schemeClr>
          </a:solidFill>
          <a:ln>
            <a:solidFill>
              <a:schemeClr val="bg2">
                <a:lumMod val="5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아래쪽 화살표 35"/>
          <p:cNvSpPr/>
          <p:nvPr/>
        </p:nvSpPr>
        <p:spPr>
          <a:xfrm rot="10800000">
            <a:off x="4616668" y="5570342"/>
            <a:ext cx="190024" cy="564150"/>
          </a:xfrm>
          <a:prstGeom prst="downArrow">
            <a:avLst/>
          </a:prstGeom>
          <a:solidFill>
            <a:schemeClr val="accent2">
              <a:lumMod val="50000"/>
            </a:schemeClr>
          </a:solidFill>
          <a:ln>
            <a:solidFill>
              <a:schemeClr val="accent2">
                <a:lumMod val="5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아래쪽 화살표 36"/>
          <p:cNvSpPr/>
          <p:nvPr/>
        </p:nvSpPr>
        <p:spPr>
          <a:xfrm rot="10800000">
            <a:off x="4621369" y="4076663"/>
            <a:ext cx="190022" cy="500063"/>
          </a:xfrm>
          <a:prstGeom prst="downArrow">
            <a:avLst/>
          </a:prstGeom>
          <a:solidFill>
            <a:schemeClr val="accent2">
              <a:lumMod val="40000"/>
              <a:lumOff val="60000"/>
            </a:schemeClr>
          </a:solidFill>
          <a:ln>
            <a:solidFill>
              <a:schemeClr val="accent2">
                <a:lumMod val="60000"/>
                <a:lumOff val="4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아래쪽 화살표 37"/>
          <p:cNvSpPr/>
          <p:nvPr/>
        </p:nvSpPr>
        <p:spPr>
          <a:xfrm rot="10800000">
            <a:off x="5777321" y="5570341"/>
            <a:ext cx="190024" cy="564150"/>
          </a:xfrm>
          <a:prstGeom prst="downArrow">
            <a:avLst/>
          </a:prstGeom>
          <a:solidFill>
            <a:schemeClr val="accent2">
              <a:lumMod val="50000"/>
            </a:schemeClr>
          </a:solidFill>
          <a:ln>
            <a:solidFill>
              <a:schemeClr val="accent2">
                <a:lumMod val="5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아래쪽 화살표 38"/>
          <p:cNvSpPr/>
          <p:nvPr/>
        </p:nvSpPr>
        <p:spPr>
          <a:xfrm rot="10800000">
            <a:off x="5777321" y="4075887"/>
            <a:ext cx="190022" cy="500063"/>
          </a:xfrm>
          <a:prstGeom prst="downArrow">
            <a:avLst/>
          </a:prstGeom>
          <a:solidFill>
            <a:schemeClr val="accent2">
              <a:lumMod val="40000"/>
              <a:lumOff val="60000"/>
            </a:schemeClr>
          </a:solidFill>
          <a:ln>
            <a:solidFill>
              <a:schemeClr val="accent2">
                <a:lumMod val="60000"/>
                <a:lumOff val="4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아래쪽 화살표 39"/>
          <p:cNvSpPr/>
          <p:nvPr/>
        </p:nvSpPr>
        <p:spPr>
          <a:xfrm rot="10800000">
            <a:off x="6937969" y="5570341"/>
            <a:ext cx="190024" cy="564150"/>
          </a:xfrm>
          <a:prstGeom prst="downArrow">
            <a:avLst/>
          </a:prstGeom>
          <a:solidFill>
            <a:schemeClr val="accent2">
              <a:lumMod val="50000"/>
            </a:schemeClr>
          </a:solidFill>
          <a:ln>
            <a:solidFill>
              <a:schemeClr val="accent2">
                <a:lumMod val="5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아래쪽 화살표 40"/>
          <p:cNvSpPr/>
          <p:nvPr/>
        </p:nvSpPr>
        <p:spPr>
          <a:xfrm rot="10800000">
            <a:off x="6937971" y="4082182"/>
            <a:ext cx="190022" cy="500063"/>
          </a:xfrm>
          <a:prstGeom prst="downArrow">
            <a:avLst/>
          </a:prstGeom>
          <a:solidFill>
            <a:schemeClr val="accent2">
              <a:lumMod val="40000"/>
              <a:lumOff val="60000"/>
            </a:schemeClr>
          </a:solidFill>
          <a:ln>
            <a:solidFill>
              <a:schemeClr val="accent2">
                <a:lumMod val="60000"/>
                <a:lumOff val="4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아래쪽 화살표 41"/>
          <p:cNvSpPr/>
          <p:nvPr/>
        </p:nvSpPr>
        <p:spPr>
          <a:xfrm rot="10800000">
            <a:off x="8092240" y="5570342"/>
            <a:ext cx="190024" cy="564150"/>
          </a:xfrm>
          <a:prstGeom prst="downArrow">
            <a:avLst/>
          </a:prstGeom>
          <a:solidFill>
            <a:schemeClr val="accent2">
              <a:lumMod val="50000"/>
            </a:schemeClr>
          </a:solidFill>
          <a:ln>
            <a:solidFill>
              <a:schemeClr val="accent2">
                <a:lumMod val="5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아래쪽 화살표 42"/>
          <p:cNvSpPr/>
          <p:nvPr/>
        </p:nvSpPr>
        <p:spPr>
          <a:xfrm rot="10800000">
            <a:off x="8094996" y="4075887"/>
            <a:ext cx="190022" cy="500063"/>
          </a:xfrm>
          <a:prstGeom prst="downArrow">
            <a:avLst/>
          </a:prstGeom>
          <a:solidFill>
            <a:schemeClr val="accent2">
              <a:lumMod val="40000"/>
              <a:lumOff val="60000"/>
            </a:schemeClr>
          </a:solidFill>
          <a:ln>
            <a:solidFill>
              <a:schemeClr val="accent2">
                <a:lumMod val="60000"/>
                <a:lumOff val="4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아래쪽 화살표 50"/>
          <p:cNvSpPr/>
          <p:nvPr/>
        </p:nvSpPr>
        <p:spPr>
          <a:xfrm rot="16200000">
            <a:off x="7564363" y="3155239"/>
            <a:ext cx="107289" cy="885672"/>
          </a:xfrm>
          <a:prstGeom prst="downArrow">
            <a:avLst/>
          </a:prstGeom>
          <a:solidFill>
            <a:schemeClr val="accent2">
              <a:lumMod val="40000"/>
              <a:lumOff val="60000"/>
            </a:schemeClr>
          </a:solidFill>
          <a:ln>
            <a:solidFill>
              <a:schemeClr val="accent2">
                <a:lumMod val="60000"/>
                <a:lumOff val="4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p:cNvSpPr txBox="1"/>
          <p:nvPr/>
        </p:nvSpPr>
        <p:spPr>
          <a:xfrm>
            <a:off x="1017577" y="6012908"/>
            <a:ext cx="923297" cy="338554"/>
          </a:xfrm>
          <a:prstGeom prst="rect">
            <a:avLst/>
          </a:prstGeom>
          <a:noFill/>
        </p:spPr>
        <p:txBody>
          <a:bodyPr wrap="square" rtlCol="0">
            <a:spAutoFit/>
          </a:bodyPr>
          <a:lstStyle/>
          <a:p>
            <a:r>
              <a:rPr lang="en-US" altLang="ko-KR" sz="1600" dirty="0" smtClean="0"/>
              <a:t>genre</a:t>
            </a:r>
            <a:endParaRPr lang="ko-KR" altLang="en-US" sz="1600" dirty="0"/>
          </a:p>
        </p:txBody>
      </p:sp>
      <p:sp>
        <p:nvSpPr>
          <p:cNvPr id="57" name="TextBox 56"/>
          <p:cNvSpPr txBox="1"/>
          <p:nvPr/>
        </p:nvSpPr>
        <p:spPr>
          <a:xfrm>
            <a:off x="2112613" y="6012910"/>
            <a:ext cx="1355488" cy="338554"/>
          </a:xfrm>
          <a:prstGeom prst="rect">
            <a:avLst/>
          </a:prstGeom>
          <a:noFill/>
        </p:spPr>
        <p:txBody>
          <a:bodyPr wrap="square" rtlCol="0">
            <a:spAutoFit/>
          </a:bodyPr>
          <a:lstStyle/>
          <a:p>
            <a:r>
              <a:rPr lang="en-US" altLang="ko-KR" sz="1600" dirty="0"/>
              <a:t>summary</a:t>
            </a:r>
            <a:endParaRPr lang="ko-KR" altLang="en-US" sz="1600" dirty="0"/>
          </a:p>
        </p:txBody>
      </p:sp>
      <p:sp>
        <p:nvSpPr>
          <p:cNvPr id="58" name="TextBox 57"/>
          <p:cNvSpPr txBox="1"/>
          <p:nvPr/>
        </p:nvSpPr>
        <p:spPr>
          <a:xfrm>
            <a:off x="3285802" y="6012909"/>
            <a:ext cx="1399125" cy="338554"/>
          </a:xfrm>
          <a:prstGeom prst="rect">
            <a:avLst/>
          </a:prstGeom>
          <a:noFill/>
        </p:spPr>
        <p:txBody>
          <a:bodyPr wrap="square" rtlCol="0">
            <a:spAutoFit/>
          </a:bodyPr>
          <a:lstStyle/>
          <a:p>
            <a:r>
              <a:rPr lang="en-US" altLang="ko-KR" sz="1600" dirty="0" smtClean="0"/>
              <a:t>synopsis</a:t>
            </a:r>
            <a:endParaRPr lang="ko-KR" altLang="en-US" sz="1600" dirty="0"/>
          </a:p>
        </p:txBody>
      </p:sp>
      <p:sp>
        <p:nvSpPr>
          <p:cNvPr id="59" name="TextBox 58"/>
          <p:cNvSpPr txBox="1"/>
          <p:nvPr/>
        </p:nvSpPr>
        <p:spPr>
          <a:xfrm>
            <a:off x="4536922" y="6024607"/>
            <a:ext cx="1295904" cy="338554"/>
          </a:xfrm>
          <a:prstGeom prst="rect">
            <a:avLst/>
          </a:prstGeom>
          <a:noFill/>
        </p:spPr>
        <p:txBody>
          <a:bodyPr wrap="square" rtlCol="0">
            <a:spAutoFit/>
          </a:bodyPr>
          <a:lstStyle/>
          <a:p>
            <a:r>
              <a:rPr lang="en-US" altLang="ko-KR" sz="1600" dirty="0" err="1"/>
              <a:t>bos</a:t>
            </a:r>
            <a:endParaRPr lang="ko-KR" altLang="en-US" sz="1600" dirty="0"/>
          </a:p>
        </p:txBody>
      </p:sp>
      <p:sp>
        <p:nvSpPr>
          <p:cNvPr id="60" name="TextBox 59"/>
          <p:cNvSpPr txBox="1"/>
          <p:nvPr/>
        </p:nvSpPr>
        <p:spPr>
          <a:xfrm>
            <a:off x="6758096" y="6039097"/>
            <a:ext cx="1295904" cy="338554"/>
          </a:xfrm>
          <a:prstGeom prst="rect">
            <a:avLst/>
          </a:prstGeom>
          <a:noFill/>
        </p:spPr>
        <p:txBody>
          <a:bodyPr wrap="square" rtlCol="0">
            <a:spAutoFit/>
          </a:bodyPr>
          <a:lstStyle/>
          <a:p>
            <a:r>
              <a:rPr lang="en-US" altLang="ko-KR" sz="1600" dirty="0"/>
              <a:t>tagline b</a:t>
            </a:r>
            <a:endParaRPr lang="ko-KR" altLang="en-US" sz="1600" dirty="0"/>
          </a:p>
        </p:txBody>
      </p:sp>
      <p:sp>
        <p:nvSpPr>
          <p:cNvPr id="61" name="TextBox 60"/>
          <p:cNvSpPr txBox="1"/>
          <p:nvPr/>
        </p:nvSpPr>
        <p:spPr>
          <a:xfrm>
            <a:off x="7908704" y="6037571"/>
            <a:ext cx="1295904" cy="338554"/>
          </a:xfrm>
          <a:prstGeom prst="rect">
            <a:avLst/>
          </a:prstGeom>
          <a:noFill/>
        </p:spPr>
        <p:txBody>
          <a:bodyPr wrap="square" rtlCol="0">
            <a:spAutoFit/>
          </a:bodyPr>
          <a:lstStyle/>
          <a:p>
            <a:r>
              <a:rPr lang="en-US" altLang="ko-KR" sz="1600" dirty="0"/>
              <a:t>tagline c</a:t>
            </a:r>
            <a:endParaRPr lang="ko-KR" altLang="en-US" sz="1600" dirty="0"/>
          </a:p>
        </p:txBody>
      </p:sp>
      <p:sp>
        <p:nvSpPr>
          <p:cNvPr id="63" name="TextBox 62"/>
          <p:cNvSpPr txBox="1"/>
          <p:nvPr/>
        </p:nvSpPr>
        <p:spPr>
          <a:xfrm>
            <a:off x="4293636" y="654663"/>
            <a:ext cx="1295904" cy="338554"/>
          </a:xfrm>
          <a:prstGeom prst="rect">
            <a:avLst/>
          </a:prstGeom>
          <a:noFill/>
        </p:spPr>
        <p:txBody>
          <a:bodyPr wrap="square" rtlCol="0">
            <a:spAutoFit/>
          </a:bodyPr>
          <a:lstStyle/>
          <a:p>
            <a:r>
              <a:rPr lang="en-US" altLang="ko-KR" sz="1600" dirty="0"/>
              <a:t>tagline a</a:t>
            </a:r>
            <a:endParaRPr lang="ko-KR" altLang="en-US" sz="1600" dirty="0"/>
          </a:p>
        </p:txBody>
      </p:sp>
      <p:sp>
        <p:nvSpPr>
          <p:cNvPr id="64" name="TextBox 63"/>
          <p:cNvSpPr txBox="1"/>
          <p:nvPr/>
        </p:nvSpPr>
        <p:spPr>
          <a:xfrm>
            <a:off x="5462953" y="654662"/>
            <a:ext cx="1295904" cy="338554"/>
          </a:xfrm>
          <a:prstGeom prst="rect">
            <a:avLst/>
          </a:prstGeom>
          <a:noFill/>
        </p:spPr>
        <p:txBody>
          <a:bodyPr wrap="square" rtlCol="0">
            <a:spAutoFit/>
          </a:bodyPr>
          <a:lstStyle/>
          <a:p>
            <a:r>
              <a:rPr lang="en-US" altLang="ko-KR" sz="1600" dirty="0"/>
              <a:t>tagline b</a:t>
            </a:r>
            <a:endParaRPr lang="ko-KR" altLang="en-US" sz="1600" dirty="0"/>
          </a:p>
        </p:txBody>
      </p:sp>
      <p:sp>
        <p:nvSpPr>
          <p:cNvPr id="65" name="TextBox 64"/>
          <p:cNvSpPr txBox="1"/>
          <p:nvPr/>
        </p:nvSpPr>
        <p:spPr>
          <a:xfrm>
            <a:off x="6613561" y="653136"/>
            <a:ext cx="1295904" cy="338554"/>
          </a:xfrm>
          <a:prstGeom prst="rect">
            <a:avLst/>
          </a:prstGeom>
          <a:noFill/>
        </p:spPr>
        <p:txBody>
          <a:bodyPr wrap="square" rtlCol="0">
            <a:spAutoFit/>
          </a:bodyPr>
          <a:lstStyle/>
          <a:p>
            <a:r>
              <a:rPr lang="en-US" altLang="ko-KR" sz="1600" dirty="0"/>
              <a:t>tagline c</a:t>
            </a:r>
            <a:endParaRPr lang="ko-KR" altLang="en-US" sz="1600" dirty="0"/>
          </a:p>
        </p:txBody>
      </p:sp>
      <p:sp>
        <p:nvSpPr>
          <p:cNvPr id="66" name="TextBox 65"/>
          <p:cNvSpPr txBox="1"/>
          <p:nvPr/>
        </p:nvSpPr>
        <p:spPr>
          <a:xfrm>
            <a:off x="7774210" y="653136"/>
            <a:ext cx="1295904" cy="338554"/>
          </a:xfrm>
          <a:prstGeom prst="rect">
            <a:avLst/>
          </a:prstGeom>
          <a:noFill/>
        </p:spPr>
        <p:txBody>
          <a:bodyPr wrap="square" rtlCol="0">
            <a:spAutoFit/>
          </a:bodyPr>
          <a:lstStyle/>
          <a:p>
            <a:r>
              <a:rPr lang="en-US" altLang="ko-KR" sz="1600" dirty="0"/>
              <a:t>tagline d</a:t>
            </a:r>
            <a:endParaRPr lang="ko-KR" altLang="en-US" sz="1600" dirty="0"/>
          </a:p>
        </p:txBody>
      </p:sp>
      <p:sp>
        <p:nvSpPr>
          <p:cNvPr id="67" name="아래쪽 화살표 66"/>
          <p:cNvSpPr/>
          <p:nvPr/>
        </p:nvSpPr>
        <p:spPr>
          <a:xfrm rot="10800000">
            <a:off x="9242262" y="1873965"/>
            <a:ext cx="207125" cy="1559962"/>
          </a:xfrm>
          <a:prstGeom prst="downArrow">
            <a:avLst/>
          </a:prstGeom>
          <a:solidFill>
            <a:schemeClr val="accent2">
              <a:lumMod val="40000"/>
              <a:lumOff val="60000"/>
            </a:schemeClr>
          </a:solidFill>
          <a:ln>
            <a:solidFill>
              <a:schemeClr val="accent2">
                <a:lumMod val="60000"/>
                <a:lumOff val="4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직사각형 71"/>
          <p:cNvSpPr/>
          <p:nvPr/>
        </p:nvSpPr>
        <p:spPr>
          <a:xfrm>
            <a:off x="9118868" y="3122884"/>
            <a:ext cx="453464" cy="1000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73" name="직사각형 72"/>
          <p:cNvSpPr/>
          <p:nvPr/>
        </p:nvSpPr>
        <p:spPr>
          <a:xfrm>
            <a:off x="9118868" y="4623420"/>
            <a:ext cx="453464" cy="1000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74" name="직사각형 73"/>
          <p:cNvSpPr/>
          <p:nvPr/>
        </p:nvSpPr>
        <p:spPr>
          <a:xfrm>
            <a:off x="9118868" y="1031734"/>
            <a:ext cx="453464" cy="1000474"/>
          </a:xfrm>
          <a:prstGeom prst="rect">
            <a:avLst/>
          </a:prstGeom>
          <a:solidFill>
            <a:srgbClr val="F8CAAA"/>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아래쪽 화살표 74"/>
          <p:cNvSpPr/>
          <p:nvPr/>
        </p:nvSpPr>
        <p:spPr>
          <a:xfrm rot="10800000">
            <a:off x="9239507" y="5595388"/>
            <a:ext cx="190024" cy="564150"/>
          </a:xfrm>
          <a:prstGeom prst="downArrow">
            <a:avLst/>
          </a:prstGeom>
          <a:solidFill>
            <a:schemeClr val="accent2">
              <a:lumMod val="50000"/>
            </a:schemeClr>
          </a:solidFill>
          <a:ln>
            <a:solidFill>
              <a:schemeClr val="accent2">
                <a:lumMod val="5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아래쪽 화살표 75"/>
          <p:cNvSpPr/>
          <p:nvPr/>
        </p:nvSpPr>
        <p:spPr>
          <a:xfrm rot="10800000">
            <a:off x="9242263" y="4100933"/>
            <a:ext cx="190022" cy="500063"/>
          </a:xfrm>
          <a:prstGeom prst="downArrow">
            <a:avLst/>
          </a:prstGeom>
          <a:solidFill>
            <a:schemeClr val="accent2">
              <a:lumMod val="40000"/>
              <a:lumOff val="60000"/>
            </a:schemeClr>
          </a:solidFill>
          <a:ln>
            <a:solidFill>
              <a:schemeClr val="accent2">
                <a:lumMod val="60000"/>
                <a:lumOff val="40000"/>
              </a:schemeClr>
            </a:solidFill>
          </a:ln>
          <a:scene3d>
            <a:camera prst="orthographicFront">
              <a:rot lat="24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TextBox 76"/>
          <p:cNvSpPr txBox="1"/>
          <p:nvPr/>
        </p:nvSpPr>
        <p:spPr>
          <a:xfrm>
            <a:off x="9126679" y="653136"/>
            <a:ext cx="686801" cy="338554"/>
          </a:xfrm>
          <a:prstGeom prst="rect">
            <a:avLst/>
          </a:prstGeom>
          <a:noFill/>
        </p:spPr>
        <p:txBody>
          <a:bodyPr wrap="square" rtlCol="0">
            <a:spAutoFit/>
          </a:bodyPr>
          <a:lstStyle/>
          <a:p>
            <a:r>
              <a:rPr lang="en-US" altLang="ko-KR" sz="1600" dirty="0" err="1"/>
              <a:t>eos</a:t>
            </a:r>
            <a:endParaRPr lang="ko-KR" altLang="en-US" sz="1600" dirty="0"/>
          </a:p>
        </p:txBody>
      </p:sp>
      <p:sp>
        <p:nvSpPr>
          <p:cNvPr id="78" name="TextBox 77"/>
          <p:cNvSpPr txBox="1"/>
          <p:nvPr/>
        </p:nvSpPr>
        <p:spPr>
          <a:xfrm>
            <a:off x="5589540" y="6050795"/>
            <a:ext cx="1295904" cy="338554"/>
          </a:xfrm>
          <a:prstGeom prst="rect">
            <a:avLst/>
          </a:prstGeom>
          <a:noFill/>
        </p:spPr>
        <p:txBody>
          <a:bodyPr wrap="square" rtlCol="0">
            <a:spAutoFit/>
          </a:bodyPr>
          <a:lstStyle/>
          <a:p>
            <a:r>
              <a:rPr lang="en-US" altLang="ko-KR" sz="1600" dirty="0"/>
              <a:t>tagline a</a:t>
            </a:r>
            <a:endParaRPr lang="ko-KR" altLang="en-US" sz="1600" dirty="0"/>
          </a:p>
        </p:txBody>
      </p:sp>
      <p:sp>
        <p:nvSpPr>
          <p:cNvPr id="80" name="내용 개체 틀 4"/>
          <p:cNvSpPr txBox="1">
            <a:spLocks/>
          </p:cNvSpPr>
          <p:nvPr/>
        </p:nvSpPr>
        <p:spPr>
          <a:xfrm>
            <a:off x="716294" y="1410961"/>
            <a:ext cx="2513281" cy="1422094"/>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altLang="ko-KR" sz="1600" smtClean="0"/>
              <a:t>gpt-2</a:t>
            </a:r>
          </a:p>
          <a:p>
            <a:pPr marL="0" indent="0">
              <a:buFont typeface="Arial" panose="020B0604020202020204" pitchFamily="34" charset="0"/>
              <a:buNone/>
            </a:pPr>
            <a:r>
              <a:rPr lang="en-US" altLang="ko-KR" sz="2600" smtClean="0"/>
              <a:t>- </a:t>
            </a:r>
            <a:r>
              <a:rPr lang="en-US" altLang="ko-KR" sz="2600" b="1" smtClean="0"/>
              <a:t>Seq2seq</a:t>
            </a:r>
          </a:p>
          <a:p>
            <a:pPr>
              <a:buFontTx/>
              <a:buChar char="-"/>
            </a:pPr>
            <a:endParaRPr lang="en-US" altLang="ko-KR" sz="1600" dirty="0"/>
          </a:p>
        </p:txBody>
      </p:sp>
    </p:spTree>
    <p:extLst>
      <p:ext uri="{BB962C8B-B14F-4D97-AF65-F5344CB8AC3E}">
        <p14:creationId xmlns:p14="http://schemas.microsoft.com/office/powerpoint/2010/main" val="10861251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제목 1"/>
          <p:cNvSpPr>
            <a:spLocks noGrp="1"/>
          </p:cNvSpPr>
          <p:nvPr>
            <p:ph type="title"/>
          </p:nvPr>
        </p:nvSpPr>
        <p:spPr>
          <a:xfrm>
            <a:off x="583367" y="290288"/>
            <a:ext cx="4139104" cy="1325563"/>
          </a:xfrm>
        </p:spPr>
        <p:txBody>
          <a:bodyPr>
            <a:normAutofit/>
          </a:bodyPr>
          <a:lstStyle/>
          <a:p>
            <a:r>
              <a:rPr lang="ko-KR" altLang="en-US" sz="4000" spc="-150" dirty="0" smtClean="0">
                <a:latin typeface="Noto Sans" panose="020B0502040504020204" pitchFamily="34"/>
                <a:cs typeface="Noto Sans" panose="020B0502040504020204" pitchFamily="34"/>
              </a:rPr>
              <a:t>앞으로 계획</a:t>
            </a:r>
            <a:endParaRPr lang="ko-KR" altLang="en-US" sz="4000" spc="-150" dirty="0">
              <a:latin typeface="Noto Sans" panose="020B0502040504020204" pitchFamily="34"/>
              <a:cs typeface="Noto Sans" panose="020B0502040504020204" pitchFamily="34"/>
            </a:endParaRPr>
          </a:p>
        </p:txBody>
      </p:sp>
      <p:sp>
        <p:nvSpPr>
          <p:cNvPr id="4" name="TextBox 3"/>
          <p:cNvSpPr txBox="1"/>
          <p:nvPr/>
        </p:nvSpPr>
        <p:spPr>
          <a:xfrm>
            <a:off x="1055912" y="2090056"/>
            <a:ext cx="10101943" cy="1200329"/>
          </a:xfrm>
          <a:prstGeom prst="rect">
            <a:avLst/>
          </a:prstGeom>
          <a:noFill/>
        </p:spPr>
        <p:txBody>
          <a:bodyPr wrap="square" rtlCol="0">
            <a:spAutoFit/>
          </a:bodyPr>
          <a:lstStyle/>
          <a:p>
            <a:pPr marL="342900" indent="-342900">
              <a:buAutoNum type="arabicPeriod"/>
            </a:pPr>
            <a:r>
              <a:rPr lang="en-US" altLang="ko-KR" dirty="0" smtClean="0">
                <a:latin typeface="Noto Sans" panose="020B0502040504020204" pitchFamily="34"/>
                <a:ea typeface="Noto Sans" panose="020B0502040504020204" pitchFamily="34"/>
                <a:cs typeface="Noto Sans" panose="020B0502040504020204" pitchFamily="34"/>
              </a:rPr>
              <a:t>n</a:t>
            </a:r>
            <a:r>
              <a:rPr lang="ko-KR" altLang="en-US" dirty="0" smtClean="0">
                <a:latin typeface="Noto Sans" panose="020B0502040504020204" pitchFamily="34"/>
                <a:cs typeface="Noto Sans" panose="020B0502040504020204" pitchFamily="34"/>
              </a:rPr>
              <a:t>개의 결과값을 내도록 알고리즘 수정</a:t>
            </a:r>
            <a:endParaRPr lang="en-US" altLang="ko-KR" dirty="0" smtClean="0">
              <a:latin typeface="Noto Sans" panose="020B0502040504020204" pitchFamily="34"/>
              <a:ea typeface="Noto Sans" panose="020B0502040504020204" pitchFamily="34"/>
              <a:cs typeface="Noto Sans" panose="020B0502040504020204" pitchFamily="34"/>
            </a:endParaRPr>
          </a:p>
          <a:p>
            <a:pPr marL="342900" indent="-342900">
              <a:buAutoNum type="arabicPeriod"/>
            </a:pPr>
            <a:r>
              <a:rPr lang="en-US" altLang="ko-KR" dirty="0" smtClean="0">
                <a:latin typeface="Noto Sans" panose="020B0502040504020204" pitchFamily="34"/>
                <a:ea typeface="Noto Sans" panose="020B0502040504020204" pitchFamily="34"/>
                <a:cs typeface="Noto Sans" panose="020B0502040504020204" pitchFamily="34"/>
              </a:rPr>
              <a:t>Summary </a:t>
            </a:r>
            <a:r>
              <a:rPr lang="ko-KR" altLang="en-US" dirty="0" smtClean="0">
                <a:latin typeface="Noto Sans" panose="020B0502040504020204" pitchFamily="34"/>
                <a:cs typeface="Noto Sans" panose="020B0502040504020204" pitchFamily="34"/>
              </a:rPr>
              <a:t>뿐 아니라 </a:t>
            </a:r>
            <a:r>
              <a:rPr lang="en-US" altLang="ko-KR" dirty="0" smtClean="0">
                <a:latin typeface="Noto Sans" panose="020B0502040504020204" pitchFamily="34"/>
                <a:ea typeface="Noto Sans" panose="020B0502040504020204" pitchFamily="34"/>
                <a:cs typeface="Noto Sans" panose="020B0502040504020204" pitchFamily="34"/>
              </a:rPr>
              <a:t>genre, synopsis</a:t>
            </a:r>
            <a:r>
              <a:rPr lang="ko-KR" altLang="en-US" dirty="0" smtClean="0">
                <a:latin typeface="Noto Sans" panose="020B0502040504020204" pitchFamily="34"/>
                <a:cs typeface="Noto Sans" panose="020B0502040504020204" pitchFamily="34"/>
              </a:rPr>
              <a:t>도 추가하여 모델 학습</a:t>
            </a:r>
            <a:endParaRPr lang="en-US" altLang="ko-KR" dirty="0">
              <a:latin typeface="Noto Sans" panose="020B0502040504020204" pitchFamily="34"/>
              <a:ea typeface="Noto Sans" panose="020B0502040504020204" pitchFamily="34"/>
              <a:cs typeface="Noto Sans" panose="020B0502040504020204" pitchFamily="34"/>
            </a:endParaRPr>
          </a:p>
          <a:p>
            <a:r>
              <a:rPr lang="en-US" altLang="ko-KR" dirty="0" smtClean="0">
                <a:latin typeface="Noto Sans" panose="020B0502040504020204" pitchFamily="34"/>
                <a:ea typeface="Noto Sans" panose="020B0502040504020204" pitchFamily="34"/>
                <a:cs typeface="Noto Sans" panose="020B0502040504020204" pitchFamily="34"/>
              </a:rPr>
              <a:t>3. </a:t>
            </a:r>
            <a:r>
              <a:rPr lang="ko-KR" altLang="en-US" dirty="0" smtClean="0">
                <a:latin typeface="Noto Sans" panose="020B0502040504020204" pitchFamily="34"/>
                <a:cs typeface="Noto Sans" panose="020B0502040504020204" pitchFamily="34"/>
              </a:rPr>
              <a:t>추후 </a:t>
            </a:r>
            <a:r>
              <a:rPr lang="en-US" altLang="ko-KR" dirty="0">
                <a:latin typeface="Noto Sans" panose="020B0502040504020204" pitchFamily="34"/>
                <a:ea typeface="Noto Sans" panose="020B0502040504020204" pitchFamily="34"/>
                <a:cs typeface="Noto Sans" panose="020B0502040504020204" pitchFamily="34"/>
              </a:rPr>
              <a:t>Flask</a:t>
            </a:r>
            <a:r>
              <a:rPr lang="ko-KR" altLang="en-US" dirty="0">
                <a:latin typeface="Noto Sans" panose="020B0502040504020204" pitchFamily="34"/>
                <a:cs typeface="Noto Sans" panose="020B0502040504020204" pitchFamily="34"/>
              </a:rPr>
              <a:t>와 미리 </a:t>
            </a:r>
            <a:r>
              <a:rPr lang="ko-KR" altLang="en-US" dirty="0" smtClean="0">
                <a:latin typeface="Noto Sans" panose="020B0502040504020204" pitchFamily="34"/>
                <a:cs typeface="Noto Sans" panose="020B0502040504020204" pitchFamily="34"/>
              </a:rPr>
              <a:t>학습된 </a:t>
            </a:r>
            <a:r>
              <a:rPr lang="ko-KR" altLang="en-US" dirty="0">
                <a:latin typeface="Noto Sans" panose="020B0502040504020204" pitchFamily="34"/>
                <a:cs typeface="Noto Sans" panose="020B0502040504020204" pitchFamily="34"/>
              </a:rPr>
              <a:t>모델을 이용하여 </a:t>
            </a:r>
            <a:r>
              <a:rPr lang="en-US" altLang="ko-KR" dirty="0">
                <a:latin typeface="Noto Sans" panose="020B0502040504020204" pitchFamily="34"/>
                <a:ea typeface="Noto Sans" panose="020B0502040504020204" pitchFamily="34"/>
                <a:cs typeface="Noto Sans" panose="020B0502040504020204" pitchFamily="34"/>
              </a:rPr>
              <a:t>REST API </a:t>
            </a:r>
            <a:r>
              <a:rPr lang="ko-KR" altLang="en-US" dirty="0">
                <a:latin typeface="Noto Sans" panose="020B0502040504020204" pitchFamily="34"/>
                <a:cs typeface="Noto Sans" panose="020B0502040504020204" pitchFamily="34"/>
              </a:rPr>
              <a:t>서버를 구축하고 이것을 이용하여 </a:t>
            </a:r>
            <a:r>
              <a:rPr lang="ko-KR" altLang="en-US" dirty="0" smtClean="0">
                <a:latin typeface="Noto Sans" panose="020B0502040504020204" pitchFamily="34"/>
                <a:cs typeface="Noto Sans" panose="020B0502040504020204" pitchFamily="34"/>
              </a:rPr>
              <a:t>     </a:t>
            </a:r>
            <a:endParaRPr lang="en-US" altLang="ko-KR" dirty="0" smtClean="0">
              <a:latin typeface="Noto Sans" panose="020B0502040504020204" pitchFamily="34"/>
              <a:cs typeface="Noto Sans" panose="020B0502040504020204" pitchFamily="34"/>
            </a:endParaRPr>
          </a:p>
          <a:p>
            <a:r>
              <a:rPr lang="en-US" altLang="ko-KR" dirty="0" smtClean="0">
                <a:latin typeface="Noto Sans" panose="020B0502040504020204" pitchFamily="34"/>
                <a:ea typeface="Noto Sans" panose="020B0502040504020204" pitchFamily="34"/>
                <a:cs typeface="Noto Sans" panose="020B0502040504020204" pitchFamily="34"/>
              </a:rPr>
              <a:t>Input</a:t>
            </a:r>
            <a:r>
              <a:rPr lang="ko-KR" altLang="en-US" dirty="0">
                <a:latin typeface="Noto Sans" panose="020B0502040504020204" pitchFamily="34"/>
                <a:cs typeface="Noto Sans" panose="020B0502040504020204" pitchFamily="34"/>
              </a:rPr>
              <a:t>에 따라 </a:t>
            </a:r>
            <a:r>
              <a:rPr lang="en-US" altLang="ko-KR" dirty="0">
                <a:latin typeface="Noto Sans" panose="020B0502040504020204" pitchFamily="34"/>
                <a:ea typeface="Noto Sans" panose="020B0502040504020204" pitchFamily="34"/>
                <a:cs typeface="Noto Sans" panose="020B0502040504020204" pitchFamily="34"/>
              </a:rPr>
              <a:t>JSON</a:t>
            </a:r>
            <a:r>
              <a:rPr lang="ko-KR" altLang="en-US" dirty="0">
                <a:latin typeface="Noto Sans" panose="020B0502040504020204" pitchFamily="34"/>
                <a:cs typeface="Noto Sans" panose="020B0502040504020204" pitchFamily="34"/>
              </a:rPr>
              <a:t>형식으로 출력해주는 </a:t>
            </a:r>
            <a:r>
              <a:rPr lang="en-US" altLang="ko-KR" dirty="0">
                <a:latin typeface="Noto Sans" panose="020B0502040504020204" pitchFamily="34"/>
                <a:ea typeface="Noto Sans" panose="020B0502040504020204" pitchFamily="34"/>
                <a:cs typeface="Noto Sans" panose="020B0502040504020204" pitchFamily="34"/>
              </a:rPr>
              <a:t>WEB, </a:t>
            </a:r>
            <a:r>
              <a:rPr lang="en-US" altLang="ko-KR" dirty="0" smtClean="0">
                <a:latin typeface="Noto Sans" panose="020B0502040504020204" pitchFamily="34"/>
                <a:ea typeface="Noto Sans" panose="020B0502040504020204" pitchFamily="34"/>
                <a:cs typeface="Noto Sans" panose="020B0502040504020204" pitchFamily="34"/>
              </a:rPr>
              <a:t>APP</a:t>
            </a:r>
            <a:r>
              <a:rPr lang="ko-KR" altLang="en-US" dirty="0" smtClean="0">
                <a:latin typeface="Noto Sans" panose="020B0502040504020204" pitchFamily="34"/>
                <a:cs typeface="Noto Sans" panose="020B0502040504020204" pitchFamily="34"/>
              </a:rPr>
              <a:t>등으로 서비스 구현 테스트</a:t>
            </a:r>
            <a:endParaRPr lang="ko-KR" altLang="en-US" dirty="0">
              <a:latin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15389337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465819" y="2868482"/>
            <a:ext cx="3149184" cy="1325563"/>
          </a:xfrm>
        </p:spPr>
        <p:txBody>
          <a:bodyPr/>
          <a:lstStyle/>
          <a:p>
            <a:r>
              <a:rPr lang="en-US" altLang="ko-KR" dirty="0">
                <a:latin typeface="Noto Sans" panose="020B0502040504020204" pitchFamily="34"/>
                <a:ea typeface="Noto Sans" panose="020B0502040504020204" pitchFamily="34"/>
                <a:cs typeface="Noto Sans" panose="020B0502040504020204" pitchFamily="34"/>
              </a:rPr>
              <a:t>Thank You</a:t>
            </a:r>
            <a:endParaRPr lang="ko-KR" altLang="en-US" dirty="0">
              <a:latin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11595336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err="1" smtClean="0"/>
              <a:t>최종발표용</a:t>
            </a:r>
            <a:endParaRPr lang="ko-KR" altLang="en-US" dirty="0"/>
          </a:p>
        </p:txBody>
      </p:sp>
      <p:sp>
        <p:nvSpPr>
          <p:cNvPr id="3" name="내용 개체 틀 2"/>
          <p:cNvSpPr>
            <a:spLocks noGrp="1"/>
          </p:cNvSpPr>
          <p:nvPr>
            <p:ph idx="1"/>
          </p:nvPr>
        </p:nvSpPr>
        <p:spPr/>
        <p:txBody>
          <a:bodyPr/>
          <a:lstStyle/>
          <a:p>
            <a:endParaRPr lang="ko-KR" altLang="en-US" dirty="0"/>
          </a:p>
        </p:txBody>
      </p:sp>
    </p:spTree>
    <p:extLst>
      <p:ext uri="{BB962C8B-B14F-4D97-AF65-F5344CB8AC3E}">
        <p14:creationId xmlns:p14="http://schemas.microsoft.com/office/powerpoint/2010/main" val="4597179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제목 1"/>
          <p:cNvSpPr txBox="1">
            <a:spLocks/>
          </p:cNvSpPr>
          <p:nvPr/>
        </p:nvSpPr>
        <p:spPr>
          <a:xfrm>
            <a:off x="800914" y="403009"/>
            <a:ext cx="6209486" cy="1372308"/>
          </a:xfrm>
          <a:prstGeom prst="rect">
            <a:avLst/>
          </a:prstGeom>
        </p:spPr>
        <p:txBody>
          <a:bodyPr vert="horz" lIns="91440" tIns="45720" rIns="91440" bIns="45720" rtlCol="0" anchor="ctr">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000" spc="-150" smtClean="0">
                <a:latin typeface="Noto Sans" panose="020B0502040504020204" pitchFamily="34"/>
                <a:ea typeface="Noto Sans" panose="020B0502040504020204" pitchFamily="34"/>
                <a:cs typeface="Noto Sans" panose="020B0502040504020204" pitchFamily="34"/>
              </a:rPr>
              <a:t>AI copywriter</a:t>
            </a:r>
            <a:endParaRPr lang="ko-KR" altLang="en-US" sz="3000" spc="-150" dirty="0">
              <a:latin typeface="Noto Sans" panose="020B0502040504020204" pitchFamily="34"/>
              <a:cs typeface="Noto Sans" panose="020B0502040504020204" pitchFamily="34"/>
            </a:endParaRPr>
          </a:p>
        </p:txBody>
      </p:sp>
      <p:pic>
        <p:nvPicPr>
          <p:cNvPr id="3074" name="Picture 2" descr="팥빙수에 대한 이미지 검색결과"/>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9440" y="1775317"/>
            <a:ext cx="4381589" cy="344982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버거킹 세트에 대한 이미지 검색결과"/>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2733" y="1775317"/>
            <a:ext cx="4413523" cy="421182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325497" y="5627133"/>
            <a:ext cx="3243943" cy="369332"/>
          </a:xfrm>
          <a:prstGeom prst="rect">
            <a:avLst/>
          </a:prstGeom>
          <a:noFill/>
        </p:spPr>
        <p:txBody>
          <a:bodyPr wrap="square" rtlCol="0">
            <a:spAutoFit/>
          </a:bodyPr>
          <a:lstStyle/>
          <a:p>
            <a:r>
              <a:rPr lang="ko-KR" altLang="en-US" dirty="0" err="1" smtClean="0">
                <a:latin typeface="Noto Sans" panose="020B0502040504020204" pitchFamily="34"/>
                <a:cs typeface="Noto Sans" panose="020B0502040504020204" pitchFamily="34"/>
              </a:rPr>
              <a:t>버거킹</a:t>
            </a:r>
            <a:endParaRPr lang="ko-KR" altLang="en-US" dirty="0">
              <a:latin typeface="Noto Sans" panose="020B0502040504020204" pitchFamily="34"/>
              <a:cs typeface="Noto Sans" panose="020B0502040504020204" pitchFamily="34"/>
            </a:endParaRPr>
          </a:p>
        </p:txBody>
      </p:sp>
      <p:sp>
        <p:nvSpPr>
          <p:cNvPr id="20" name="TextBox 19"/>
          <p:cNvSpPr txBox="1"/>
          <p:nvPr/>
        </p:nvSpPr>
        <p:spPr>
          <a:xfrm>
            <a:off x="8175171" y="5617811"/>
            <a:ext cx="3243943" cy="369332"/>
          </a:xfrm>
          <a:prstGeom prst="rect">
            <a:avLst/>
          </a:prstGeom>
          <a:noFill/>
        </p:spPr>
        <p:txBody>
          <a:bodyPr wrap="square" rtlCol="0">
            <a:spAutoFit/>
          </a:bodyPr>
          <a:lstStyle/>
          <a:p>
            <a:r>
              <a:rPr lang="ko-KR" altLang="en-US" dirty="0" smtClean="0"/>
              <a:t>배달의 민족</a:t>
            </a:r>
            <a:endParaRPr lang="ko-KR" altLang="en-US" dirty="0"/>
          </a:p>
        </p:txBody>
      </p:sp>
    </p:spTree>
    <p:extLst>
      <p:ext uri="{BB962C8B-B14F-4D97-AF65-F5344CB8AC3E}">
        <p14:creationId xmlns:p14="http://schemas.microsoft.com/office/powerpoint/2010/main" val="1090096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버거킹 문구에 대한 이미지 검색결과"/>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0220" y="1775318"/>
            <a:ext cx="4381500" cy="438150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배달의 민족 우리민족에 대한 이미지 검색결과"/>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8535" y="1775317"/>
            <a:ext cx="4381500" cy="4381501"/>
          </a:xfrm>
          <a:prstGeom prst="rect">
            <a:avLst/>
          </a:prstGeom>
          <a:noFill/>
          <a:extLst>
            <a:ext uri="{909E8E84-426E-40DD-AFC4-6F175D3DCCD1}">
              <a14:hiddenFill xmlns:a14="http://schemas.microsoft.com/office/drawing/2010/main">
                <a:solidFill>
                  <a:srgbClr val="FFFFFF"/>
                </a:solidFill>
              </a14:hiddenFill>
            </a:ext>
          </a:extLst>
        </p:spPr>
      </p:pic>
      <p:sp>
        <p:nvSpPr>
          <p:cNvPr id="7" name="제목 1"/>
          <p:cNvSpPr txBox="1">
            <a:spLocks/>
          </p:cNvSpPr>
          <p:nvPr/>
        </p:nvSpPr>
        <p:spPr>
          <a:xfrm>
            <a:off x="800914" y="403009"/>
            <a:ext cx="6209486" cy="1372308"/>
          </a:xfrm>
          <a:prstGeom prst="rect">
            <a:avLst/>
          </a:prstGeom>
        </p:spPr>
        <p:txBody>
          <a:bodyPr vert="horz" lIns="91440" tIns="45720" rIns="91440" bIns="45720" rtlCol="0" anchor="ctr">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000" spc="-150" smtClean="0">
                <a:latin typeface="Noto Sans" panose="020B0502040504020204" pitchFamily="34"/>
                <a:ea typeface="Noto Sans" panose="020B0502040504020204" pitchFamily="34"/>
                <a:cs typeface="Noto Sans" panose="020B0502040504020204" pitchFamily="34"/>
              </a:rPr>
              <a:t>AI copywriter</a:t>
            </a:r>
            <a:endParaRPr lang="ko-KR" altLang="en-US" sz="3000" spc="-150" dirty="0">
              <a:latin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25488105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spc="-150" dirty="0" smtClean="0">
                <a:latin typeface="Noto Sans" panose="020B0502040504020204" pitchFamily="34"/>
                <a:cs typeface="Noto Sans" panose="020B0502040504020204" pitchFamily="34"/>
              </a:rPr>
              <a:t>AI copywriter</a:t>
            </a:r>
            <a:endParaRPr lang="ko-KR" altLang="en-US" spc="-150" dirty="0">
              <a:latin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34452479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txBox="1">
            <a:spLocks/>
          </p:cNvSpPr>
          <p:nvPr/>
        </p:nvSpPr>
        <p:spPr>
          <a:xfrm>
            <a:off x="800914" y="403009"/>
            <a:ext cx="6209486" cy="1372308"/>
          </a:xfrm>
          <a:prstGeom prst="rect">
            <a:avLst/>
          </a:prstGeom>
        </p:spPr>
        <p:txBody>
          <a:bodyPr vert="horz" lIns="91440" tIns="45720" rIns="91440" bIns="45720" rtlCol="0" anchor="ctr">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000" spc="-150" dirty="0" smtClean="0">
                <a:latin typeface="Noto Sans" panose="020B0502040504020204" pitchFamily="34"/>
                <a:ea typeface="Noto Sans" panose="020B0502040504020204" pitchFamily="34"/>
                <a:cs typeface="Noto Sans" panose="020B0502040504020204" pitchFamily="34"/>
              </a:rPr>
              <a:t>AI copywriter</a:t>
            </a:r>
            <a:endParaRPr lang="ko-KR" altLang="en-US" sz="3000" spc="-150" dirty="0">
              <a:latin typeface="Noto Sans" panose="020B0502040504020204" pitchFamily="34"/>
              <a:cs typeface="Noto Sans" panose="020B0502040504020204" pitchFamily="34"/>
            </a:endParaRPr>
          </a:p>
        </p:txBody>
      </p:sp>
      <p:pic>
        <p:nvPicPr>
          <p:cNvPr id="7" name="Picture 6" descr="버거킹 세트에 대한 이미지 검색결과"/>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64287" y="403009"/>
            <a:ext cx="2612824" cy="26128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925288" y="3211287"/>
            <a:ext cx="1534884" cy="2031325"/>
          </a:xfrm>
          <a:prstGeom prst="rect">
            <a:avLst/>
          </a:prstGeom>
          <a:noFill/>
        </p:spPr>
        <p:txBody>
          <a:bodyPr wrap="square" rtlCol="0">
            <a:spAutoFit/>
          </a:bodyPr>
          <a:lstStyle/>
          <a:p>
            <a:r>
              <a:rPr lang="ko-KR" altLang="en-US" dirty="0" smtClean="0"/>
              <a:t>가격이 싸다</a:t>
            </a:r>
            <a:endParaRPr lang="en-US" altLang="ko-KR" dirty="0" smtClean="0"/>
          </a:p>
          <a:p>
            <a:r>
              <a:rPr lang="ko-KR" altLang="en-US" dirty="0" smtClean="0"/>
              <a:t>맛있다</a:t>
            </a:r>
            <a:endParaRPr lang="en-US" altLang="ko-KR" dirty="0" smtClean="0"/>
          </a:p>
          <a:p>
            <a:r>
              <a:rPr lang="ko-KR" altLang="en-US" dirty="0" smtClean="0"/>
              <a:t>버거</a:t>
            </a:r>
            <a:r>
              <a:rPr lang="en-US" altLang="ko-KR" dirty="0" smtClean="0"/>
              <a:t>King</a:t>
            </a:r>
          </a:p>
          <a:p>
            <a:r>
              <a:rPr lang="ko-KR" altLang="en-US" dirty="0" err="1" smtClean="0"/>
              <a:t>햄버거세트</a:t>
            </a:r>
            <a:endParaRPr lang="en-US" altLang="ko-KR" dirty="0" smtClean="0"/>
          </a:p>
          <a:p>
            <a:r>
              <a:rPr lang="ko-KR" altLang="en-US" dirty="0" smtClean="0"/>
              <a:t>등등</a:t>
            </a:r>
            <a:endParaRPr lang="en-US" altLang="ko-KR" dirty="0" smtClean="0"/>
          </a:p>
          <a:p>
            <a:endParaRPr lang="en-US" altLang="ko-KR" dirty="0" smtClean="0"/>
          </a:p>
          <a:p>
            <a:endParaRPr lang="en-US" altLang="ko-KR" dirty="0" smtClean="0"/>
          </a:p>
        </p:txBody>
      </p:sp>
      <p:sp>
        <p:nvSpPr>
          <p:cNvPr id="9" name="TextBox 8"/>
          <p:cNvSpPr txBox="1"/>
          <p:nvPr/>
        </p:nvSpPr>
        <p:spPr>
          <a:xfrm>
            <a:off x="2960916" y="3611183"/>
            <a:ext cx="1556656" cy="646331"/>
          </a:xfrm>
          <a:prstGeom prst="rect">
            <a:avLst/>
          </a:prstGeom>
          <a:noFill/>
        </p:spPr>
        <p:txBody>
          <a:bodyPr wrap="square" rtlCol="0">
            <a:spAutoFit/>
          </a:bodyPr>
          <a:lstStyle/>
          <a:p>
            <a:r>
              <a:rPr lang="ko-KR" altLang="en-US" dirty="0" smtClean="0"/>
              <a:t>햄버거 세트 </a:t>
            </a:r>
            <a:r>
              <a:rPr lang="en-US" altLang="ko-KR" dirty="0" smtClean="0"/>
              <a:t>= 4000</a:t>
            </a:r>
            <a:r>
              <a:rPr lang="ko-KR" altLang="en-US" dirty="0" smtClean="0"/>
              <a:t>원</a:t>
            </a:r>
            <a:endParaRPr lang="en-US" altLang="ko-KR" dirty="0" smtClean="0"/>
          </a:p>
        </p:txBody>
      </p:sp>
      <p:sp>
        <p:nvSpPr>
          <p:cNvPr id="10" name="TextBox 9"/>
          <p:cNvSpPr txBox="1"/>
          <p:nvPr/>
        </p:nvSpPr>
        <p:spPr>
          <a:xfrm>
            <a:off x="4789717" y="3873638"/>
            <a:ext cx="2786740" cy="369332"/>
          </a:xfrm>
          <a:prstGeom prst="rect">
            <a:avLst/>
          </a:prstGeom>
          <a:noFill/>
        </p:spPr>
        <p:txBody>
          <a:bodyPr wrap="square" rtlCol="0">
            <a:spAutoFit/>
          </a:bodyPr>
          <a:lstStyle/>
          <a:p>
            <a:r>
              <a:rPr lang="ko-KR" altLang="en-US" dirty="0" smtClean="0"/>
              <a:t>달러로 바꿔볼까</a:t>
            </a:r>
            <a:r>
              <a:rPr lang="en-US" altLang="ko-KR" dirty="0" smtClean="0"/>
              <a:t>? 4</a:t>
            </a:r>
            <a:r>
              <a:rPr lang="ko-KR" altLang="en-US" dirty="0" smtClean="0"/>
              <a:t>달러</a:t>
            </a:r>
            <a:endParaRPr lang="en-US" altLang="ko-KR" dirty="0" smtClean="0"/>
          </a:p>
        </p:txBody>
      </p:sp>
      <p:sp>
        <p:nvSpPr>
          <p:cNvPr id="11" name="TextBox 10"/>
          <p:cNvSpPr txBox="1"/>
          <p:nvPr/>
        </p:nvSpPr>
        <p:spPr>
          <a:xfrm>
            <a:off x="8371114" y="3722914"/>
            <a:ext cx="2318657" cy="923330"/>
          </a:xfrm>
          <a:prstGeom prst="rect">
            <a:avLst/>
          </a:prstGeom>
          <a:noFill/>
        </p:spPr>
        <p:txBody>
          <a:bodyPr wrap="square" rtlCol="0">
            <a:spAutoFit/>
          </a:bodyPr>
          <a:lstStyle/>
          <a:p>
            <a:r>
              <a:rPr lang="ko-KR" altLang="en-US" dirty="0" smtClean="0"/>
              <a:t>요즘 사람들 사이에서 유행하는게 뭐지</a:t>
            </a:r>
            <a:r>
              <a:rPr lang="en-US" altLang="ko-KR" dirty="0" smtClean="0"/>
              <a:t>? = </a:t>
            </a:r>
            <a:r>
              <a:rPr lang="ko-KR" altLang="en-US" dirty="0" smtClean="0"/>
              <a:t>김두한 협상</a:t>
            </a:r>
            <a:endParaRPr lang="ko-KR" altLang="en-US" dirty="0"/>
          </a:p>
        </p:txBody>
      </p:sp>
      <p:sp>
        <p:nvSpPr>
          <p:cNvPr id="12" name="TextBox 11"/>
          <p:cNvSpPr txBox="1"/>
          <p:nvPr/>
        </p:nvSpPr>
        <p:spPr>
          <a:xfrm>
            <a:off x="8164287" y="5323114"/>
            <a:ext cx="2351313" cy="923330"/>
          </a:xfrm>
          <a:prstGeom prst="rect">
            <a:avLst/>
          </a:prstGeom>
          <a:noFill/>
        </p:spPr>
        <p:txBody>
          <a:bodyPr wrap="square" rtlCol="0">
            <a:spAutoFit/>
          </a:bodyPr>
          <a:lstStyle/>
          <a:p>
            <a:r>
              <a:rPr lang="ko-KR" altLang="en-US" dirty="0" smtClean="0"/>
              <a:t>김두한 협상 </a:t>
            </a:r>
            <a:r>
              <a:rPr lang="en-US" altLang="ko-KR" dirty="0" err="1" smtClean="0"/>
              <a:t>keypoint</a:t>
            </a:r>
            <a:endParaRPr lang="en-US" altLang="ko-KR" dirty="0" smtClean="0"/>
          </a:p>
          <a:p>
            <a:r>
              <a:rPr lang="en-US" altLang="ko-KR" dirty="0" smtClean="0"/>
              <a:t>= </a:t>
            </a:r>
            <a:r>
              <a:rPr lang="ko-KR" altLang="en-US" dirty="0" err="1" smtClean="0"/>
              <a:t>사딸라</a:t>
            </a:r>
            <a:endParaRPr lang="ko-KR" altLang="en-US" dirty="0"/>
          </a:p>
        </p:txBody>
      </p:sp>
    </p:spTree>
    <p:extLst>
      <p:ext uri="{BB962C8B-B14F-4D97-AF65-F5344CB8AC3E}">
        <p14:creationId xmlns:p14="http://schemas.microsoft.com/office/powerpoint/2010/main" val="5449298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00914" y="403009"/>
            <a:ext cx="6209486" cy="1372308"/>
          </a:xfrm>
        </p:spPr>
        <p:txBody>
          <a:bodyPr>
            <a:normAutofit/>
          </a:bodyPr>
          <a:lstStyle/>
          <a:p>
            <a:r>
              <a:rPr lang="en-US" altLang="ko-KR" sz="3000" spc="-150" dirty="0" smtClean="0">
                <a:latin typeface="Noto Sans" panose="020B0502040504020204" pitchFamily="34"/>
                <a:ea typeface="Noto Sans" panose="020B0502040504020204" pitchFamily="34"/>
                <a:cs typeface="Noto Sans" panose="020B0502040504020204" pitchFamily="34"/>
              </a:rPr>
              <a:t>AI </a:t>
            </a:r>
            <a:r>
              <a:rPr lang="en-US" altLang="ko-KR" sz="3000" spc="-150" dirty="0">
                <a:latin typeface="Noto Sans" panose="020B0502040504020204" pitchFamily="34"/>
                <a:ea typeface="Noto Sans" panose="020B0502040504020204" pitchFamily="34"/>
                <a:cs typeface="Noto Sans" panose="020B0502040504020204" pitchFamily="34"/>
              </a:rPr>
              <a:t>copywriter</a:t>
            </a:r>
            <a:endParaRPr lang="ko-KR" altLang="en-US" sz="3000" spc="-150" dirty="0">
              <a:latin typeface="Noto Sans" panose="020B0502040504020204" pitchFamily="34"/>
              <a:cs typeface="Noto Sans" panose="020B0502040504020204" pitchFamily="34"/>
            </a:endParaRPr>
          </a:p>
        </p:txBody>
      </p:sp>
      <p:sp>
        <p:nvSpPr>
          <p:cNvPr id="4" name="제목 1"/>
          <p:cNvSpPr txBox="1">
            <a:spLocks/>
          </p:cNvSpPr>
          <p:nvPr/>
        </p:nvSpPr>
        <p:spPr>
          <a:xfrm>
            <a:off x="583200" y="1349480"/>
            <a:ext cx="10515600" cy="1325563"/>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000" dirty="0">
                <a:latin typeface="Noto Sans" panose="020B0502040504020204" pitchFamily="34"/>
                <a:ea typeface="Noto Sans" panose="020B0502040504020204" pitchFamily="34"/>
                <a:cs typeface="Noto Sans" panose="020B0502040504020204" pitchFamily="34"/>
              </a:rPr>
              <a:t>	</a:t>
            </a:r>
            <a:endParaRPr lang="ko-KR" altLang="en-US" sz="4000" dirty="0">
              <a:latin typeface="Noto Sans" panose="020B0502040504020204" pitchFamily="34"/>
              <a:cs typeface="Noto Sans" panose="020B0502040504020204" pitchFamily="34"/>
            </a:endParaRPr>
          </a:p>
        </p:txBody>
      </p:sp>
      <p:sp>
        <p:nvSpPr>
          <p:cNvPr id="5" name="내용 개체 틀 2"/>
          <p:cNvSpPr txBox="1">
            <a:spLocks/>
          </p:cNvSpPr>
          <p:nvPr/>
        </p:nvSpPr>
        <p:spPr>
          <a:xfrm>
            <a:off x="2636852" y="3195677"/>
            <a:ext cx="10515600" cy="798703"/>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ko-KR" altLang="en-US" spc="-150" dirty="0">
                <a:latin typeface="Noto Sans" panose="020B0502040504020204" pitchFamily="34"/>
                <a:cs typeface="Noto Sans" panose="020B0502040504020204" pitchFamily="34"/>
              </a:rPr>
              <a:t>새로운 영화의 </a:t>
            </a:r>
            <a:r>
              <a:rPr lang="ko-KR" altLang="en-US" spc="-150" dirty="0" err="1" smtClean="0">
                <a:latin typeface="Noto Sans" panose="020B0502040504020204" pitchFamily="34"/>
                <a:cs typeface="Noto Sans" panose="020B0502040504020204" pitchFamily="34"/>
              </a:rPr>
              <a:t>태그라인을</a:t>
            </a:r>
            <a:r>
              <a:rPr lang="ko-KR" altLang="en-US" spc="-150" dirty="0" smtClean="0">
                <a:latin typeface="Noto Sans" panose="020B0502040504020204" pitchFamily="34"/>
                <a:cs typeface="Noto Sans" panose="020B0502040504020204" pitchFamily="34"/>
              </a:rPr>
              <a:t> 추천해주는 모델 </a:t>
            </a:r>
            <a:endParaRPr lang="ko-KR" altLang="en-US" spc="-150" dirty="0">
              <a:latin typeface="Noto Sans" panose="020B0502040504020204" pitchFamily="34"/>
              <a:cs typeface="Noto Sans" panose="020B0502040504020204" pitchFamily="34"/>
            </a:endParaRPr>
          </a:p>
        </p:txBody>
      </p:sp>
      <p:sp>
        <p:nvSpPr>
          <p:cNvPr id="3" name="TextBox 2"/>
          <p:cNvSpPr txBox="1"/>
          <p:nvPr/>
        </p:nvSpPr>
        <p:spPr>
          <a:xfrm>
            <a:off x="5393871" y="3994380"/>
            <a:ext cx="3233057" cy="461665"/>
          </a:xfrm>
          <a:prstGeom prst="rect">
            <a:avLst/>
          </a:prstGeom>
          <a:noFill/>
        </p:spPr>
        <p:txBody>
          <a:bodyPr wrap="square" rtlCol="0">
            <a:spAutoFit/>
          </a:bodyPr>
          <a:lstStyle/>
          <a:p>
            <a:r>
              <a:rPr lang="en-US" altLang="ko-KR" sz="2400" dirty="0" smtClean="0">
                <a:latin typeface="Noto Sans" panose="020B0502040504020204" pitchFamily="34"/>
                <a:ea typeface="Noto Sans" panose="020B0502040504020204" pitchFamily="34"/>
                <a:cs typeface="Noto Sans" panose="020B0502040504020204" pitchFamily="34"/>
              </a:rPr>
              <a:t>5 ~ 10</a:t>
            </a:r>
            <a:endParaRPr lang="ko-KR" altLang="en-US" sz="2400" dirty="0">
              <a:latin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920475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파일:기생충황금종려상.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9263" y="1"/>
            <a:ext cx="3817157" cy="54407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083632" y="5816184"/>
            <a:ext cx="2953063" cy="646331"/>
          </a:xfrm>
          <a:prstGeom prst="rect">
            <a:avLst/>
          </a:prstGeom>
          <a:noFill/>
        </p:spPr>
        <p:txBody>
          <a:bodyPr wrap="square" rtlCol="0">
            <a:spAutoFit/>
          </a:bodyPr>
          <a:lstStyle/>
          <a:p>
            <a:r>
              <a:rPr lang="en-US" altLang="ko-KR" dirty="0">
                <a:latin typeface="Noto Sans" panose="020B0502040504020204" pitchFamily="34"/>
                <a:ea typeface="Noto Sans" panose="020B0502040504020204" pitchFamily="34"/>
                <a:cs typeface="Noto Sans" panose="020B0502040504020204" pitchFamily="34"/>
              </a:rPr>
              <a:t>tagline: </a:t>
            </a:r>
            <a:r>
              <a:rPr lang="ko-KR" altLang="en-US" dirty="0">
                <a:latin typeface="Noto Sans" panose="020B0502040504020204" pitchFamily="34"/>
                <a:cs typeface="Noto Sans" panose="020B0502040504020204" pitchFamily="34"/>
              </a:rPr>
              <a:t>행복은 나눌수록 </a:t>
            </a:r>
            <a:r>
              <a:rPr lang="en-US" altLang="ko-KR" dirty="0">
                <a:latin typeface="Noto Sans" panose="020B0502040504020204" pitchFamily="34"/>
                <a:ea typeface="Noto Sans" panose="020B0502040504020204" pitchFamily="34"/>
                <a:cs typeface="Noto Sans" panose="020B0502040504020204" pitchFamily="34"/>
              </a:rPr>
              <a:t>		</a:t>
            </a:r>
            <a:r>
              <a:rPr lang="ko-KR" altLang="en-US" dirty="0" err="1">
                <a:latin typeface="Noto Sans" panose="020B0502040504020204" pitchFamily="34"/>
                <a:cs typeface="Noto Sans" panose="020B0502040504020204" pitchFamily="34"/>
              </a:rPr>
              <a:t>커지잖아요</a:t>
            </a:r>
            <a:endParaRPr lang="ko-KR" altLang="en-US" dirty="0">
              <a:latin typeface="Noto Sans" panose="020B0502040504020204" pitchFamily="34"/>
              <a:cs typeface="Noto Sans" panose="020B0502040504020204" pitchFamily="34"/>
            </a:endParaRPr>
          </a:p>
        </p:txBody>
      </p:sp>
      <p:sp>
        <p:nvSpPr>
          <p:cNvPr id="7" name="TextBox 6"/>
          <p:cNvSpPr txBox="1"/>
          <p:nvPr/>
        </p:nvSpPr>
        <p:spPr>
          <a:xfrm>
            <a:off x="7103177" y="5816184"/>
            <a:ext cx="3790014" cy="369332"/>
          </a:xfrm>
          <a:prstGeom prst="rect">
            <a:avLst/>
          </a:prstGeom>
          <a:noFill/>
        </p:spPr>
        <p:txBody>
          <a:bodyPr wrap="square" rtlCol="0">
            <a:spAutoFit/>
          </a:bodyPr>
          <a:lstStyle/>
          <a:p>
            <a:r>
              <a:rPr lang="en-US" altLang="ko-KR" dirty="0">
                <a:latin typeface="Noto Sans" panose="020B0502040504020204" pitchFamily="34"/>
                <a:ea typeface="Noto Sans" panose="020B0502040504020204" pitchFamily="34"/>
                <a:cs typeface="Noto Sans" panose="020B0502040504020204" pitchFamily="34"/>
              </a:rPr>
              <a:t>tagline: </a:t>
            </a:r>
            <a:r>
              <a:rPr lang="en-US" altLang="ko-KR" dirty="0" smtClean="0">
                <a:latin typeface="Noto Sans" panose="020B0502040504020204" pitchFamily="34"/>
                <a:ea typeface="Noto Sans" panose="020B0502040504020204" pitchFamily="34"/>
                <a:cs typeface="Noto Sans" panose="020B0502040504020204" pitchFamily="34"/>
              </a:rPr>
              <a:t>PUT ON A HAPPY FACE</a:t>
            </a:r>
            <a:endParaRPr lang="ko-KR" altLang="en-US" dirty="0">
              <a:latin typeface="Noto Sans" panose="020B0502040504020204" pitchFamily="34"/>
              <a:cs typeface="Noto Sans" panose="020B0502040504020204" pitchFamily="34"/>
            </a:endParaRPr>
          </a:p>
        </p:txBody>
      </p:sp>
      <p:pic>
        <p:nvPicPr>
          <p:cNvPr id="2" name="Picture 2" descr="Joaquin Phoenix in Joker (20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3177" y="181047"/>
            <a:ext cx="3488623" cy="5259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3848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515542" y="722376"/>
            <a:ext cx="1612019" cy="1325563"/>
          </a:xfrm>
        </p:spPr>
        <p:txBody>
          <a:bodyPr>
            <a:normAutofit/>
          </a:bodyPr>
          <a:lstStyle/>
          <a:p>
            <a:r>
              <a:rPr lang="ko-KR" altLang="en-US" sz="4000" spc="-150" dirty="0">
                <a:latin typeface="Noto Sans" panose="020B0502040504020204" pitchFamily="34"/>
                <a:cs typeface="Noto Sans" panose="020B0502040504020204" pitchFamily="34"/>
              </a:rPr>
              <a:t>목차</a:t>
            </a:r>
          </a:p>
        </p:txBody>
      </p:sp>
      <p:sp>
        <p:nvSpPr>
          <p:cNvPr id="5" name="제목 1"/>
          <p:cNvSpPr txBox="1">
            <a:spLocks/>
          </p:cNvSpPr>
          <p:nvPr/>
        </p:nvSpPr>
        <p:spPr>
          <a:xfrm>
            <a:off x="4617720" y="2047939"/>
            <a:ext cx="4017264" cy="3596640"/>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marL="742950" indent="-742950">
              <a:buAutoNum type="arabicPeriod"/>
            </a:pPr>
            <a:r>
              <a:rPr lang="ko-KR" altLang="en-US" sz="3200" spc="-150" dirty="0" smtClean="0">
                <a:latin typeface="Noto Sans" panose="020B0502040504020204" pitchFamily="34"/>
                <a:cs typeface="Noto Sans" panose="020B0502040504020204" pitchFamily="34"/>
              </a:rPr>
              <a:t>진행절차</a:t>
            </a:r>
            <a:endParaRPr lang="en-US" altLang="ko-KR" sz="3200" spc="-150" dirty="0">
              <a:latin typeface="Noto Sans" panose="020B0502040504020204" pitchFamily="34"/>
              <a:cs typeface="Noto Sans" panose="020B0502040504020204" pitchFamily="34"/>
            </a:endParaRPr>
          </a:p>
          <a:p>
            <a:pPr marL="742950" indent="-742950">
              <a:buAutoNum type="arabicPeriod"/>
            </a:pPr>
            <a:r>
              <a:rPr lang="ko-KR" altLang="en-US" sz="3200" spc="-150" dirty="0" smtClean="0">
                <a:latin typeface="Noto Sans" panose="020B0502040504020204" pitchFamily="34"/>
                <a:cs typeface="Noto Sans" panose="020B0502040504020204" pitchFamily="34"/>
              </a:rPr>
              <a:t>모델 </a:t>
            </a:r>
            <a:r>
              <a:rPr lang="en-US" altLang="ko-KR" sz="3200" spc="-150" dirty="0" smtClean="0">
                <a:latin typeface="Noto Sans" panose="020B0502040504020204" pitchFamily="34"/>
                <a:cs typeface="Noto Sans" panose="020B0502040504020204" pitchFamily="34"/>
              </a:rPr>
              <a:t>+ </a:t>
            </a:r>
            <a:r>
              <a:rPr lang="ko-KR" altLang="en-US" sz="3200" spc="-150" dirty="0" smtClean="0">
                <a:latin typeface="Noto Sans" panose="020B0502040504020204" pitchFamily="34"/>
                <a:cs typeface="Noto Sans" panose="020B0502040504020204" pitchFamily="34"/>
              </a:rPr>
              <a:t>결과</a:t>
            </a:r>
            <a:endParaRPr lang="en-US" altLang="ko-KR" sz="3200" spc="-150" dirty="0" smtClean="0">
              <a:latin typeface="Noto Sans" panose="020B0502040504020204" pitchFamily="34"/>
              <a:cs typeface="Noto Sans" panose="020B0502040504020204" pitchFamily="34"/>
            </a:endParaRPr>
          </a:p>
          <a:p>
            <a:pPr marL="742950" indent="-742950">
              <a:buAutoNum type="arabicPeriod"/>
            </a:pPr>
            <a:r>
              <a:rPr lang="ko-KR" altLang="en-US" sz="3200" spc="-150" dirty="0" smtClean="0">
                <a:latin typeface="Noto Sans" panose="020B0502040504020204" pitchFamily="34"/>
                <a:cs typeface="Noto Sans" panose="020B0502040504020204" pitchFamily="34"/>
              </a:rPr>
              <a:t>앞으로 계획</a:t>
            </a:r>
            <a:endParaRPr lang="ko-KR" altLang="en-US" sz="3200" spc="-150" dirty="0">
              <a:latin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29220368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a:xfrm>
            <a:off x="583367" y="290288"/>
            <a:ext cx="10515600" cy="1325563"/>
          </a:xfrm>
        </p:spPr>
        <p:txBody>
          <a:bodyPr>
            <a:normAutofit/>
          </a:bodyPr>
          <a:lstStyle/>
          <a:p>
            <a:r>
              <a:rPr lang="ko-KR" altLang="en-US" sz="4000" spc="-150" dirty="0" smtClean="0">
                <a:latin typeface="Noto Sans" panose="020B0502040504020204" pitchFamily="34"/>
                <a:cs typeface="Noto Sans" panose="020B0502040504020204" pitchFamily="34"/>
              </a:rPr>
              <a:t>진행절차</a:t>
            </a:r>
            <a:endParaRPr lang="ko-KR" altLang="en-US" sz="4000" spc="-150" dirty="0">
              <a:latin typeface="Noto Sans" panose="020B0502040504020204" pitchFamily="34"/>
              <a:cs typeface="Noto Sans" panose="020B0502040504020204" pitchFamily="34"/>
            </a:endParaRPr>
          </a:p>
        </p:txBody>
      </p:sp>
      <p:grpSp>
        <p:nvGrpSpPr>
          <p:cNvPr id="35" name="그룹 34"/>
          <p:cNvGrpSpPr/>
          <p:nvPr/>
        </p:nvGrpSpPr>
        <p:grpSpPr>
          <a:xfrm>
            <a:off x="82625" y="1476832"/>
            <a:ext cx="11935204" cy="4662711"/>
            <a:chOff x="82625" y="1476832"/>
            <a:chExt cx="11935204" cy="4662711"/>
          </a:xfrm>
        </p:grpSpPr>
        <p:sp>
          <p:nvSpPr>
            <p:cNvPr id="2" name="모서리가 둥근 직사각형 1"/>
            <p:cNvSpPr/>
            <p:nvPr/>
          </p:nvSpPr>
          <p:spPr>
            <a:xfrm>
              <a:off x="82625" y="3777342"/>
              <a:ext cx="2460172" cy="805543"/>
            </a:xfrm>
            <a:prstGeom prst="roundRect">
              <a:avLst/>
            </a:prstGeom>
            <a:solidFill>
              <a:srgbClr val="AD4F0F"/>
            </a:solidFill>
            <a:ln w="571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1600" dirty="0" smtClean="0">
                  <a:ln w="0"/>
                  <a:solidFill>
                    <a:schemeClr val="tx1"/>
                  </a:solidFill>
                  <a:effectLst>
                    <a:outerShdw blurRad="38100" dist="19050" dir="2700000" algn="tl" rotWithShape="0">
                      <a:schemeClr val="dk1">
                        <a:alpha val="40000"/>
                      </a:schemeClr>
                    </a:outerShdw>
                  </a:effectLst>
                </a:rPr>
                <a:t>AI copywriter</a:t>
              </a:r>
              <a:endParaRPr lang="ko-KR" altLang="en-US" sz="1600" dirty="0">
                <a:ln w="0"/>
                <a:solidFill>
                  <a:schemeClr val="tx1"/>
                </a:solidFill>
                <a:effectLst>
                  <a:outerShdw blurRad="38100" dist="19050" dir="2700000" algn="tl" rotWithShape="0">
                    <a:schemeClr val="dk1">
                      <a:alpha val="40000"/>
                    </a:schemeClr>
                  </a:outerShdw>
                </a:effectLst>
              </a:endParaRPr>
            </a:p>
          </p:txBody>
        </p:sp>
        <p:sp>
          <p:nvSpPr>
            <p:cNvPr id="3" name="모서리가 둥근 직사각형 2"/>
            <p:cNvSpPr/>
            <p:nvPr/>
          </p:nvSpPr>
          <p:spPr>
            <a:xfrm>
              <a:off x="3391883" y="2394857"/>
              <a:ext cx="1567543" cy="729343"/>
            </a:xfrm>
            <a:prstGeom prst="roundRect">
              <a:avLst/>
            </a:prstGeom>
            <a:solidFill>
              <a:srgbClr val="ED7D3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err="1" smtClean="0">
                  <a:ln w="0"/>
                  <a:solidFill>
                    <a:schemeClr val="tx1"/>
                  </a:solidFill>
                  <a:effectLst>
                    <a:outerShdw blurRad="38100" dist="19050" dir="2700000" algn="tl" rotWithShape="0">
                      <a:schemeClr val="dk1">
                        <a:alpha val="40000"/>
                      </a:schemeClr>
                    </a:outerShdw>
                  </a:effectLst>
                </a:rPr>
                <a:t>크롤링</a:t>
              </a:r>
              <a:endParaRPr lang="ko-KR" altLang="en-US" sz="1600" dirty="0">
                <a:ln w="0"/>
                <a:solidFill>
                  <a:schemeClr val="tx1"/>
                </a:solidFill>
                <a:effectLst>
                  <a:outerShdw blurRad="38100" dist="19050" dir="2700000" algn="tl" rotWithShape="0">
                    <a:schemeClr val="dk1">
                      <a:alpha val="40000"/>
                    </a:schemeClr>
                  </a:outerShdw>
                </a:effectLst>
              </a:endParaRPr>
            </a:p>
          </p:txBody>
        </p:sp>
        <p:sp>
          <p:nvSpPr>
            <p:cNvPr id="6" name="모서리가 둥근 직사각형 5"/>
            <p:cNvSpPr/>
            <p:nvPr/>
          </p:nvSpPr>
          <p:spPr>
            <a:xfrm>
              <a:off x="3391882" y="3902528"/>
              <a:ext cx="1567544" cy="729343"/>
            </a:xfrm>
            <a:prstGeom prst="roundRect">
              <a:avLst/>
            </a:prstGeom>
            <a:solidFill>
              <a:srgbClr val="ED7D3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ln w="0"/>
                  <a:solidFill>
                    <a:schemeClr val="tx1"/>
                  </a:solidFill>
                  <a:effectLst>
                    <a:outerShdw blurRad="38100" dist="19050" dir="2700000" algn="tl" rotWithShape="0">
                      <a:schemeClr val="dk1">
                        <a:alpha val="40000"/>
                      </a:schemeClr>
                    </a:outerShdw>
                  </a:effectLst>
                </a:rPr>
                <a:t>모델</a:t>
              </a:r>
              <a:endParaRPr lang="ko-KR" altLang="en-US" dirty="0">
                <a:ln w="0"/>
                <a:solidFill>
                  <a:schemeClr val="tx1"/>
                </a:solidFill>
                <a:effectLst>
                  <a:outerShdw blurRad="38100" dist="19050" dir="2700000" algn="tl" rotWithShape="0">
                    <a:schemeClr val="dk1">
                      <a:alpha val="40000"/>
                    </a:schemeClr>
                  </a:outerShdw>
                </a:effectLst>
              </a:endParaRPr>
            </a:p>
          </p:txBody>
        </p:sp>
        <p:sp>
          <p:nvSpPr>
            <p:cNvPr id="7" name="모서리가 둥근 직사각형 6"/>
            <p:cNvSpPr/>
            <p:nvPr/>
          </p:nvSpPr>
          <p:spPr>
            <a:xfrm>
              <a:off x="3391883" y="5410200"/>
              <a:ext cx="1567543" cy="729343"/>
            </a:xfrm>
            <a:prstGeom prst="roundRect">
              <a:avLst/>
            </a:prstGeom>
            <a:solidFill>
              <a:srgbClr val="ED7D3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ln w="0"/>
                  <a:solidFill>
                    <a:schemeClr val="tx1"/>
                  </a:solidFill>
                  <a:effectLst>
                    <a:outerShdw blurRad="38100" dist="19050" dir="2700000" algn="tl" rotWithShape="0">
                      <a:schemeClr val="dk1">
                        <a:alpha val="40000"/>
                      </a:schemeClr>
                    </a:outerShdw>
                  </a:effectLst>
                </a:rPr>
                <a:t>결과</a:t>
              </a:r>
              <a:endParaRPr lang="ko-KR" altLang="en-US" dirty="0">
                <a:ln w="0"/>
                <a:solidFill>
                  <a:schemeClr val="tx1"/>
                </a:solidFill>
                <a:effectLst>
                  <a:outerShdw blurRad="38100" dist="19050" dir="2700000" algn="tl" rotWithShape="0">
                    <a:schemeClr val="dk1">
                      <a:alpha val="40000"/>
                    </a:schemeClr>
                  </a:outerShdw>
                </a:effectLst>
              </a:endParaRPr>
            </a:p>
          </p:txBody>
        </p:sp>
        <p:sp>
          <p:nvSpPr>
            <p:cNvPr id="8" name="모서리가 둥근 직사각형 7"/>
            <p:cNvSpPr/>
            <p:nvPr/>
          </p:nvSpPr>
          <p:spPr>
            <a:xfrm>
              <a:off x="5819398" y="1476832"/>
              <a:ext cx="1349828" cy="1647368"/>
            </a:xfrm>
            <a:prstGeom prst="roundRect">
              <a:avLst/>
            </a:prstGeom>
            <a:solidFill>
              <a:srgbClr val="F8CAAA"/>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ln w="0"/>
                  <a:solidFill>
                    <a:schemeClr val="tx1"/>
                  </a:solidFill>
                  <a:effectLst>
                    <a:outerShdw blurRad="38100" dist="19050" dir="2700000" algn="tl" rotWithShape="0">
                      <a:schemeClr val="dk1">
                        <a:alpha val="40000"/>
                      </a:schemeClr>
                    </a:outerShdw>
                  </a:effectLst>
                </a:rPr>
                <a:t>name</a:t>
              </a:r>
            </a:p>
            <a:p>
              <a:pPr algn="ctr"/>
              <a:r>
                <a:rPr lang="en-US" altLang="ko-KR" dirty="0">
                  <a:ln w="0"/>
                  <a:solidFill>
                    <a:schemeClr val="tx1"/>
                  </a:solidFill>
                  <a:effectLst>
                    <a:outerShdw blurRad="38100" dist="19050" dir="2700000" algn="tl" rotWithShape="0">
                      <a:schemeClr val="dk1">
                        <a:alpha val="40000"/>
                      </a:schemeClr>
                    </a:outerShdw>
                  </a:effectLst>
                </a:rPr>
                <a:t>g</a:t>
              </a:r>
              <a:r>
                <a:rPr lang="en-US" altLang="ko-KR" dirty="0" smtClean="0">
                  <a:ln w="0"/>
                  <a:solidFill>
                    <a:schemeClr val="tx1"/>
                  </a:solidFill>
                  <a:effectLst>
                    <a:outerShdw blurRad="38100" dist="19050" dir="2700000" algn="tl" rotWithShape="0">
                      <a:schemeClr val="dk1">
                        <a:alpha val="40000"/>
                      </a:schemeClr>
                    </a:outerShdw>
                  </a:effectLst>
                </a:rPr>
                <a:t>enre</a:t>
              </a:r>
            </a:p>
            <a:p>
              <a:pPr algn="ctr"/>
              <a:r>
                <a:rPr lang="en-US" altLang="ko-KR" dirty="0" smtClean="0">
                  <a:ln w="0"/>
                  <a:solidFill>
                    <a:schemeClr val="tx1"/>
                  </a:solidFill>
                  <a:effectLst>
                    <a:outerShdw blurRad="38100" dist="19050" dir="2700000" algn="tl" rotWithShape="0">
                      <a:schemeClr val="dk1">
                        <a:alpha val="40000"/>
                      </a:schemeClr>
                    </a:outerShdw>
                  </a:effectLst>
                </a:rPr>
                <a:t>tagline</a:t>
              </a:r>
            </a:p>
            <a:p>
              <a:pPr algn="ctr"/>
              <a:r>
                <a:rPr lang="en-US" altLang="ko-KR" dirty="0" smtClean="0">
                  <a:ln w="0"/>
                  <a:solidFill>
                    <a:schemeClr val="tx1"/>
                  </a:solidFill>
                  <a:effectLst>
                    <a:outerShdw blurRad="38100" dist="19050" dir="2700000" algn="tl" rotWithShape="0">
                      <a:schemeClr val="dk1">
                        <a:alpha val="40000"/>
                      </a:schemeClr>
                    </a:outerShdw>
                  </a:effectLst>
                </a:rPr>
                <a:t>summary</a:t>
              </a:r>
            </a:p>
            <a:p>
              <a:pPr algn="ctr"/>
              <a:r>
                <a:rPr lang="en-US" altLang="ko-KR" dirty="0" smtClean="0">
                  <a:ln w="0"/>
                  <a:solidFill>
                    <a:schemeClr val="tx1"/>
                  </a:solidFill>
                  <a:effectLst>
                    <a:outerShdw blurRad="38100" dist="19050" dir="2700000" algn="tl" rotWithShape="0">
                      <a:schemeClr val="dk1">
                        <a:alpha val="40000"/>
                      </a:schemeClr>
                    </a:outerShdw>
                  </a:effectLst>
                </a:rPr>
                <a:t>synopsis</a:t>
              </a:r>
            </a:p>
            <a:p>
              <a:pPr algn="ctr"/>
              <a:endParaRPr lang="ko-KR" altLang="en-US" dirty="0">
                <a:ln w="0"/>
                <a:solidFill>
                  <a:schemeClr val="tx1"/>
                </a:solidFill>
                <a:effectLst>
                  <a:outerShdw blurRad="38100" dist="19050" dir="2700000" algn="tl" rotWithShape="0">
                    <a:schemeClr val="dk1">
                      <a:alpha val="40000"/>
                    </a:schemeClr>
                  </a:outerShdw>
                </a:effectLst>
              </a:endParaRPr>
            </a:p>
          </p:txBody>
        </p:sp>
        <p:sp>
          <p:nvSpPr>
            <p:cNvPr id="9" name="모서리가 둥근 직사각형 8"/>
            <p:cNvSpPr/>
            <p:nvPr/>
          </p:nvSpPr>
          <p:spPr>
            <a:xfrm>
              <a:off x="5710540" y="3946070"/>
              <a:ext cx="1262743" cy="729343"/>
            </a:xfrm>
            <a:prstGeom prst="roundRect">
              <a:avLst/>
            </a:prstGeom>
            <a:solidFill>
              <a:srgbClr val="F8CAAA"/>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ln w="0"/>
                  <a:solidFill>
                    <a:schemeClr val="tx1"/>
                  </a:solidFill>
                  <a:effectLst>
                    <a:outerShdw blurRad="38100" dist="19050" dir="2700000" algn="tl" rotWithShape="0">
                      <a:schemeClr val="dk1">
                        <a:alpha val="40000"/>
                      </a:schemeClr>
                    </a:outerShdw>
                  </a:effectLst>
                </a:rPr>
                <a:t>gpt-2</a:t>
              </a:r>
              <a:endParaRPr lang="ko-KR" altLang="en-US" dirty="0">
                <a:ln w="0"/>
                <a:solidFill>
                  <a:schemeClr val="tx1"/>
                </a:solidFill>
                <a:effectLst>
                  <a:outerShdw blurRad="38100" dist="19050" dir="2700000" algn="tl" rotWithShape="0">
                    <a:schemeClr val="dk1">
                      <a:alpha val="40000"/>
                    </a:schemeClr>
                  </a:outerShdw>
                </a:effectLst>
              </a:endParaRPr>
            </a:p>
            <a:p>
              <a:pPr algn="ctr"/>
              <a:r>
                <a:rPr lang="en-US" altLang="ko-KR" dirty="0" smtClean="0">
                  <a:ln w="0"/>
                  <a:solidFill>
                    <a:schemeClr val="tx1"/>
                  </a:solidFill>
                  <a:effectLst>
                    <a:outerShdw blurRad="38100" dist="19050" dir="2700000" algn="tl" rotWithShape="0">
                      <a:schemeClr val="dk1">
                        <a:alpha val="40000"/>
                      </a:schemeClr>
                    </a:outerShdw>
                  </a:effectLst>
                </a:rPr>
                <a:t>seq2seq</a:t>
              </a:r>
            </a:p>
          </p:txBody>
        </p:sp>
        <p:sp>
          <p:nvSpPr>
            <p:cNvPr id="10" name="모서리가 둥근 직사각형 9"/>
            <p:cNvSpPr/>
            <p:nvPr/>
          </p:nvSpPr>
          <p:spPr>
            <a:xfrm>
              <a:off x="5710539" y="5410200"/>
              <a:ext cx="2688773" cy="729343"/>
            </a:xfrm>
            <a:prstGeom prst="roundRect">
              <a:avLst/>
            </a:prstGeom>
            <a:solidFill>
              <a:srgbClr val="F8CAAA"/>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smtClean="0">
                  <a:ln w="0"/>
                  <a:solidFill>
                    <a:schemeClr val="tx1"/>
                  </a:solidFill>
                  <a:effectLst>
                    <a:outerShdw blurRad="38100" dist="19050" dir="2700000" algn="tl" rotWithShape="0">
                      <a:schemeClr val="dk1">
                        <a:alpha val="40000"/>
                      </a:schemeClr>
                    </a:outerShdw>
                  </a:effectLst>
                </a:rPr>
                <a:t>new_tagline</a:t>
              </a:r>
              <a:endParaRPr lang="en-US" altLang="ko-KR" dirty="0" smtClean="0">
                <a:ln w="0"/>
                <a:solidFill>
                  <a:schemeClr val="tx1"/>
                </a:solidFill>
                <a:effectLst>
                  <a:outerShdw blurRad="38100" dist="19050" dir="2700000" algn="tl" rotWithShape="0">
                    <a:schemeClr val="dk1">
                      <a:alpha val="40000"/>
                    </a:schemeClr>
                  </a:outerShdw>
                </a:effectLst>
              </a:endParaRPr>
            </a:p>
          </p:txBody>
        </p:sp>
        <p:sp>
          <p:nvSpPr>
            <p:cNvPr id="11" name="모서리가 둥근 직사각형 10"/>
            <p:cNvSpPr/>
            <p:nvPr/>
          </p:nvSpPr>
          <p:spPr>
            <a:xfrm>
              <a:off x="7615538" y="3940627"/>
              <a:ext cx="4402291" cy="729343"/>
            </a:xfrm>
            <a:prstGeom prst="roundRect">
              <a:avLst/>
            </a:prstGeom>
            <a:solidFill>
              <a:srgbClr val="FFF8F4"/>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ln w="0"/>
                  <a:solidFill>
                    <a:schemeClr val="tx1"/>
                  </a:solidFill>
                  <a:effectLst>
                    <a:outerShdw blurRad="38100" dist="19050" dir="2700000" algn="tl" rotWithShape="0">
                      <a:schemeClr val="dk1">
                        <a:alpha val="40000"/>
                      </a:schemeClr>
                    </a:outerShdw>
                  </a:effectLst>
                </a:rPr>
                <a:t>genre + summary + synopsis = tagline</a:t>
              </a:r>
            </a:p>
          </p:txBody>
        </p:sp>
        <p:cxnSp>
          <p:nvCxnSpPr>
            <p:cNvPr id="17" name="직선 연결선 16"/>
            <p:cNvCxnSpPr>
              <a:stCxn id="2" idx="3"/>
              <a:endCxn id="3" idx="1"/>
            </p:cNvCxnSpPr>
            <p:nvPr/>
          </p:nvCxnSpPr>
          <p:spPr>
            <a:xfrm flipV="1">
              <a:off x="2542797" y="2759529"/>
              <a:ext cx="849086" cy="1420585"/>
            </a:xfrm>
            <a:prstGeom prst="line">
              <a:avLst/>
            </a:prstGeom>
            <a:ln w="19050"/>
          </p:spPr>
          <p:style>
            <a:lnRef idx="1">
              <a:schemeClr val="dk1"/>
            </a:lnRef>
            <a:fillRef idx="0">
              <a:schemeClr val="dk1"/>
            </a:fillRef>
            <a:effectRef idx="0">
              <a:schemeClr val="dk1"/>
            </a:effectRef>
            <a:fontRef idx="minor">
              <a:schemeClr val="tx1"/>
            </a:fontRef>
          </p:style>
        </p:cxnSp>
        <p:cxnSp>
          <p:nvCxnSpPr>
            <p:cNvPr id="19" name="직선 연결선 18"/>
            <p:cNvCxnSpPr>
              <a:stCxn id="2" idx="3"/>
              <a:endCxn id="6" idx="1"/>
            </p:cNvCxnSpPr>
            <p:nvPr/>
          </p:nvCxnSpPr>
          <p:spPr>
            <a:xfrm>
              <a:off x="2542797" y="4180114"/>
              <a:ext cx="849085" cy="87086"/>
            </a:xfrm>
            <a:prstGeom prst="line">
              <a:avLst/>
            </a:prstGeom>
            <a:ln w="19050"/>
          </p:spPr>
          <p:style>
            <a:lnRef idx="1">
              <a:schemeClr val="dk1"/>
            </a:lnRef>
            <a:fillRef idx="0">
              <a:schemeClr val="dk1"/>
            </a:fillRef>
            <a:effectRef idx="0">
              <a:schemeClr val="dk1"/>
            </a:effectRef>
            <a:fontRef idx="minor">
              <a:schemeClr val="tx1"/>
            </a:fontRef>
          </p:style>
        </p:cxnSp>
        <p:cxnSp>
          <p:nvCxnSpPr>
            <p:cNvPr id="21" name="직선 연결선 20"/>
            <p:cNvCxnSpPr>
              <a:stCxn id="2" idx="3"/>
              <a:endCxn id="7" idx="1"/>
            </p:cNvCxnSpPr>
            <p:nvPr/>
          </p:nvCxnSpPr>
          <p:spPr>
            <a:xfrm>
              <a:off x="2542797" y="4180114"/>
              <a:ext cx="849086" cy="1594758"/>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직선 연결선 22"/>
            <p:cNvCxnSpPr>
              <a:stCxn id="7" idx="3"/>
              <a:endCxn id="10" idx="1"/>
            </p:cNvCxnSpPr>
            <p:nvPr/>
          </p:nvCxnSpPr>
          <p:spPr>
            <a:xfrm>
              <a:off x="4959426" y="5774872"/>
              <a:ext cx="751113"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5" name="직선 연결선 24"/>
            <p:cNvCxnSpPr>
              <a:stCxn id="6" idx="3"/>
              <a:endCxn id="9" idx="1"/>
            </p:cNvCxnSpPr>
            <p:nvPr/>
          </p:nvCxnSpPr>
          <p:spPr>
            <a:xfrm>
              <a:off x="4959426" y="4267200"/>
              <a:ext cx="751114" cy="43542"/>
            </a:xfrm>
            <a:prstGeom prst="line">
              <a:avLst/>
            </a:prstGeom>
            <a:ln w="19050"/>
          </p:spPr>
          <p:style>
            <a:lnRef idx="1">
              <a:schemeClr val="dk1"/>
            </a:lnRef>
            <a:fillRef idx="0">
              <a:schemeClr val="dk1"/>
            </a:fillRef>
            <a:effectRef idx="0">
              <a:schemeClr val="dk1"/>
            </a:effectRef>
            <a:fontRef idx="minor">
              <a:schemeClr val="tx1"/>
            </a:fontRef>
          </p:style>
        </p:cxnSp>
        <p:cxnSp>
          <p:nvCxnSpPr>
            <p:cNvPr id="27" name="직선 연결선 26"/>
            <p:cNvCxnSpPr>
              <a:stCxn id="8" idx="1"/>
              <a:endCxn id="3" idx="3"/>
            </p:cNvCxnSpPr>
            <p:nvPr/>
          </p:nvCxnSpPr>
          <p:spPr>
            <a:xfrm flipH="1">
              <a:off x="4959426" y="2300516"/>
              <a:ext cx="859972" cy="459013"/>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직선 연결선 31"/>
            <p:cNvCxnSpPr>
              <a:stCxn id="9" idx="3"/>
              <a:endCxn id="11" idx="1"/>
            </p:cNvCxnSpPr>
            <p:nvPr/>
          </p:nvCxnSpPr>
          <p:spPr>
            <a:xfrm flipV="1">
              <a:off x="6973283" y="4305299"/>
              <a:ext cx="642255" cy="5443"/>
            </a:xfrm>
            <a:prstGeom prst="line">
              <a:avLst/>
            </a:prstGeom>
            <a:ln w="1905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305732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p:cNvSpPr>
            <a:spLocks noGrp="1"/>
          </p:cNvSpPr>
          <p:nvPr>
            <p:ph type="title"/>
          </p:nvPr>
        </p:nvSpPr>
        <p:spPr>
          <a:xfrm>
            <a:off x="583367" y="290288"/>
            <a:ext cx="10515600" cy="1325563"/>
          </a:xfrm>
        </p:spPr>
        <p:txBody>
          <a:bodyPr>
            <a:normAutofit/>
          </a:bodyPr>
          <a:lstStyle/>
          <a:p>
            <a:r>
              <a:rPr lang="ko-KR" altLang="en-US" sz="4000" spc="-150" dirty="0" smtClean="0">
                <a:latin typeface="Noto Sans" panose="020B0502040504020204" pitchFamily="34"/>
                <a:cs typeface="Noto Sans" panose="020B0502040504020204" pitchFamily="34"/>
              </a:rPr>
              <a:t>진행절차</a:t>
            </a:r>
            <a:endParaRPr lang="ko-KR" altLang="en-US" sz="4000" spc="-150" dirty="0">
              <a:latin typeface="Noto Sans" panose="020B0502040504020204" pitchFamily="34"/>
              <a:cs typeface="Noto Sans" panose="020B0502040504020204" pitchFamily="34"/>
            </a:endParaRPr>
          </a:p>
        </p:txBody>
      </p:sp>
      <p:grpSp>
        <p:nvGrpSpPr>
          <p:cNvPr id="6" name="그룹 5"/>
          <p:cNvGrpSpPr/>
          <p:nvPr/>
        </p:nvGrpSpPr>
        <p:grpSpPr>
          <a:xfrm>
            <a:off x="1782216" y="1325564"/>
            <a:ext cx="8770480" cy="5217724"/>
            <a:chOff x="1782216" y="1325564"/>
            <a:chExt cx="8770480" cy="5217724"/>
          </a:xfrm>
        </p:grpSpPr>
        <p:pic>
          <p:nvPicPr>
            <p:cNvPr id="4" name="그림 3"/>
            <p:cNvPicPr>
              <a:picLocks noChangeAspect="1"/>
            </p:cNvPicPr>
            <p:nvPr/>
          </p:nvPicPr>
          <p:blipFill>
            <a:blip r:embed="rId3"/>
            <a:stretch>
              <a:fillRect/>
            </a:stretch>
          </p:blipFill>
          <p:spPr>
            <a:xfrm>
              <a:off x="1782216" y="4020508"/>
              <a:ext cx="4798529" cy="2522779"/>
            </a:xfrm>
            <a:prstGeom prst="rect">
              <a:avLst/>
            </a:prstGeom>
          </p:spPr>
        </p:pic>
        <p:pic>
          <p:nvPicPr>
            <p:cNvPr id="2" name="그림 1"/>
            <p:cNvPicPr>
              <a:picLocks noChangeAspect="1"/>
            </p:cNvPicPr>
            <p:nvPr/>
          </p:nvPicPr>
          <p:blipFill>
            <a:blip r:embed="rId4"/>
            <a:stretch>
              <a:fillRect/>
            </a:stretch>
          </p:blipFill>
          <p:spPr>
            <a:xfrm>
              <a:off x="1782216" y="1347333"/>
              <a:ext cx="4798529" cy="2651405"/>
            </a:xfrm>
            <a:prstGeom prst="rect">
              <a:avLst/>
            </a:prstGeom>
          </p:spPr>
        </p:pic>
        <p:sp>
          <p:nvSpPr>
            <p:cNvPr id="14" name="오른쪽 화살표 13"/>
            <p:cNvSpPr/>
            <p:nvPr/>
          </p:nvSpPr>
          <p:spPr>
            <a:xfrm rot="10800000">
              <a:off x="6797288" y="1350839"/>
              <a:ext cx="1332808" cy="347472"/>
            </a:xfrm>
            <a:prstGeom prst="rightArrow">
              <a:avLst/>
            </a:prstGeom>
            <a:solidFill>
              <a:schemeClr val="accent2"/>
            </a:solidFill>
            <a:ln>
              <a:solidFill>
                <a:schemeClr val="accent3">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solidFill>
                  <a:srgbClr val="FF0000"/>
                </a:solidFill>
              </a:endParaRPr>
            </a:p>
          </p:txBody>
        </p:sp>
        <p:sp>
          <p:nvSpPr>
            <p:cNvPr id="15" name="오른쪽 화살표 14"/>
            <p:cNvSpPr/>
            <p:nvPr/>
          </p:nvSpPr>
          <p:spPr>
            <a:xfrm rot="10800000">
              <a:off x="6797288" y="4994306"/>
              <a:ext cx="1332808" cy="347472"/>
            </a:xfrm>
            <a:prstGeom prst="rightArrow">
              <a:avLst/>
            </a:prstGeom>
            <a:solidFill>
              <a:schemeClr val="accent2"/>
            </a:solidFill>
            <a:ln>
              <a:solidFill>
                <a:schemeClr val="accent3">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solidFill>
                  <a:srgbClr val="FF0000"/>
                </a:solidFill>
              </a:endParaRPr>
            </a:p>
          </p:txBody>
        </p:sp>
        <p:sp>
          <p:nvSpPr>
            <p:cNvPr id="16" name="TextBox 15"/>
            <p:cNvSpPr txBox="1"/>
            <p:nvPr/>
          </p:nvSpPr>
          <p:spPr>
            <a:xfrm>
              <a:off x="8511027" y="1339908"/>
              <a:ext cx="1728216" cy="369332"/>
            </a:xfrm>
            <a:prstGeom prst="rect">
              <a:avLst/>
            </a:prstGeom>
            <a:noFill/>
          </p:spPr>
          <p:txBody>
            <a:bodyPr wrap="square" rtlCol="0">
              <a:spAutoFit/>
            </a:bodyPr>
            <a:lstStyle/>
            <a:p>
              <a:r>
                <a:rPr lang="en-US" altLang="ko-KR" dirty="0" err="1"/>
                <a:t>Movie_name</a:t>
              </a:r>
              <a:endParaRPr lang="ko-KR" altLang="en-US" dirty="0"/>
            </a:p>
          </p:txBody>
        </p:sp>
        <p:sp>
          <p:nvSpPr>
            <p:cNvPr id="17" name="TextBox 16"/>
            <p:cNvSpPr txBox="1"/>
            <p:nvPr/>
          </p:nvSpPr>
          <p:spPr>
            <a:xfrm>
              <a:off x="8511026" y="4706377"/>
              <a:ext cx="2041670" cy="923330"/>
            </a:xfrm>
            <a:prstGeom prst="rect">
              <a:avLst/>
            </a:prstGeom>
            <a:noFill/>
          </p:spPr>
          <p:txBody>
            <a:bodyPr wrap="square" rtlCol="0">
              <a:spAutoFit/>
            </a:bodyPr>
            <a:lstStyle/>
            <a:p>
              <a:r>
                <a:rPr lang="en-US" altLang="ko-KR" dirty="0" err="1"/>
                <a:t>Movie_summary</a:t>
              </a:r>
              <a:r>
                <a:rPr lang="en-US" altLang="ko-KR" dirty="0"/>
                <a:t> </a:t>
              </a:r>
            </a:p>
            <a:p>
              <a:pPr algn="ctr"/>
              <a:r>
                <a:rPr lang="en-US" altLang="ko-KR" dirty="0"/>
                <a:t>&amp; </a:t>
              </a:r>
            </a:p>
            <a:p>
              <a:r>
                <a:rPr lang="en-US" altLang="ko-KR" dirty="0" err="1"/>
                <a:t>Movie_synopsis</a:t>
              </a:r>
              <a:endParaRPr lang="en-US" altLang="ko-KR" dirty="0"/>
            </a:p>
          </p:txBody>
        </p:sp>
        <p:sp>
          <p:nvSpPr>
            <p:cNvPr id="18" name="오른쪽 화살표 17"/>
            <p:cNvSpPr/>
            <p:nvPr/>
          </p:nvSpPr>
          <p:spPr>
            <a:xfrm rot="10800000">
              <a:off x="6797289" y="6173956"/>
              <a:ext cx="1332808" cy="347472"/>
            </a:xfrm>
            <a:prstGeom prst="rightArrow">
              <a:avLst/>
            </a:prstGeom>
            <a:solidFill>
              <a:schemeClr val="accent2"/>
            </a:solidFill>
            <a:ln>
              <a:solidFill>
                <a:schemeClr val="accent3">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solidFill>
                  <a:srgbClr val="FF0000"/>
                </a:solidFill>
              </a:endParaRPr>
            </a:p>
          </p:txBody>
        </p:sp>
        <p:sp>
          <p:nvSpPr>
            <p:cNvPr id="19" name="TextBox 18"/>
            <p:cNvSpPr txBox="1"/>
            <p:nvPr/>
          </p:nvSpPr>
          <p:spPr>
            <a:xfrm>
              <a:off x="8511027" y="6173956"/>
              <a:ext cx="1940049" cy="369332"/>
            </a:xfrm>
            <a:prstGeom prst="rect">
              <a:avLst/>
            </a:prstGeom>
            <a:noFill/>
          </p:spPr>
          <p:txBody>
            <a:bodyPr wrap="square" rtlCol="0">
              <a:spAutoFit/>
            </a:bodyPr>
            <a:lstStyle/>
            <a:p>
              <a:r>
                <a:rPr lang="en-US" altLang="ko-KR" dirty="0" err="1"/>
                <a:t>Movie_genre</a:t>
              </a:r>
              <a:endParaRPr lang="en-US" altLang="ko-KR" dirty="0"/>
            </a:p>
          </p:txBody>
        </p:sp>
        <p:sp>
          <p:nvSpPr>
            <p:cNvPr id="20" name="직사각형 19"/>
            <p:cNvSpPr/>
            <p:nvPr/>
          </p:nvSpPr>
          <p:spPr>
            <a:xfrm>
              <a:off x="1795621" y="5020609"/>
              <a:ext cx="1656452" cy="294867"/>
            </a:xfrm>
            <a:prstGeom prst="rect">
              <a:avLst/>
            </a:prstGeom>
            <a:noFill/>
            <a:ln w="76200"/>
          </p:spPr>
          <p:style>
            <a:lnRef idx="1">
              <a:schemeClr val="accent2"/>
            </a:lnRef>
            <a:fillRef idx="3">
              <a:schemeClr val="accent2"/>
            </a:fillRef>
            <a:effectRef idx="2">
              <a:schemeClr val="accent2"/>
            </a:effectRef>
            <a:fontRef idx="minor">
              <a:schemeClr val="lt1"/>
            </a:fontRef>
          </p:style>
          <p:txBody>
            <a:bodyPr rtlCol="0" anchor="ctr"/>
            <a:lstStyle/>
            <a:p>
              <a:pPr algn="ctr"/>
              <a:endParaRPr lang="ko-KR" altLang="en-US"/>
            </a:p>
          </p:txBody>
        </p:sp>
        <p:sp>
          <p:nvSpPr>
            <p:cNvPr id="21" name="직사각형 20"/>
            <p:cNvSpPr/>
            <p:nvPr/>
          </p:nvSpPr>
          <p:spPr>
            <a:xfrm>
              <a:off x="1795621" y="6242412"/>
              <a:ext cx="1020512" cy="279017"/>
            </a:xfrm>
            <a:prstGeom prst="rect">
              <a:avLst/>
            </a:prstGeom>
            <a:noFill/>
            <a:ln w="76200"/>
          </p:spPr>
          <p:style>
            <a:lnRef idx="1">
              <a:schemeClr val="accent2"/>
            </a:lnRef>
            <a:fillRef idx="3">
              <a:schemeClr val="accent2"/>
            </a:fillRef>
            <a:effectRef idx="2">
              <a:schemeClr val="accent2"/>
            </a:effectRef>
            <a:fontRef idx="minor">
              <a:schemeClr val="lt1"/>
            </a:fontRef>
          </p:style>
          <p:txBody>
            <a:bodyPr rtlCol="0" anchor="ctr"/>
            <a:lstStyle/>
            <a:p>
              <a:pPr algn="ctr"/>
              <a:endParaRPr lang="ko-KR" altLang="en-US"/>
            </a:p>
          </p:txBody>
        </p:sp>
        <p:sp>
          <p:nvSpPr>
            <p:cNvPr id="22" name="직사각형 21"/>
            <p:cNvSpPr/>
            <p:nvPr/>
          </p:nvSpPr>
          <p:spPr>
            <a:xfrm>
              <a:off x="1795621" y="1325564"/>
              <a:ext cx="2558665" cy="312058"/>
            </a:xfrm>
            <a:prstGeom prst="rect">
              <a:avLst/>
            </a:prstGeom>
            <a:noFill/>
            <a:ln w="76200"/>
          </p:spPr>
          <p:style>
            <a:lnRef idx="1">
              <a:schemeClr val="accent2"/>
            </a:lnRef>
            <a:fillRef idx="3">
              <a:schemeClr val="accent2"/>
            </a:fillRef>
            <a:effectRef idx="2">
              <a:schemeClr val="accent2"/>
            </a:effectRef>
            <a:fontRef idx="minor">
              <a:schemeClr val="lt1"/>
            </a:fontRef>
          </p:style>
          <p:txBody>
            <a:bodyPr rtlCol="0" anchor="ctr"/>
            <a:lstStyle/>
            <a:p>
              <a:pPr algn="ctr"/>
              <a:endParaRPr lang="ko-KR" altLang="en-US"/>
            </a:p>
          </p:txBody>
        </p:sp>
        <p:sp>
          <p:nvSpPr>
            <p:cNvPr id="23" name="직사각형 22"/>
            <p:cNvSpPr/>
            <p:nvPr/>
          </p:nvSpPr>
          <p:spPr>
            <a:xfrm>
              <a:off x="1792909" y="5850651"/>
              <a:ext cx="2049018" cy="294867"/>
            </a:xfrm>
            <a:prstGeom prst="rect">
              <a:avLst/>
            </a:prstGeom>
            <a:noFill/>
            <a:ln w="76200"/>
          </p:spPr>
          <p:style>
            <a:lnRef idx="1">
              <a:schemeClr val="accent2"/>
            </a:lnRef>
            <a:fillRef idx="3">
              <a:schemeClr val="accent2"/>
            </a:fillRef>
            <a:effectRef idx="2">
              <a:schemeClr val="accent2"/>
            </a:effectRef>
            <a:fontRef idx="minor">
              <a:schemeClr val="lt1"/>
            </a:fontRef>
          </p:style>
          <p:txBody>
            <a:bodyPr rtlCol="0" anchor="ctr"/>
            <a:lstStyle/>
            <a:p>
              <a:pPr algn="ctr"/>
              <a:endParaRPr lang="ko-KR" altLang="en-US"/>
            </a:p>
          </p:txBody>
        </p:sp>
        <p:sp>
          <p:nvSpPr>
            <p:cNvPr id="24" name="오른쪽 화살표 23"/>
            <p:cNvSpPr/>
            <p:nvPr/>
          </p:nvSpPr>
          <p:spPr>
            <a:xfrm rot="10800000">
              <a:off x="6797288" y="5798046"/>
              <a:ext cx="1332808" cy="347472"/>
            </a:xfrm>
            <a:prstGeom prst="rightArrow">
              <a:avLst/>
            </a:prstGeom>
            <a:solidFill>
              <a:schemeClr val="accent2"/>
            </a:solidFill>
            <a:ln>
              <a:solidFill>
                <a:schemeClr val="accent3">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solidFill>
                  <a:srgbClr val="FF0000"/>
                </a:solidFill>
              </a:endParaRPr>
            </a:p>
          </p:txBody>
        </p:sp>
        <p:sp>
          <p:nvSpPr>
            <p:cNvPr id="25" name="TextBox 24"/>
            <p:cNvSpPr txBox="1"/>
            <p:nvPr/>
          </p:nvSpPr>
          <p:spPr>
            <a:xfrm>
              <a:off x="8511026" y="5798046"/>
              <a:ext cx="1940049" cy="369332"/>
            </a:xfrm>
            <a:prstGeom prst="rect">
              <a:avLst/>
            </a:prstGeom>
            <a:noFill/>
          </p:spPr>
          <p:txBody>
            <a:bodyPr wrap="square" rtlCol="0">
              <a:spAutoFit/>
            </a:bodyPr>
            <a:lstStyle/>
            <a:p>
              <a:r>
                <a:rPr lang="en-US" altLang="ko-KR" dirty="0" err="1"/>
                <a:t>Movie_tagline</a:t>
              </a:r>
              <a:endParaRPr lang="en-US" altLang="ko-KR" dirty="0"/>
            </a:p>
          </p:txBody>
        </p:sp>
      </p:grpSp>
    </p:spTree>
    <p:extLst>
      <p:ext uri="{BB962C8B-B14F-4D97-AF65-F5344CB8AC3E}">
        <p14:creationId xmlns:p14="http://schemas.microsoft.com/office/powerpoint/2010/main" val="16878257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제목 1"/>
          <p:cNvSpPr>
            <a:spLocks noGrp="1"/>
          </p:cNvSpPr>
          <p:nvPr>
            <p:ph type="title"/>
          </p:nvPr>
        </p:nvSpPr>
        <p:spPr>
          <a:xfrm>
            <a:off x="583367" y="290288"/>
            <a:ext cx="4139104" cy="1325563"/>
          </a:xfrm>
        </p:spPr>
        <p:txBody>
          <a:bodyPr>
            <a:normAutofit/>
          </a:bodyPr>
          <a:lstStyle/>
          <a:p>
            <a:r>
              <a:rPr lang="ko-KR" altLang="en-US" sz="4000" spc="-150" dirty="0" smtClean="0">
                <a:latin typeface="Noto Sans" panose="020B0502040504020204" pitchFamily="34"/>
                <a:cs typeface="Noto Sans" panose="020B0502040504020204" pitchFamily="34"/>
              </a:rPr>
              <a:t>모델</a:t>
            </a:r>
            <a:endParaRPr lang="ko-KR" altLang="en-US" sz="4000" spc="-150" dirty="0">
              <a:latin typeface="Noto Sans" panose="020B0502040504020204" pitchFamily="34"/>
              <a:cs typeface="Noto Sans" panose="020B0502040504020204" pitchFamily="34"/>
            </a:endParaRPr>
          </a:p>
        </p:txBody>
      </p:sp>
      <p:sp>
        <p:nvSpPr>
          <p:cNvPr id="5" name="내용 개체 틀 4"/>
          <p:cNvSpPr>
            <a:spLocks noGrp="1"/>
          </p:cNvSpPr>
          <p:nvPr>
            <p:ph idx="1"/>
          </p:nvPr>
        </p:nvSpPr>
        <p:spPr>
          <a:xfrm>
            <a:off x="716294" y="1410961"/>
            <a:ext cx="2513281" cy="1422094"/>
          </a:xfrm>
        </p:spPr>
        <p:txBody>
          <a:bodyPr>
            <a:normAutofit/>
          </a:bodyPr>
          <a:lstStyle/>
          <a:p>
            <a:pPr marL="0" indent="0">
              <a:buNone/>
            </a:pPr>
            <a:r>
              <a:rPr lang="en-US" altLang="ko-KR" sz="2600" b="1" dirty="0"/>
              <a:t>- </a:t>
            </a:r>
            <a:r>
              <a:rPr lang="en-US" altLang="ko-KR" sz="2600" b="1" dirty="0" smtClean="0"/>
              <a:t>gpt-2</a:t>
            </a:r>
            <a:endParaRPr lang="en-US" altLang="ko-KR" sz="2600" dirty="0" smtClean="0"/>
          </a:p>
          <a:p>
            <a:pPr marL="0" indent="0">
              <a:buNone/>
            </a:pPr>
            <a:r>
              <a:rPr lang="en-US" altLang="ko-KR" sz="1600" dirty="0" smtClean="0"/>
              <a:t>- Seq2seq</a:t>
            </a:r>
          </a:p>
        </p:txBody>
      </p:sp>
      <p:pic>
        <p:nvPicPr>
          <p:cNvPr id="4" name="그림 3"/>
          <p:cNvPicPr>
            <a:picLocks noChangeAspect="1"/>
          </p:cNvPicPr>
          <p:nvPr/>
        </p:nvPicPr>
        <p:blipFill>
          <a:blip r:embed="rId3"/>
          <a:stretch>
            <a:fillRect/>
          </a:stretch>
        </p:blipFill>
        <p:spPr>
          <a:xfrm>
            <a:off x="3452132" y="372155"/>
            <a:ext cx="7486650" cy="6200775"/>
          </a:xfrm>
          <a:prstGeom prst="rect">
            <a:avLst/>
          </a:prstGeom>
        </p:spPr>
      </p:pic>
    </p:spTree>
    <p:extLst>
      <p:ext uri="{BB962C8B-B14F-4D97-AF65-F5344CB8AC3E}">
        <p14:creationId xmlns:p14="http://schemas.microsoft.com/office/powerpoint/2010/main" val="29671671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제목 1"/>
          <p:cNvSpPr>
            <a:spLocks noGrp="1"/>
          </p:cNvSpPr>
          <p:nvPr>
            <p:ph type="title"/>
          </p:nvPr>
        </p:nvSpPr>
        <p:spPr>
          <a:xfrm>
            <a:off x="583367" y="290288"/>
            <a:ext cx="4139104" cy="1325563"/>
          </a:xfrm>
        </p:spPr>
        <p:txBody>
          <a:bodyPr>
            <a:normAutofit/>
          </a:bodyPr>
          <a:lstStyle/>
          <a:p>
            <a:r>
              <a:rPr lang="ko-KR" altLang="en-US" sz="4000" spc="-150" dirty="0" smtClean="0">
                <a:latin typeface="Noto Sans" panose="020B0502040504020204" pitchFamily="34"/>
                <a:cs typeface="Noto Sans" panose="020B0502040504020204" pitchFamily="34"/>
              </a:rPr>
              <a:t>결과</a:t>
            </a:r>
            <a:endParaRPr lang="ko-KR" altLang="en-US" sz="4000" spc="-150" dirty="0">
              <a:latin typeface="Noto Sans" panose="020B0502040504020204" pitchFamily="34"/>
              <a:cs typeface="Noto Sans" panose="020B0502040504020204" pitchFamily="34"/>
            </a:endParaRPr>
          </a:p>
        </p:txBody>
      </p:sp>
      <p:sp>
        <p:nvSpPr>
          <p:cNvPr id="4" name="TextBox 3"/>
          <p:cNvSpPr txBox="1"/>
          <p:nvPr/>
        </p:nvSpPr>
        <p:spPr>
          <a:xfrm>
            <a:off x="2754085" y="2122008"/>
            <a:ext cx="7271658" cy="3662541"/>
          </a:xfrm>
          <a:prstGeom prst="rect">
            <a:avLst/>
          </a:prstGeom>
          <a:noFill/>
        </p:spPr>
        <p:txBody>
          <a:bodyPr wrap="square" rtlCol="0">
            <a:spAutoFit/>
          </a:bodyPr>
          <a:lstStyle/>
          <a:p>
            <a:r>
              <a:rPr lang="en-US" altLang="ko-KR" sz="800" dirty="0" err="1"/>
              <a:t>cious</a:t>
            </a:r>
            <a:r>
              <a:rPr lang="en-US" altLang="ko-KR" sz="800" dirty="0"/>
              <a:t> "biker-biker", "Gravity" and "The Lost Planet" stars as a retired Navy diver, whose mission is to recover, investigate and destroy the missing satellite.&lt;|</a:t>
            </a:r>
            <a:r>
              <a:rPr lang="en-US" altLang="ko-KR" sz="800" dirty="0" err="1"/>
              <a:t>endoftext</a:t>
            </a:r>
            <a:r>
              <a:rPr lang="en-US" altLang="ko-KR" sz="800" dirty="0"/>
              <a:t>|&gt;by Michael </a:t>
            </a:r>
            <a:r>
              <a:rPr lang="en-US" altLang="ko-KR" sz="800" dirty="0" smtClean="0"/>
              <a:t>Moore. In </a:t>
            </a:r>
            <a:r>
              <a:rPr lang="en-US" altLang="ko-KR" sz="800" dirty="0"/>
              <a:t>June of 2005, Mikey, the best man in the world, decided to stop driving. He decided to find the best way to keep going at all cost. Mikey went to California to make his fortune with the money he saved going to his friends. His friends were a couple who helped him with his business problems, but he couldn't bring himself to follow them. It was going too far, because of some unfortunate incidents. He had to make a run at an abandoned school. He went in for his friend Dave of the New Yorker, so the poor man could do some good. That may have been the worst thing that could happen to Mikey, but since he hasn't been able to keep up with his friends, he can't be around to do it. This led to two things: (1) Mikey had a bad attitude from the beginning and (2) his friends are not taking him seriously. He was too busy working on the project to get up early because of a bad attitude. At some point, Mikey, who had already been through six jobs and several previous ones he hasn't worked for a week (which he hasn't done at all), decided to quit driving. He didn't realize that Mikey had just got $1,000 in his pocket. But he was wrong, as he discovered that the money had never been a problem before. For a while, he thought he was going to spend some of that money on a new car. But when he saw that Mikey had already paid for the current vehicle with no problems, it was enough to end his plans. He thought he could not do anything about the car now. So he had to pay Mikey. But when Mikey asked the good guys "Don't You Want to Fly" for a car and he was told that if he tried to take this money, he would get killed. Mikey did get some money, but he only made $4,000. So when he asked for more money, Mikey got a good deal. Mikey had been in the process of getting his life back in order when he stopped driving and he was not able to do it. He decided to take a break and go out to California and take his money. But with Mikey in the car just as he wanted it, Mikey got killed. But Mikey, who had started the car like a crazy car, still paid Mikey to drive the car and he was not able to use the money in any of the tasks which Mikey had asked him to do. The bad guys in the car also not like Mikey. And then Mikey came up with a strange idea which Mikey had never done and it is when he started thinking that Mikey wanted to stop driving because he needed to take the money. Mikey had to take Mikey to California where he lost in San Jose and got killed in the car, Mikey's friend Domenico, took it to California where he got killed and Mikey's friends found Mikey's place where Mikey went missing and he was not able to get him back. That Mikey decided to take his money, he did not have an answer to Mikey, Mikey and that Mikey did not like him and he would not do anything for his money. So he decided to take money from his friend Domenico and took Mikey to California where Mikey went missing and got killed. Because Mikey didn't like Mikey, his friends wanted Mikey to do it too. So Mikey went to California and lost in San Jose and Mikey's friends found Mikey's place where Mikey went missing and Mikey's friend Domenico took it. In that crash Mikey crashed in an abandoned house that Mikey didn't know about. Mikey lost all his friends when Mikey lost Mikey. So Mikey decided to go to California to do something with his money that happened to him. Mikey has to take Mikey to California where Mikey went missing and Mikey lost Mikey's place where Mikey went missing. So Mikey lost Mikey's friends. Mikey's friend Domenico, had Mikey's friend Domenico in the car that was Mikey's friend and got Mikey killed and Mikey's friends found Mikey's place where Mikey went missing and Mikey was not able to get Mikey back again. Domenico was a friend too and Mikey took Mikey there. That Mikey's friends would also not like Mikey either… So Mikey decided to take Mikey to California where Mikey's friends found Mikey's place where he went missing and Mikey's friends found Mikey's place where Mikey died. So that Mikey's friends could find Mikey and Mike</a:t>
            </a:r>
            <a:endParaRPr lang="ko-KR" altLang="en-US" sz="800" dirty="0"/>
          </a:p>
        </p:txBody>
      </p:sp>
      <p:sp>
        <p:nvSpPr>
          <p:cNvPr id="70" name="내용 개체 틀 4"/>
          <p:cNvSpPr txBox="1">
            <a:spLocks/>
          </p:cNvSpPr>
          <p:nvPr/>
        </p:nvSpPr>
        <p:spPr>
          <a:xfrm>
            <a:off x="716294" y="1410961"/>
            <a:ext cx="2513281" cy="1422094"/>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2600" b="1" smtClean="0"/>
              <a:t>- gpt-2</a:t>
            </a:r>
            <a:endParaRPr lang="en-US" altLang="ko-KR" sz="2600" smtClean="0"/>
          </a:p>
          <a:p>
            <a:pPr marL="0" indent="0">
              <a:buFont typeface="Arial" panose="020B0604020202020204" pitchFamily="34" charset="0"/>
              <a:buNone/>
            </a:pPr>
            <a:r>
              <a:rPr lang="en-US" altLang="ko-KR" sz="1600" smtClean="0"/>
              <a:t>- Seq2seq</a:t>
            </a:r>
            <a:endParaRPr lang="en-US" altLang="ko-KR" sz="1600" dirty="0" smtClean="0"/>
          </a:p>
        </p:txBody>
      </p:sp>
    </p:spTree>
    <p:extLst>
      <p:ext uri="{BB962C8B-B14F-4D97-AF65-F5344CB8AC3E}">
        <p14:creationId xmlns:p14="http://schemas.microsoft.com/office/powerpoint/2010/main" val="28765056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2333</TotalTime>
  <Words>2721</Words>
  <Application>Microsoft Office PowerPoint</Application>
  <PresentationFormat>와이드스크린</PresentationFormat>
  <Paragraphs>190</Paragraphs>
  <Slides>20</Slides>
  <Notes>17</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20</vt:i4>
      </vt:variant>
    </vt:vector>
  </HeadingPairs>
  <TitlesOfParts>
    <vt:vector size="24" baseType="lpstr">
      <vt:lpstr>맑은 고딕</vt:lpstr>
      <vt:lpstr>Arial</vt:lpstr>
      <vt:lpstr>Noto Sans</vt:lpstr>
      <vt:lpstr>Office 테마</vt:lpstr>
      <vt:lpstr>우리조발표</vt:lpstr>
      <vt:lpstr>AI copywriter</vt:lpstr>
      <vt:lpstr>AI copywriter</vt:lpstr>
      <vt:lpstr>PowerPoint 프레젠테이션</vt:lpstr>
      <vt:lpstr>목차</vt:lpstr>
      <vt:lpstr>진행절차</vt:lpstr>
      <vt:lpstr>진행절차</vt:lpstr>
      <vt:lpstr>모델</vt:lpstr>
      <vt:lpstr>결과</vt:lpstr>
      <vt:lpstr>결과</vt:lpstr>
      <vt:lpstr>모델</vt:lpstr>
      <vt:lpstr>모델</vt:lpstr>
      <vt:lpstr>모델</vt:lpstr>
      <vt:lpstr>모델</vt:lpstr>
      <vt:lpstr>앞으로 계획</vt:lpstr>
      <vt:lpstr>Thank You</vt:lpstr>
      <vt:lpstr>최종발표용</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Kang DongHoon</dc:creator>
  <cp:lastModifiedBy>Kang DongHoon</cp:lastModifiedBy>
  <cp:revision>574</cp:revision>
  <dcterms:created xsi:type="dcterms:W3CDTF">2019-09-24T04:50:09Z</dcterms:created>
  <dcterms:modified xsi:type="dcterms:W3CDTF">2019-10-17T06:16:44Z</dcterms:modified>
</cp:coreProperties>
</file>