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3" r:id="rId7"/>
    <p:sldId id="281" r:id="rId8"/>
    <p:sldId id="265" r:id="rId9"/>
    <p:sldId id="267" r:id="rId10"/>
    <p:sldId id="268" r:id="rId11"/>
    <p:sldId id="269" r:id="rId12"/>
    <p:sldId id="271" r:id="rId13"/>
    <p:sldId id="272" r:id="rId14"/>
    <p:sldId id="274" r:id="rId15"/>
    <p:sldId id="273" r:id="rId16"/>
    <p:sldId id="276" r:id="rId17"/>
    <p:sldId id="277" r:id="rId18"/>
    <p:sldId id="278" r:id="rId19"/>
    <p:sldId id="280" r:id="rId20"/>
    <p:sldId id="283" r:id="rId21"/>
    <p:sldId id="284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5074" autoAdjust="0"/>
  </p:normalViewPr>
  <p:slideViewPr>
    <p:cSldViewPr snapToGrid="0">
      <p:cViewPr varScale="1">
        <p:scale>
          <a:sx n="36" d="100"/>
          <a:sy n="36" d="100"/>
        </p:scale>
        <p:origin x="240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997ED-1365-477A-B905-7EBF9F502032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F4EA5-A762-4E8B-B32A-FD9869B21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8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16%</a:t>
            </a:r>
            <a:r>
              <a:rPr lang="ko-KR" altLang="en-US" dirty="0" smtClean="0"/>
              <a:t>만 하나 이상의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대한 언급이 나오는 </a:t>
            </a:r>
            <a:r>
              <a:rPr lang="ko-KR" altLang="en-US" dirty="0" err="1" smtClean="0"/>
              <a:t>문장임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6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문장 구분 중 문제점이 있는데 다음 문장처럼 </a:t>
            </a:r>
            <a:r>
              <a:rPr lang="en-US" altLang="ko-KR" dirty="0" smtClean="0"/>
              <a:t>higher</a:t>
            </a:r>
            <a:r>
              <a:rPr lang="ko-KR" altLang="en-US" dirty="0" smtClean="0"/>
              <a:t>는 비교</a:t>
            </a:r>
            <a:r>
              <a:rPr lang="ko-KR" altLang="en-US" baseline="0" dirty="0" smtClean="0"/>
              <a:t> 문장을 구분 짓는 비교단어인데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문장에서는 제품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를 비교하기 위해 쓰인 비교 단어가 아닙니다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같은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되어서는 안되는 문장들을 구별하기 위해 규칙을 하나 더 정합니다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0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제품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나오고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나왔고 같은 문장에 제품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나온다면 </a:t>
            </a:r>
            <a:r>
              <a:rPr lang="en-US" altLang="ko-KR" dirty="0" smtClean="0"/>
              <a:t>comparative sentence</a:t>
            </a:r>
            <a:r>
              <a:rPr lang="ko-KR" altLang="en-US" dirty="0" smtClean="0"/>
              <a:t>로 인식하라는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58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문장 구분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77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MQPA </a:t>
            </a:r>
            <a:r>
              <a:rPr lang="ko-KR" altLang="en-US" dirty="0" smtClean="0"/>
              <a:t>사이트에서 직접 다운 받았으나 사전 개수에 차이가 있음</a:t>
            </a:r>
            <a:r>
              <a:rPr lang="en-US" altLang="ko-KR" dirty="0" smtClean="0"/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중립단어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구축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80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문장을 </a:t>
            </a:r>
            <a:r>
              <a:rPr lang="ko-KR" altLang="en-US" dirty="0" err="1" smtClean="0"/>
              <a:t>토큰화</a:t>
            </a:r>
            <a:r>
              <a:rPr lang="ko-KR" altLang="en-US" dirty="0" smtClean="0"/>
              <a:t> 하여 </a:t>
            </a:r>
            <a:r>
              <a:rPr lang="ko-KR" altLang="en-US" dirty="0" smtClean="0"/>
              <a:t>한 문장에 </a:t>
            </a:r>
            <a:r>
              <a:rPr lang="ko-KR" altLang="en-US" dirty="0" err="1" smtClean="0"/>
              <a:t>긍정단어가</a:t>
            </a:r>
            <a:r>
              <a:rPr lang="ko-KR" altLang="en-US" dirty="0" smtClean="0"/>
              <a:t> 부정단어보다 많다면 </a:t>
            </a:r>
            <a:r>
              <a:rPr lang="en-US" altLang="ko-KR" dirty="0" smtClean="0"/>
              <a:t>subjective</a:t>
            </a:r>
            <a:r>
              <a:rPr lang="ko-KR" altLang="en-US" dirty="0" smtClean="0"/>
              <a:t>냐 </a:t>
            </a:r>
            <a:r>
              <a:rPr lang="en-US" altLang="ko-KR" dirty="0" err="1" smtClean="0"/>
              <a:t>comparativ</a:t>
            </a:r>
            <a:r>
              <a:rPr lang="ko-KR" altLang="en-US" dirty="0" smtClean="0"/>
              <a:t>냐에 따라 </a:t>
            </a:r>
            <a:r>
              <a:rPr lang="en-US" altLang="ko-KR" dirty="0" smtClean="0"/>
              <a:t>PCNC</a:t>
            </a:r>
            <a:r>
              <a:rPr lang="en-US" altLang="ko-KR" baseline="0" dirty="0" smtClean="0"/>
              <a:t> PSNS</a:t>
            </a:r>
            <a:r>
              <a:rPr lang="ko-KR" altLang="en-US" baseline="0" dirty="0" smtClean="0"/>
              <a:t>로 구분 짓습니다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7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nx.diamond_graph</a:t>
            </a:r>
            <a:r>
              <a:rPr lang="en-US" altLang="ko-KR" dirty="0" smtClean="0"/>
              <a:t>() -&gt; </a:t>
            </a:r>
            <a:r>
              <a:rPr lang="en-US" altLang="ko-KR" dirty="0" err="1" smtClean="0"/>
              <a:t>Nx.digraph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61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ko-KR" altLang="en-US" dirty="0" smtClean="0"/>
              <a:t>에는 노드의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구하는 식이 들어갈 것이고</a:t>
            </a:r>
            <a:endParaRPr lang="en-US" altLang="ko-KR" dirty="0" smtClean="0"/>
          </a:p>
          <a:p>
            <a:r>
              <a:rPr lang="en-US" altLang="ko-KR" dirty="0" smtClean="0"/>
              <a:t>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weigh</a:t>
            </a:r>
            <a:r>
              <a:rPr lang="ko-KR" altLang="en-US" dirty="0" smtClean="0"/>
              <a:t>를 구하는 식이 들어갈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pageRank</a:t>
            </a:r>
            <a:r>
              <a:rPr lang="ko-KR" altLang="en-US" dirty="0" smtClean="0"/>
              <a:t>와 달리 </a:t>
            </a:r>
            <a:endParaRPr lang="en-US" altLang="ko-KR" dirty="0" smtClean="0"/>
          </a:p>
          <a:p>
            <a:r>
              <a:rPr lang="en-US" altLang="ko-KR" dirty="0" err="1" smtClean="0"/>
              <a:t>pRank</a:t>
            </a:r>
            <a:r>
              <a:rPr lang="ko-KR" altLang="en-US" dirty="0" smtClean="0"/>
              <a:t>는 제품 간의 상대적인 중요도를 측정하는 </a:t>
            </a:r>
            <a:r>
              <a:rPr lang="en-US" altLang="ko-KR" dirty="0" smtClean="0"/>
              <a:t>edge</a:t>
            </a:r>
            <a:r>
              <a:rPr lang="en-US" altLang="ko-KR" baseline="0" dirty="0" smtClean="0"/>
              <a:t> weigh</a:t>
            </a:r>
            <a:r>
              <a:rPr lang="ko-KR" altLang="en-US" baseline="0" dirty="0" smtClean="0"/>
              <a:t>뿐만 아니라 제품 그 자체의 중요도를 측정하는 </a:t>
            </a:r>
            <a:r>
              <a:rPr lang="en-US" altLang="ko-KR" baseline="0" dirty="0" smtClean="0"/>
              <a:t>node weight</a:t>
            </a:r>
            <a:r>
              <a:rPr lang="ko-KR" altLang="en-US" baseline="0" dirty="0" smtClean="0"/>
              <a:t>를 계산함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PC/NC,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PS/NS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분모가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변경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ko-KR" altLang="en-US" dirty="0" smtClean="0"/>
              <a:t>제품을 저장하는게 중요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 안에 어떤 제품이 어떤 제품보다 좋은지</a:t>
            </a:r>
            <a:r>
              <a:rPr lang="en-US" altLang="ko-KR" baseline="0" dirty="0" smtClean="0"/>
              <a:t>, 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가 연결되는지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가 연결되는지를 알려주는 중요한 </a:t>
            </a:r>
            <a:r>
              <a:rPr lang="en-US" altLang="ko-KR" baseline="0" dirty="0" smtClean="0"/>
              <a:t>key</a:t>
            </a:r>
            <a:r>
              <a:rPr lang="ko-KR" altLang="en-US" baseline="0" dirty="0" smtClean="0"/>
              <a:t>이기 때문에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그래프를 그릴 때 카메라 카테고리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가 있고 각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별로 모든 제품들의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를 그리면 됨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47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pRank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두고 시작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85%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웹사이트를 떠난다는 가정을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pRank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(Pi) = 1 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0.15 + 0.85(1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2/(3+2+3.5) + 1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/ (1/3 + 3)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나가는거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나가는거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2, 3, 3.5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생각해보면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 = 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들어오는 모든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수를 뜻함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C-&gt;A 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A-&gt; A 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 = 2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Ce(Pi)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구할 때 나가는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=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-&gt; A, A -&gt; B ; 1/3/3/1+3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= 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들어가는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나가는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C-&gt;A, C-&gt;C, C-&gt;B = n = 3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기준이기 때문에 분자에는 우리의 목표이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가중이 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C-&gt;A edge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가중치를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분자에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분모에는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2+ 3+ 3.5.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51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pRank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반복이 끝나고 난 다음에 나오는 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 score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가지고 각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평균을 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2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구상한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데이터 </a:t>
            </a:r>
            <a:r>
              <a:rPr lang="ko-KR" altLang="en-US" dirty="0" smtClean="0"/>
              <a:t>아웃풋 </a:t>
            </a:r>
            <a:r>
              <a:rPr lang="ko-KR" altLang="en-US" dirty="0" smtClean="0"/>
              <a:t>샘플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카메라와 </a:t>
            </a:r>
            <a:r>
              <a:rPr lang="en-US" altLang="ko-KR" dirty="0" smtClean="0"/>
              <a:t>TV </a:t>
            </a:r>
            <a:r>
              <a:rPr lang="ko-KR" altLang="en-US" dirty="0" smtClean="0"/>
              <a:t>카테고리로 구분을 짓고 </a:t>
            </a:r>
            <a:r>
              <a:rPr lang="ko-KR" altLang="en-US" dirty="0" smtClean="0"/>
              <a:t>제품 별 리뷰를 다음과 </a:t>
            </a:r>
            <a:r>
              <a:rPr lang="ko-KR" altLang="en-US" dirty="0" smtClean="0"/>
              <a:t>같은 </a:t>
            </a:r>
            <a:r>
              <a:rPr lang="ko-KR" altLang="en-US" baseline="0" dirty="0" smtClean="0"/>
              <a:t>형식을 </a:t>
            </a:r>
            <a:r>
              <a:rPr lang="ko-KR" altLang="en-US" baseline="0" dirty="0" smtClean="0"/>
              <a:t>바탕으로 수집할 계획입니다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7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전처리 과정인데요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소비자가 작성한 </a:t>
            </a:r>
            <a:r>
              <a:rPr lang="ko-KR" altLang="en-US" baseline="0" dirty="0" smtClean="0"/>
              <a:t>리뷰를 보면 하나의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에 대해 각기 다른 단어로 </a:t>
            </a:r>
            <a:r>
              <a:rPr lang="ko-KR" altLang="en-US" baseline="0" dirty="0" smtClean="0"/>
              <a:t>이야기를 하는 </a:t>
            </a:r>
            <a:r>
              <a:rPr lang="ko-KR" altLang="en-US" baseline="0" dirty="0" smtClean="0"/>
              <a:t>리뷰들이 </a:t>
            </a:r>
            <a:r>
              <a:rPr lang="ko-KR" altLang="en-US" baseline="0" dirty="0" smtClean="0"/>
              <a:t>많습니다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다행히 유의어에 대한 </a:t>
            </a:r>
            <a:r>
              <a:rPr lang="ko-KR" altLang="en-US" baseline="0" dirty="0" smtClean="0"/>
              <a:t>사전은 </a:t>
            </a:r>
            <a:r>
              <a:rPr lang="ko-KR" altLang="en-US" baseline="0" dirty="0" smtClean="0"/>
              <a:t>논문에서 알려주었기 때문에 테이블을 그대로 따와서 </a:t>
            </a:r>
            <a:r>
              <a:rPr lang="ko-KR" altLang="en-US" baseline="0" dirty="0" err="1" smtClean="0"/>
              <a:t>전처리할</a:t>
            </a:r>
            <a:r>
              <a:rPr lang="ko-KR" altLang="en-US" baseline="0" dirty="0" smtClean="0"/>
              <a:t> 계획입니다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의미하는 유의어들이 다음과 같기 때문에 유의어들을 하나로 통일하는 과정을 거친다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5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MxTerminator</a:t>
            </a:r>
            <a:r>
              <a:rPr lang="ko-KR" altLang="en-US" dirty="0" smtClean="0"/>
              <a:t>를 사용하여 문장 토큰을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문장을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ko-KR" altLang="en-US" dirty="0" smtClean="0"/>
              <a:t>패턴으로 구분합니다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3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5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문장을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패턴으로 구분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KW </a:t>
            </a:r>
            <a:r>
              <a:rPr lang="ko-KR" altLang="en-US" dirty="0" smtClean="0"/>
              <a:t>사전으로 </a:t>
            </a:r>
            <a:r>
              <a:rPr lang="ko-KR" altLang="en-US" dirty="0" err="1" smtClean="0"/>
              <a:t>비교문장이라</a:t>
            </a:r>
            <a:r>
              <a:rPr lang="ko-KR" altLang="en-US" dirty="0" smtClean="0"/>
              <a:t> 구분 지을 수 있는 동사 </a:t>
            </a:r>
            <a:r>
              <a:rPr lang="en-US" altLang="ko-KR" dirty="0" smtClean="0"/>
              <a:t>126</a:t>
            </a:r>
            <a:r>
              <a:rPr lang="ko-KR" altLang="en-US" dirty="0" smtClean="0"/>
              <a:t>개의 단어들을 가지고 비교한다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사전은 논문에 정확히 어떻게 정의 되어있는지 </a:t>
            </a:r>
            <a:r>
              <a:rPr lang="ko-KR" altLang="en-US" dirty="0" err="1" smtClean="0"/>
              <a:t>안나와있음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찾아야함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2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문장을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패턴으로 구분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8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미리 정의한 사전은 중립으로</a:t>
            </a:r>
            <a:r>
              <a:rPr lang="ko-KR" altLang="en-US" baseline="0" dirty="0" smtClean="0"/>
              <a:t> 구분하여 문장 삭제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F4EA5-A762-4E8B-B32A-FD9869B214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0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8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2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1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1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3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8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9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5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63FE-82A5-4AA0-B843-EB0CDD69050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7F95-5F81-4ACE-8F88-FFC7DB81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8624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Voice of the Customers</a:t>
            </a:r>
            <a:br>
              <a:rPr lang="en-US" altLang="ko-KR" dirty="0" smtClean="0"/>
            </a:br>
            <a:r>
              <a:rPr lang="en-US" altLang="ko-KR" sz="3300" dirty="0" smtClean="0"/>
              <a:t>Mining </a:t>
            </a:r>
            <a:r>
              <a:rPr lang="en-US" altLang="ko-KR" sz="3300" dirty="0" smtClean="0"/>
              <a:t>Online Customer Reviews for Product </a:t>
            </a:r>
            <a:r>
              <a:rPr lang="en-US" altLang="ko-KR" sz="3300" smtClean="0"/>
              <a:t>Feature-based </a:t>
            </a:r>
            <a:r>
              <a:rPr lang="en-US" altLang="ko-KR" sz="3300" smtClean="0"/>
              <a:t>Rankin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1376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63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0456" y="1828800"/>
            <a:ext cx="5420591" cy="3873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/>
              <a:t>HOW</a:t>
            </a:r>
            <a:r>
              <a:rPr lang="en-US" altLang="ko-KR" sz="2800" dirty="0"/>
              <a:t>?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KW </a:t>
            </a:r>
            <a:r>
              <a:rPr lang="ko-KR" altLang="en-US" sz="2000" dirty="0"/>
              <a:t>사전 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800" b="1" dirty="0"/>
              <a:t>POS </a:t>
            </a:r>
            <a:r>
              <a:rPr lang="en-US" altLang="ko-KR" sz="2800" b="1" dirty="0" smtClean="0"/>
              <a:t>tags</a:t>
            </a:r>
            <a:endParaRPr lang="en-US" altLang="ko-KR" sz="2800" b="1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미리 정의한 사전</a:t>
            </a:r>
            <a:endParaRPr lang="en-US" altLang="ko-KR" sz="2000" dirty="0"/>
          </a:p>
          <a:p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6641110" y="1382751"/>
            <a:ext cx="3425536" cy="3873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/>
              <a:t>POS tags</a:t>
            </a:r>
          </a:p>
          <a:p>
            <a:r>
              <a:rPr lang="en-US" altLang="ko-KR" sz="2800" dirty="0" smtClean="0"/>
              <a:t>- JJR, RBR</a:t>
            </a:r>
          </a:p>
          <a:p>
            <a:r>
              <a:rPr lang="en-US" altLang="ko-KR" sz="2800" dirty="0" smtClean="0"/>
              <a:t>- JJS, RBS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3200" b="1" dirty="0" smtClean="0"/>
              <a:t>전처리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729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0456" y="1828800"/>
            <a:ext cx="5420591" cy="3873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/>
              <a:t>HOW</a:t>
            </a:r>
            <a:r>
              <a:rPr lang="en-US" altLang="ko-KR" sz="2800" dirty="0"/>
              <a:t>?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KW </a:t>
            </a:r>
            <a:r>
              <a:rPr lang="ko-KR" altLang="en-US" sz="2000" dirty="0"/>
              <a:t>사전 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POS </a:t>
            </a:r>
            <a:r>
              <a:rPr lang="en-US" altLang="ko-KR" sz="2000" dirty="0" smtClean="0"/>
              <a:t>tags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800" b="1" dirty="0" smtClean="0"/>
              <a:t>미리 정의한 사전</a:t>
            </a:r>
            <a:endParaRPr lang="en-US" altLang="ko-KR" sz="2800" b="1" dirty="0"/>
          </a:p>
          <a:p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6618807" y="1639229"/>
            <a:ext cx="3425536" cy="3873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/>
              <a:t>미리 정의한 사전</a:t>
            </a:r>
            <a:endParaRPr lang="en-US" altLang="ko-KR" sz="2800" dirty="0" smtClean="0"/>
          </a:p>
          <a:p>
            <a:pPr marL="457200" indent="-457200">
              <a:buFontTx/>
              <a:buChar char="-"/>
            </a:pPr>
            <a:r>
              <a:rPr lang="en-US" altLang="ko-KR" sz="2800" dirty="0" smtClean="0"/>
              <a:t>As &lt;word&gt; as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smtClean="0"/>
              <a:t>Same as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smtClean="0"/>
              <a:t>Similar to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3200" b="1" dirty="0" smtClean="0"/>
              <a:t>전처리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144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06240" y="1795551"/>
            <a:ext cx="3857106" cy="12469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0" b="1" dirty="0" smtClean="0"/>
              <a:t>문제점</a:t>
            </a:r>
            <a:endParaRPr lang="ko-KR" altLang="en-US" sz="5000" b="1" dirty="0"/>
          </a:p>
        </p:txBody>
      </p:sp>
      <p:sp>
        <p:nvSpPr>
          <p:cNvPr id="5" name="직사각형 4"/>
          <p:cNvSpPr/>
          <p:nvPr/>
        </p:nvSpPr>
        <p:spPr>
          <a:xfrm>
            <a:off x="1263535" y="3042458"/>
            <a:ext cx="9742516" cy="2743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“I </a:t>
            </a:r>
            <a:r>
              <a:rPr lang="en-US" altLang="ko-KR" dirty="0"/>
              <a:t>bought this camera for my son because he got a </a:t>
            </a:r>
            <a:endParaRPr lang="en-US" altLang="ko-KR" dirty="0" smtClean="0"/>
          </a:p>
          <a:p>
            <a:pPr algn="ctr"/>
            <a:r>
              <a:rPr lang="en-US" altLang="ko-KR" sz="2400" b="1" dirty="0" smtClean="0"/>
              <a:t>higher </a:t>
            </a:r>
            <a:r>
              <a:rPr lang="en-US" altLang="ko-KR" sz="2400" b="1" dirty="0"/>
              <a:t>grade 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in </a:t>
            </a:r>
            <a:r>
              <a:rPr lang="en-US" altLang="ko-KR" dirty="0"/>
              <a:t>his second statistical </a:t>
            </a:r>
            <a:r>
              <a:rPr lang="en-US" altLang="ko-KR" dirty="0" smtClean="0"/>
              <a:t>exam”</a:t>
            </a:r>
          </a:p>
          <a:p>
            <a:pPr algn="ctr"/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3200" b="1" dirty="0" smtClean="0"/>
              <a:t>전처리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404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06240" y="1330038"/>
            <a:ext cx="3857106" cy="12469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0" b="1" dirty="0" smtClean="0"/>
              <a:t>해결</a:t>
            </a:r>
            <a:endParaRPr lang="ko-KR" altLang="en-US" sz="5000" b="1" dirty="0"/>
          </a:p>
        </p:txBody>
      </p:sp>
      <p:sp>
        <p:nvSpPr>
          <p:cNvPr id="5" name="직사각형 4"/>
          <p:cNvSpPr/>
          <p:nvPr/>
        </p:nvSpPr>
        <p:spPr>
          <a:xfrm>
            <a:off x="1379913" y="4422372"/>
            <a:ext cx="9742516" cy="12967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“I </a:t>
            </a:r>
            <a:r>
              <a:rPr lang="en-US" altLang="ko-KR" dirty="0"/>
              <a:t>bought this camera for my son because he got a </a:t>
            </a:r>
            <a:endParaRPr lang="en-US" altLang="ko-KR" dirty="0" smtClean="0"/>
          </a:p>
          <a:p>
            <a:pPr algn="ctr"/>
            <a:r>
              <a:rPr lang="en-US" altLang="ko-KR" sz="2400" b="1" dirty="0" smtClean="0"/>
              <a:t>higher </a:t>
            </a:r>
            <a:r>
              <a:rPr lang="en-US" altLang="ko-KR" sz="2400" b="1" dirty="0"/>
              <a:t>grade 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in </a:t>
            </a:r>
            <a:r>
              <a:rPr lang="en-US" altLang="ko-KR" dirty="0"/>
              <a:t>his second statistical </a:t>
            </a:r>
            <a:r>
              <a:rPr lang="en-US" altLang="ko-KR" dirty="0" smtClean="0"/>
              <a:t>exam”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63535" y="2294317"/>
            <a:ext cx="9742516" cy="13799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A + feature + </a:t>
            </a:r>
            <a:r>
              <a:rPr lang="ko-KR" altLang="en-US" sz="2400" b="1" dirty="0" smtClean="0"/>
              <a:t>제품 </a:t>
            </a:r>
            <a:r>
              <a:rPr lang="en-US" altLang="ko-KR" sz="2400" b="1" dirty="0" smtClean="0"/>
              <a:t>B</a:t>
            </a:r>
            <a:r>
              <a:rPr lang="ko-KR" altLang="en-US" dirty="0"/>
              <a:t> </a:t>
            </a:r>
            <a:r>
              <a:rPr lang="en-US" altLang="ko-KR" dirty="0" smtClean="0"/>
              <a:t>= comparative sentence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524596" y="3956859"/>
            <a:ext cx="5536277" cy="2177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3200" b="1" dirty="0" smtClean="0"/>
              <a:t>전처리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0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3200" b="1" dirty="0" smtClean="0"/>
              <a:t>전처리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1966912"/>
            <a:ext cx="74771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7221"/>
              </p:ext>
            </p:extLst>
          </p:nvPr>
        </p:nvGraphicFramePr>
        <p:xfrm>
          <a:off x="2074256" y="2051825"/>
          <a:ext cx="8127999" cy="3567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54662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17062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8053920"/>
                    </a:ext>
                  </a:extLst>
                </a:gridCol>
              </a:tblGrid>
              <a:tr h="4519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MQPA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86027"/>
                  </a:ext>
                </a:extLst>
              </a:tr>
              <a:tr h="1038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긍정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2000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444879"/>
                  </a:ext>
                </a:extLst>
              </a:tr>
              <a:tr h="1038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4800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981790"/>
                  </a:ext>
                </a:extLst>
              </a:tr>
              <a:tr h="1038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Negation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070166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전처리 </a:t>
            </a:r>
            <a:r>
              <a:rPr lang="en-US" altLang="ko-KR" sz="3200" b="1" dirty="0" smtClean="0"/>
              <a:t>Sentiment</a:t>
            </a:r>
            <a:r>
              <a:rPr lang="ko-KR" altLang="en-US" sz="3200" b="1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499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전처리 </a:t>
            </a:r>
            <a:r>
              <a:rPr lang="en-US" altLang="ko-KR" sz="3200" b="1" dirty="0" smtClean="0"/>
              <a:t>Sentiment</a:t>
            </a:r>
            <a:r>
              <a:rPr lang="ko-KR" altLang="en-US" sz="3200" b="1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981200"/>
            <a:ext cx="8791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670484" y="2654430"/>
                <a:ext cx="4103649" cy="18172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0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00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ko-KR" altLang="ko-KR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00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ko-KR" sz="3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0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d>
                    </m:oMath>
                  </m:oMathPara>
                </a14:m>
                <a:endParaRPr lang="ko-KR" altLang="ko-KR" sz="3000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84" y="2654430"/>
                <a:ext cx="4103649" cy="1817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전처리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3200" b="1" dirty="0" smtClean="0"/>
              <a:t>Graph</a:t>
            </a:r>
            <a:r>
              <a:rPr lang="ko-KR" altLang="en-US" sz="3200" b="1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33" y="1878668"/>
            <a:ext cx="6365586" cy="38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전처리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3200" b="1" dirty="0" smtClean="0"/>
              <a:t>Graph</a:t>
            </a:r>
            <a:r>
              <a:rPr lang="ko-KR" altLang="en-US" sz="3200" b="1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62515" y="1478280"/>
            <a:ext cx="4047544" cy="30430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0435" y="4521286"/>
            <a:ext cx="2171704" cy="16298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Edges </a:t>
            </a:r>
            <a:r>
              <a:rPr lang="en-US" altLang="ko-KR" dirty="0" smtClean="0"/>
              <a:t>= PC/NC</a:t>
            </a:r>
          </a:p>
          <a:p>
            <a:pPr algn="ctr"/>
            <a:r>
              <a:rPr lang="en-US" altLang="ko-KR" dirty="0" smtClean="0"/>
              <a:t>nodes </a:t>
            </a:r>
            <a:r>
              <a:rPr lang="en-US" altLang="ko-KR" dirty="0" smtClean="0"/>
              <a:t>=PS/NS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If NC = 0 | NS = 0:</a:t>
            </a:r>
          </a:p>
          <a:p>
            <a:pPr algn="ctr"/>
            <a:r>
              <a:rPr lang="en-US" altLang="ko-KR" dirty="0" smtClean="0"/>
              <a:t>NC = 1 | NS = 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01" y="2307829"/>
            <a:ext cx="4898794" cy="36438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2660402" y="1651900"/>
                <a:ext cx="1586579" cy="4823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0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00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ko-KR" altLang="ko-KR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00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ko-KR" sz="3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0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d>
                    </m:oMath>
                  </m:oMathPara>
                </a14:m>
                <a:endParaRPr lang="ko-KR" altLang="ko-KR" sz="3000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402" y="1651900"/>
                <a:ext cx="1586579" cy="48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1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전처리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3200" b="1" dirty="0" smtClean="0"/>
              <a:t>Rank</a:t>
            </a:r>
            <a:r>
              <a:rPr lang="ko-KR" altLang="en-US" sz="3200" b="1" dirty="0" smtClean="0"/>
              <a:t>계산</a:t>
            </a:r>
            <a:endParaRPr lang="en-US" altLang="ko-KR" sz="2000" dirty="0" smtClean="0"/>
          </a:p>
        </p:txBody>
      </p:sp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895116" y="1478280"/>
            <a:ext cx="5500940" cy="48892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56" y="1587204"/>
            <a:ext cx="4392926" cy="47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6718" y="543849"/>
            <a:ext cx="4382193" cy="1325563"/>
          </a:xfrm>
        </p:spPr>
        <p:txBody>
          <a:bodyPr/>
          <a:lstStyle/>
          <a:p>
            <a:r>
              <a:rPr lang="ko-KR" altLang="en-US" dirty="0" smtClean="0"/>
              <a:t>논문 구현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6655" y="3036772"/>
            <a:ext cx="10515600" cy="683434"/>
          </a:xfrm>
        </p:spPr>
        <p:txBody>
          <a:bodyPr/>
          <a:lstStyle/>
          <a:p>
            <a:pPr marL="0" indent="0" algn="dist">
              <a:buNone/>
            </a:pPr>
            <a:r>
              <a:rPr lang="ko-KR" altLang="en-US" dirty="0" err="1" smtClean="0"/>
              <a:t>크롤링</a:t>
            </a:r>
            <a:r>
              <a:rPr lang="ko-KR" altLang="en-US" dirty="0" smtClean="0"/>
              <a:t> 전처리 </a:t>
            </a:r>
            <a:r>
              <a:rPr lang="en-US" altLang="ko-KR" dirty="0" smtClean="0"/>
              <a:t>Sentiment</a:t>
            </a:r>
            <a:r>
              <a:rPr lang="ko-KR" altLang="en-US" dirty="0" smtClean="0"/>
              <a:t>구분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Rank</a:t>
            </a:r>
            <a:r>
              <a:rPr lang="ko-KR" altLang="en-US" dirty="0" smtClean="0"/>
              <a:t>계산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37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28" y="3812407"/>
            <a:ext cx="5748944" cy="904379"/>
          </a:xfrm>
          <a:prstGeom prst="rect">
            <a:avLst/>
          </a:prstGeom>
        </p:spPr>
      </p:pic>
      <p:sp>
        <p:nvSpPr>
          <p:cNvPr id="29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전처리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3200" b="1" dirty="0" smtClean="0"/>
              <a:t>Rank</a:t>
            </a:r>
            <a:r>
              <a:rPr lang="ko-KR" altLang="en-US" sz="3200" b="1" dirty="0" smtClean="0"/>
              <a:t>계산</a:t>
            </a:r>
            <a:endParaRPr lang="en-US" altLang="ko-KR" sz="2000" dirty="0" smtClean="0"/>
          </a:p>
        </p:txBody>
      </p:sp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1660000" y="2131713"/>
            <a:ext cx="4047544" cy="3043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987" y="2523776"/>
            <a:ext cx="5410200" cy="695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25807" y="4934335"/>
            <a:ext cx="5213686" cy="12377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solidFill>
                  <a:schemeClr val="tx1"/>
                </a:solidFill>
              </a:rPr>
              <a:t>Cv</a:t>
            </a:r>
            <a:r>
              <a:rPr lang="en-US" altLang="ko-KR" sz="3000" dirty="0">
                <a:solidFill>
                  <a:schemeClr val="tx1"/>
                </a:solidFill>
              </a:rPr>
              <a:t>(A) </a:t>
            </a:r>
            <a:r>
              <a:rPr lang="en-US" altLang="ko-KR" sz="3000" dirty="0" smtClean="0">
                <a:solidFill>
                  <a:schemeClr val="tx1"/>
                </a:solidFill>
              </a:rPr>
              <a:t>=</a:t>
            </a:r>
            <a:r>
              <a:rPr lang="en-US" altLang="ko-KR" sz="3000" dirty="0" err="1" smtClean="0">
                <a:solidFill>
                  <a:schemeClr val="tx1"/>
                </a:solidFill>
              </a:rPr>
              <a:t>pRank</a:t>
            </a:r>
            <a:r>
              <a:rPr lang="en-US" altLang="ko-KR" sz="3000" dirty="0" smtClean="0">
                <a:solidFill>
                  <a:schemeClr val="tx1"/>
                </a:solidFill>
              </a:rPr>
              <a:t>(A) / (</a:t>
            </a:r>
            <a:r>
              <a:rPr lang="en-US" altLang="ko-KR" sz="3000" dirty="0" err="1" smtClean="0">
                <a:solidFill>
                  <a:schemeClr val="tx1"/>
                </a:solidFill>
              </a:rPr>
              <a:t>pRank</a:t>
            </a:r>
            <a:r>
              <a:rPr lang="en-US" altLang="ko-KR" sz="3000" dirty="0" smtClean="0">
                <a:solidFill>
                  <a:schemeClr val="tx1"/>
                </a:solidFill>
              </a:rPr>
              <a:t>(A)+</a:t>
            </a:r>
            <a:r>
              <a:rPr lang="en-US" altLang="ko-KR" sz="3000" dirty="0" err="1" smtClean="0">
                <a:solidFill>
                  <a:schemeClr val="tx1"/>
                </a:solidFill>
              </a:rPr>
              <a:t>pRank</a:t>
            </a:r>
            <a:r>
              <a:rPr lang="en-US" altLang="ko-KR" sz="3000" dirty="0" smtClean="0">
                <a:solidFill>
                  <a:schemeClr val="tx1"/>
                </a:solidFill>
              </a:rPr>
              <a:t>(B)+</a:t>
            </a:r>
          </a:p>
          <a:p>
            <a:pPr algn="ctr"/>
            <a:r>
              <a:rPr lang="en-US" altLang="ko-KR" sz="3000" dirty="0" err="1" smtClean="0">
                <a:solidFill>
                  <a:schemeClr val="tx1"/>
                </a:solidFill>
              </a:rPr>
              <a:t>pRank</a:t>
            </a:r>
            <a:r>
              <a:rPr lang="en-US" altLang="ko-KR" sz="3000" dirty="0" smtClean="0">
                <a:solidFill>
                  <a:schemeClr val="tx1"/>
                </a:solidFill>
              </a:rPr>
              <a:t>(C)+</a:t>
            </a:r>
            <a:r>
              <a:rPr lang="en-US" altLang="ko-KR" sz="3000" dirty="0" err="1" smtClean="0">
                <a:solidFill>
                  <a:schemeClr val="tx1"/>
                </a:solidFill>
              </a:rPr>
              <a:t>pRank</a:t>
            </a:r>
            <a:r>
              <a:rPr lang="en-US" altLang="ko-KR" sz="3000" dirty="0" smtClean="0">
                <a:solidFill>
                  <a:schemeClr val="tx1"/>
                </a:solidFill>
              </a:rPr>
              <a:t>(D))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조 구현 작업도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13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720" y="263588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고맙습니다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0456" y="764366"/>
            <a:ext cx="10515600" cy="713914"/>
          </a:xfrm>
        </p:spPr>
        <p:txBody>
          <a:bodyPr/>
          <a:lstStyle/>
          <a:p>
            <a:pPr marL="0" indent="0" algn="dist">
              <a:buNone/>
            </a:pPr>
            <a:r>
              <a:rPr lang="ko-KR" altLang="en-US" sz="3200" b="1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전처리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08804"/>
              </p:ext>
            </p:extLst>
          </p:nvPr>
        </p:nvGraphicFramePr>
        <p:xfrm>
          <a:off x="2283805" y="2124362"/>
          <a:ext cx="8128000" cy="32763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13275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7428420"/>
                    </a:ext>
                  </a:extLst>
                </a:gridCol>
              </a:tblGrid>
              <a:tr h="819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Camera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TV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402339"/>
                  </a:ext>
                </a:extLst>
              </a:tr>
              <a:tr h="819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 August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63953"/>
                  </a:ext>
                </a:extLst>
              </a:tr>
              <a:tr h="819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83005 </a:t>
                      </a:r>
                      <a:r>
                        <a:rPr lang="en-US" altLang="ko-KR" dirty="0" err="1" smtClean="0"/>
                        <a:t>reivews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24495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reivews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082281"/>
                  </a:ext>
                </a:extLst>
              </a:tr>
              <a:tr h="819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1350 products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760 products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68097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71242" y="5696236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u="sng" dirty="0"/>
              <a:t>1516001</a:t>
            </a:r>
            <a:r>
              <a:rPr lang="en-US" altLang="ko-KR" dirty="0"/>
              <a:t> </a:t>
            </a:r>
            <a:r>
              <a:rPr lang="ko-KR" altLang="ko-KR" dirty="0" smtClean="0"/>
              <a:t>문</a:t>
            </a:r>
            <a:r>
              <a:rPr lang="ko-KR" altLang="en-US" dirty="0" smtClean="0"/>
              <a:t>장 약 </a:t>
            </a:r>
            <a:r>
              <a:rPr lang="en-US" altLang="ko-KR" dirty="0" smtClean="0"/>
              <a:t>16%</a:t>
            </a:r>
            <a:r>
              <a:rPr lang="ko-KR" altLang="en-US" dirty="0" smtClean="0"/>
              <a:t>만이 우리가 쓸 수 있는 </a:t>
            </a:r>
            <a:r>
              <a:rPr lang="en-US" altLang="ko-KR" dirty="0" smtClean="0"/>
              <a:t>Data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492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3200" b="1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전처리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432" y="2193607"/>
            <a:ext cx="7847648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56" y="1931288"/>
            <a:ext cx="8382000" cy="4006215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80456" y="764366"/>
            <a:ext cx="10515600" cy="713914"/>
          </a:xfrm>
        </p:spPr>
        <p:txBody>
          <a:bodyPr/>
          <a:lstStyle/>
          <a:p>
            <a:pPr marL="0" indent="0" algn="dist"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3200" b="1" dirty="0" smtClean="0"/>
              <a:t>전처리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552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0456" y="2236124"/>
            <a:ext cx="97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err="1" smtClean="0"/>
              <a:t>MxTerminator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사용하여 </a:t>
            </a:r>
            <a:r>
              <a:rPr lang="ko-KR" altLang="en-US" sz="2400" dirty="0" smtClean="0"/>
              <a:t>리뷰를 </a:t>
            </a:r>
            <a:r>
              <a:rPr lang="ko-KR" altLang="en-US" sz="2400" dirty="0" smtClean="0"/>
              <a:t>문장으로 분리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Feature</a:t>
            </a:r>
            <a:r>
              <a:rPr lang="ko-KR" altLang="en-US" sz="2400" dirty="0" smtClean="0"/>
              <a:t>가 나타난 문장을 </a:t>
            </a:r>
            <a:r>
              <a:rPr lang="en-US" altLang="ko-KR" sz="2400" dirty="0" smtClean="0"/>
              <a:t>Subjective/Comparative Sentence</a:t>
            </a:r>
            <a:r>
              <a:rPr lang="ko-KR" altLang="en-US" sz="2400" dirty="0" smtClean="0"/>
              <a:t>로 구분</a:t>
            </a:r>
            <a:endParaRPr lang="en-US" altLang="ko-KR" sz="24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3200" b="1" dirty="0" smtClean="0"/>
              <a:t>전처리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833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6751431" y="1828800"/>
            <a:ext cx="4644625" cy="33004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15" y="1972489"/>
            <a:ext cx="5384814" cy="3000956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80456" y="764366"/>
            <a:ext cx="10515600" cy="713914"/>
          </a:xfrm>
        </p:spPr>
        <p:txBody>
          <a:bodyPr/>
          <a:lstStyle/>
          <a:p>
            <a:pPr marL="0" indent="0" algn="dist"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3200" b="1" dirty="0" smtClean="0"/>
              <a:t>전처리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852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7194" y="3759406"/>
            <a:ext cx="7913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HOW</a:t>
            </a:r>
            <a:r>
              <a:rPr lang="en-US" altLang="ko-KR" sz="2400" dirty="0" smtClean="0"/>
              <a:t>?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KW </a:t>
            </a:r>
            <a:r>
              <a:rPr lang="ko-KR" altLang="en-US" sz="2400" dirty="0" smtClean="0"/>
              <a:t>사전 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POS tags: JJR, RBR, JJS, RBS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Predefined structural pattern</a:t>
            </a:r>
          </a:p>
        </p:txBody>
      </p:sp>
      <p:sp>
        <p:nvSpPr>
          <p:cNvPr id="6" name="아래쪽 화살표 5"/>
          <p:cNvSpPr/>
          <p:nvPr/>
        </p:nvSpPr>
        <p:spPr>
          <a:xfrm rot="2564909">
            <a:off x="6084570" y="3075176"/>
            <a:ext cx="698269" cy="7819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0455" y="2175164"/>
            <a:ext cx="10359973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err="1" smtClean="0"/>
              <a:t>MxTerminator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사용하여 리뷰를 각각의 문장으로 분리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Feature</a:t>
            </a:r>
            <a:r>
              <a:rPr lang="ko-KR" altLang="en-US" sz="2400" dirty="0" smtClean="0"/>
              <a:t>가 나타난 문장을 </a:t>
            </a:r>
            <a:r>
              <a:rPr lang="en-US" altLang="ko-KR" sz="2400" dirty="0" smtClean="0"/>
              <a:t>Subjective/</a:t>
            </a:r>
            <a:r>
              <a:rPr lang="en-US" altLang="ko-KR" sz="2800" b="1" u="sng" dirty="0" smtClean="0"/>
              <a:t>Comparative Sentence</a:t>
            </a:r>
            <a:r>
              <a:rPr lang="ko-KR" altLang="en-US" sz="2400" dirty="0" smtClean="0"/>
              <a:t>로 구분</a:t>
            </a:r>
            <a:endParaRPr lang="en-US" altLang="ko-KR" sz="24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3200" b="1" dirty="0" smtClean="0"/>
              <a:t>전처리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430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0458" y="1828800"/>
            <a:ext cx="3425536" cy="3873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/>
              <a:t>HOW</a:t>
            </a:r>
            <a:r>
              <a:rPr lang="en-US" altLang="ko-KR" sz="2800" dirty="0"/>
              <a:t>?</a:t>
            </a:r>
          </a:p>
          <a:p>
            <a:pPr marL="457200" indent="-457200">
              <a:buAutoNum type="arabicPeriod"/>
            </a:pPr>
            <a:r>
              <a:rPr lang="en-US" altLang="ko-KR" sz="2800" b="1" dirty="0"/>
              <a:t>KW </a:t>
            </a:r>
            <a:r>
              <a:rPr lang="ko-KR" altLang="en-US" sz="2800" b="1" dirty="0"/>
              <a:t>사전 </a:t>
            </a:r>
            <a:endParaRPr lang="en-US" altLang="ko-KR" sz="2800" b="1" dirty="0"/>
          </a:p>
          <a:p>
            <a:pPr marL="457200" indent="-457200">
              <a:buAutoNum type="arabicPeriod"/>
            </a:pPr>
            <a:r>
              <a:rPr lang="en-US" altLang="ko-KR" sz="2000" dirty="0"/>
              <a:t>POS </a:t>
            </a:r>
            <a:r>
              <a:rPr lang="en-US" altLang="ko-KR" sz="2000" dirty="0" smtClean="0"/>
              <a:t>tags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미리 정의한 사전</a:t>
            </a:r>
            <a:endParaRPr lang="en-US" altLang="ko-KR" sz="2000" dirty="0"/>
          </a:p>
          <a:p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6652261" y="1828800"/>
            <a:ext cx="3425536" cy="3873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/>
              <a:t>KW </a:t>
            </a:r>
            <a:r>
              <a:rPr lang="ko-KR" altLang="en-US" sz="2800" dirty="0" smtClean="0"/>
              <a:t>사전</a:t>
            </a:r>
            <a:endParaRPr lang="en-US" altLang="ko-KR" sz="2800" dirty="0" smtClean="0"/>
          </a:p>
          <a:p>
            <a:pPr marL="457200" indent="-457200">
              <a:buFontTx/>
              <a:buChar char="-"/>
            </a:pPr>
            <a:r>
              <a:rPr lang="en-US" altLang="ko-KR" sz="2800" dirty="0" smtClean="0"/>
              <a:t>126 words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smtClean="0"/>
              <a:t>Outperform, exceed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smtClean="0"/>
              <a:t>Prefer, choose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80456" y="764366"/>
            <a:ext cx="10515600" cy="71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sz="3200" b="1" dirty="0" smtClean="0"/>
              <a:t>전처리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Sentiment</a:t>
            </a:r>
            <a:r>
              <a:rPr lang="ko-KR" altLang="en-US" sz="2000" dirty="0" smtClean="0"/>
              <a:t>구분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Rank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547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937</Words>
  <Application>Microsoft Office PowerPoint</Application>
  <PresentationFormat>와이드스크린</PresentationFormat>
  <Paragraphs>155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Voice of the Customers Mining Online Customer Reviews for Product Feature-based Rankin</vt:lpstr>
      <vt:lpstr>논문 구현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우리 조 구현 작업도</vt:lpstr>
      <vt:lpstr>고맙습니다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the Customers- Mining Online Customer Reviews for Product Feature-based Rankin</dc:title>
  <dc:creator>Kang DongHoon</dc:creator>
  <cp:lastModifiedBy>Kang DongHoon</cp:lastModifiedBy>
  <cp:revision>344</cp:revision>
  <dcterms:created xsi:type="dcterms:W3CDTF">2019-08-01T12:58:15Z</dcterms:created>
  <dcterms:modified xsi:type="dcterms:W3CDTF">2019-08-02T06:50:52Z</dcterms:modified>
</cp:coreProperties>
</file>