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2" r:id="rId3"/>
    <p:sldId id="263" r:id="rId4"/>
    <p:sldId id="272" r:id="rId5"/>
    <p:sldId id="276" r:id="rId6"/>
    <p:sldId id="279" r:id="rId7"/>
    <p:sldId id="274" r:id="rId8"/>
    <p:sldId id="290" r:id="rId9"/>
    <p:sldId id="291" r:id="rId10"/>
    <p:sldId id="277" r:id="rId11"/>
    <p:sldId id="278" r:id="rId12"/>
    <p:sldId id="293" r:id="rId13"/>
    <p:sldId id="294" r:id="rId14"/>
    <p:sldId id="295" r:id="rId15"/>
    <p:sldId id="275" r:id="rId16"/>
    <p:sldId id="292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D5B4F-B03E-4ED8-A85B-78F6B80BF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69673-57FF-4D7C-9628-8C49CE2CC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AEB4E-E59C-4E80-9EF8-47BDF9B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04BFE-6105-4969-9A7E-DFA46095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A8EE9-3242-423B-BFA2-C5A90301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3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9065-BE73-4A3D-B6FE-763711A8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589835-6EB5-4266-8550-0ABB17C0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22151-A289-4B11-A862-82AAF825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54092-C3B3-4A3D-8F06-21227734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9AC19-B080-473F-978B-179A75A9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40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6A28F0-B9AF-416E-A979-ADB3962C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074B0-7AF5-46DC-93C8-C8186BAEE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63C8B-99E8-4F20-9A9E-2EDFDC06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64058-A987-485C-92BF-3828FC8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4F852-CCA4-478F-835B-664BFA4C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16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EB97-9669-48E7-91A4-FF418C1E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7886A-B49D-412D-BA43-0B5DEB44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33848-A8C5-49BF-927D-1BA47BA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2895A-FDAF-44FF-B1E1-4DED9FFD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B8A8A-DFC8-4074-9681-1B018002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52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EF3AA-2D70-49E5-A3F9-0D85A43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D8940-EDEB-42F2-95DB-2727A63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A7DDD-CF64-4532-A8AC-81D9959C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0D1EF-7541-4BCE-8D97-08BB7592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4CD7F-CC2E-4A19-98D4-2B0C101F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73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C3A77-ECA8-4024-94F2-8EA03777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E1FD9-92CD-4CCA-92E3-C0A5A8031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15565-00CD-44D4-86EB-F4AF9D7C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9026F-070A-411E-846A-60413DFA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BEB63-62E9-4950-AB0B-2609130E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13148-DF01-4329-A53F-CA36FF7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8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5EB97-6B43-4B38-81FA-2032088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A8774-E6AE-4FBA-8BED-84E1CBA8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F4E32-AC3E-49BD-9024-E40E0EC35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D4041F-F1BD-4E53-AE24-2D1994FCD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ED99AC-66B2-4A40-87C3-4D958584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EF4489-58F9-4D00-884B-64F4508C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BF768F-8F47-4ACA-A470-246D0B9D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F95655-DCC1-428A-9749-B85CF71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245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7AD9E-A81F-4ABB-8260-35661CD5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7CE597-824C-43F3-9185-72DEF733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8EDD90-59E3-4431-A7FB-0885F2D7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E92BE-2A20-4DE6-96A8-0BE85756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43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BFA83-866A-423D-964C-C730CA93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8DA2E-74CD-4976-8A48-2B626162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C042D-8C8C-4509-A5E9-9A2535C1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49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4727B-FD9F-423F-B965-B7DC0CB7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E7680-EEDA-4746-94CB-C15A4916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B0185-12E5-4B9D-93AD-A740461F9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10A6-0021-4D01-901E-E873402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68F47-4541-4135-93C8-6E0E7BE3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E421D-C0EA-4F5C-BA4F-E828257E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2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8BF46-8817-4E0D-B396-0F90C320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C148B-9F5D-4610-89FB-4609FC375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252960-F5DD-4A1B-AC61-3D8C2CA8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F6D4A-39C9-43C4-AF61-9FF915F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291E6-F021-4DDB-94CB-93C125B6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F73C1-E079-47BE-AAB4-FC9C9719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7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2BA709-B438-4106-ABFC-FF39701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0ABB9-1A00-470B-8B11-5119CE3B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31084-DF65-42C0-8AA2-A97209372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A8D78-FE45-4D42-94BE-00F050A15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25922-909C-4DB0-A428-2205E2C7A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ADF355-596E-4C89-9E3C-63A5C898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10526"/>
          <a:stretch/>
        </p:blipFill>
        <p:spPr>
          <a:xfrm>
            <a:off x="20" y="-200015"/>
            <a:ext cx="1219197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CC45EE-949F-4CCE-A371-AD34F6860BD0}"/>
              </a:ext>
            </a:extLst>
          </p:cNvPr>
          <p:cNvSpPr/>
          <p:nvPr/>
        </p:nvSpPr>
        <p:spPr>
          <a:xfrm>
            <a:off x="728327" y="2878252"/>
            <a:ext cx="4505325" cy="3371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99F56-AB77-4D9A-AC77-BD69DFAB7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451" y="2786699"/>
            <a:ext cx="4775075" cy="1630906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</a:rPr>
              <a:t>금통위 의사록 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ko-KR" altLang="en-US" sz="4400" dirty="0">
                <a:solidFill>
                  <a:schemeClr val="tx1"/>
                </a:solidFill>
              </a:rPr>
              <a:t>논문 구현 보고서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8848C-CC80-4FEE-BAA9-D844C3F30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9488" y="4887678"/>
            <a:ext cx="4775075" cy="89235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조 김현진  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ko-KR" altLang="en-US" dirty="0" err="1">
                <a:solidFill>
                  <a:schemeClr val="tx1"/>
                </a:solidFill>
              </a:rPr>
              <a:t>심현인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5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A8273-5308-4C47-9B1F-F4552D1D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867775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문서의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10B64-1E56-4C3E-BF42-A95C9C86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416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문장단위로 분리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문장을 다시 토큰화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토큰화한</a:t>
            </a:r>
            <a:r>
              <a:rPr lang="ko-KR" altLang="en-US" sz="1800" dirty="0"/>
              <a:t> 단어들을 긍정 부정사전과 비교하여 </a:t>
            </a:r>
            <a:r>
              <a:rPr lang="en-US" altLang="ko-KR" sz="1800" dirty="0"/>
              <a:t>label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붙여서 </a:t>
            </a:r>
            <a:r>
              <a:rPr lang="en-US" altLang="ko-KR" sz="1800" dirty="0"/>
              <a:t>tone </a:t>
            </a:r>
            <a:r>
              <a:rPr lang="ko-KR" altLang="en-US" sz="1800" dirty="0"/>
              <a:t>구함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문장의 </a:t>
            </a:r>
            <a:r>
              <a:rPr lang="en-US" altLang="ko-KR" sz="1800" dirty="0"/>
              <a:t>tone</a:t>
            </a:r>
            <a:r>
              <a:rPr lang="ko-KR" altLang="en-US" sz="1800" dirty="0"/>
              <a:t>으로 문서의 </a:t>
            </a:r>
            <a:r>
              <a:rPr lang="en-US" altLang="ko-KR" sz="1800" dirty="0"/>
              <a:t>tone</a:t>
            </a:r>
            <a:r>
              <a:rPr lang="ko-KR" altLang="en-US" sz="1800" dirty="0"/>
              <a:t>을 구함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7145B1-283B-4E5F-9E52-26B6B2DEDD1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278F0-2448-424A-B96C-ACC759AD429A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6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CC125E-75F2-49ED-9392-EFC32054361F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36EE-8A47-4975-AFC4-9D10B2452755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E34D17-B93F-478D-B153-A83CA003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87332"/>
            <a:ext cx="8677275" cy="455427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C804192-E876-4DEB-A1C3-1C92D4C1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667135"/>
            <a:ext cx="8867775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문서의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r>
              <a:rPr lang="ko-KR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문장단위로 분리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7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CC125E-75F2-49ED-9392-EFC32054361F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36EE-8A47-4975-AFC4-9D10B2452755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804192-E876-4DEB-A1C3-1C92D4C1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629035"/>
            <a:ext cx="8867775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문서의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ko-KR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문장을 다시 토큰화 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31B42-0082-48A4-9DF7-AA960609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30845"/>
            <a:ext cx="7019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6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CC125E-75F2-49ED-9392-EFC32054361F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36EE-8A47-4975-AFC4-9D10B2452755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804192-E876-4DEB-A1C3-1C92D4C1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4710"/>
            <a:ext cx="8867775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문서의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r>
              <a:rPr lang="ko-KR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문서의 </a:t>
            </a:r>
            <a:r>
              <a:rPr lang="en-US" altLang="ko-KR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 </a:t>
            </a:r>
            <a:r>
              <a:rPr lang="ko-KR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8E6F2-DD80-4B3D-BB12-920E0B72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028825"/>
            <a:ext cx="7124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CC125E-75F2-49ED-9392-EFC32054361F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36EE-8A47-4975-AFC4-9D10B2452755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804192-E876-4DEB-A1C3-1C92D4C1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4710"/>
            <a:ext cx="8867775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문서의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r>
              <a:rPr lang="ko-KR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문서의 </a:t>
            </a:r>
            <a:r>
              <a:rPr lang="en-US" altLang="ko-KR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 </a:t>
            </a:r>
            <a:r>
              <a:rPr lang="ko-KR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4DB547-8012-47C1-B89D-C3A6110C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" y="1973818"/>
            <a:ext cx="7153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AF8D-1C49-4C4D-82B2-1B1CAE43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8255"/>
            <a:ext cx="11763375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한국은행 기준금리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금통위 의사록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2F08C4-C764-4CD6-8FB5-406C6C0D622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F045-3FCC-4427-8633-1D9CD305A405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4F89B-5708-44B9-AF4D-9D5196E50C96}"/>
              </a:ext>
            </a:extLst>
          </p:cNvPr>
          <p:cNvSpPr txBox="1"/>
          <p:nvPr/>
        </p:nvSpPr>
        <p:spPr>
          <a:xfrm>
            <a:off x="352425" y="124777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 관계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959AF0-7885-4A0F-9D1B-30C4C612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720850"/>
            <a:ext cx="3000375" cy="1704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6F09E-FF54-4469-B6F1-79A4311CCB06}"/>
              </a:ext>
            </a:extLst>
          </p:cNvPr>
          <p:cNvSpPr txBox="1"/>
          <p:nvPr/>
        </p:nvSpPr>
        <p:spPr>
          <a:xfrm>
            <a:off x="352425" y="3731577"/>
            <a:ext cx="66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금통위 의사록과 기준금리의 상관 관계가 </a:t>
            </a:r>
            <a:r>
              <a:rPr lang="en-US" altLang="ko-KR" dirty="0"/>
              <a:t>0.6</a:t>
            </a:r>
            <a:r>
              <a:rPr lang="ko-KR" altLang="en-US" dirty="0"/>
              <a:t>으로 나옴</a:t>
            </a:r>
          </a:p>
        </p:txBody>
      </p:sp>
    </p:spTree>
    <p:extLst>
      <p:ext uri="{BB962C8B-B14F-4D97-AF65-F5344CB8AC3E}">
        <p14:creationId xmlns:p14="http://schemas.microsoft.com/office/powerpoint/2010/main" val="267598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AF8D-1C49-4C4D-82B2-1B1CAE43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8255"/>
            <a:ext cx="11763375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한국은행 기준금리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금통위 의사록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2F08C4-C764-4CD6-8FB5-406C6C0D622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F045-3FCC-4427-8633-1D9CD305A405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03D8B-1A2A-41F7-AEC6-375C5A10FA74}"/>
              </a:ext>
            </a:extLst>
          </p:cNvPr>
          <p:cNvSpPr txBox="1"/>
          <p:nvPr/>
        </p:nvSpPr>
        <p:spPr>
          <a:xfrm>
            <a:off x="352425" y="134381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 비교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4ABEE1-0D62-4D12-82B5-3F31F839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817052"/>
            <a:ext cx="11220450" cy="3829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871CEA-B617-448F-91DF-8DA6777A4BFE}"/>
              </a:ext>
            </a:extLst>
          </p:cNvPr>
          <p:cNvSpPr/>
          <p:nvPr/>
        </p:nvSpPr>
        <p:spPr>
          <a:xfrm>
            <a:off x="1085850" y="5267325"/>
            <a:ext cx="704850" cy="24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28F161-2EF3-4A43-A500-54E9C66BDBB3}"/>
              </a:ext>
            </a:extLst>
          </p:cNvPr>
          <p:cNvSpPr/>
          <p:nvPr/>
        </p:nvSpPr>
        <p:spPr>
          <a:xfrm>
            <a:off x="2528888" y="5257007"/>
            <a:ext cx="704850" cy="24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2008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32547B-0C53-4D95-A164-32CAA8B937A2}"/>
              </a:ext>
            </a:extLst>
          </p:cNvPr>
          <p:cNvSpPr/>
          <p:nvPr/>
        </p:nvSpPr>
        <p:spPr>
          <a:xfrm>
            <a:off x="3971926" y="5257007"/>
            <a:ext cx="704850" cy="24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1AF4ED-BA20-4C07-9EA9-C86D58CCB4F7}"/>
              </a:ext>
            </a:extLst>
          </p:cNvPr>
          <p:cNvSpPr/>
          <p:nvPr/>
        </p:nvSpPr>
        <p:spPr>
          <a:xfrm>
            <a:off x="5414964" y="5267325"/>
            <a:ext cx="704850" cy="24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90543-92C6-479E-9DDA-791FBF8EC4D8}"/>
              </a:ext>
            </a:extLst>
          </p:cNvPr>
          <p:cNvSpPr/>
          <p:nvPr/>
        </p:nvSpPr>
        <p:spPr>
          <a:xfrm>
            <a:off x="6858002" y="5276898"/>
            <a:ext cx="704850" cy="24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4BD431-3D2C-479A-8027-0116275A3E7E}"/>
              </a:ext>
            </a:extLst>
          </p:cNvPr>
          <p:cNvSpPr/>
          <p:nvPr/>
        </p:nvSpPr>
        <p:spPr>
          <a:xfrm>
            <a:off x="8296279" y="5276897"/>
            <a:ext cx="704850" cy="24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1FC419-DABA-4F31-AB38-DDBB06E07154}"/>
              </a:ext>
            </a:extLst>
          </p:cNvPr>
          <p:cNvSpPr/>
          <p:nvPr/>
        </p:nvSpPr>
        <p:spPr>
          <a:xfrm>
            <a:off x="9777717" y="5267324"/>
            <a:ext cx="704850" cy="24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40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0545D2-A8B5-4AEC-9F42-10E1CD3857D3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415BC-1451-4E78-8248-EE4EF185C47F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5A4AA-859F-46FF-83F1-E21DD1907350}"/>
              </a:ext>
            </a:extLst>
          </p:cNvPr>
          <p:cNvSpPr txBox="1"/>
          <p:nvPr/>
        </p:nvSpPr>
        <p:spPr>
          <a:xfrm>
            <a:off x="334537" y="370879"/>
            <a:ext cx="1185613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다시 봐야할 이슈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금통위 의사록 섹션 분리가 </a:t>
            </a:r>
            <a:r>
              <a:rPr lang="en-US" altLang="ko-KR" dirty="0">
                <a:solidFill>
                  <a:srgbClr val="FF0000"/>
                </a:solidFill>
              </a:rPr>
              <a:t>125</a:t>
            </a:r>
            <a:r>
              <a:rPr lang="ko-KR" altLang="en-US" dirty="0">
                <a:solidFill>
                  <a:srgbClr val="FF0000"/>
                </a:solidFill>
              </a:rPr>
              <a:t>건</a:t>
            </a:r>
            <a:r>
              <a:rPr lang="ko-KR" altLang="en-US" dirty="0"/>
              <a:t> 밖에 되지 않았다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Unique </a:t>
            </a:r>
            <a:r>
              <a:rPr lang="ko-KR" altLang="en-US" dirty="0"/>
              <a:t>한 </a:t>
            </a:r>
            <a:r>
              <a:rPr lang="en-US" altLang="ko-KR" dirty="0" err="1"/>
              <a:t>ngram</a:t>
            </a:r>
            <a:r>
              <a:rPr lang="ko-KR" altLang="en-US" dirty="0"/>
              <a:t>의 </a:t>
            </a:r>
            <a:r>
              <a:rPr lang="en-US" altLang="ko-KR" dirty="0" err="1">
                <a:solidFill>
                  <a:srgbClr val="FF0000"/>
                </a:solidFill>
              </a:rPr>
              <a:t>updown</a:t>
            </a:r>
            <a:r>
              <a:rPr lang="ko-KR" altLang="en-US" dirty="0" err="1">
                <a:solidFill>
                  <a:srgbClr val="FF0000"/>
                </a:solidFill>
              </a:rPr>
              <a:t>갯수</a:t>
            </a:r>
            <a:r>
              <a:rPr lang="ko-KR" altLang="en-US" dirty="0" err="1"/>
              <a:t>가</a:t>
            </a:r>
            <a:r>
              <a:rPr lang="ko-KR" altLang="en-US" dirty="0"/>
              <a:t> 맞지 않는다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불용어</a:t>
            </a:r>
            <a:r>
              <a:rPr lang="ko-KR" altLang="en-US" dirty="0">
                <a:solidFill>
                  <a:srgbClr val="FF0000"/>
                </a:solidFill>
              </a:rPr>
              <a:t> 처리</a:t>
            </a:r>
            <a:r>
              <a:rPr lang="ko-KR" altLang="en-US" dirty="0"/>
              <a:t>를 하지 않았다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콜금리</a:t>
            </a:r>
            <a:r>
              <a:rPr lang="ko-KR" altLang="en-US" dirty="0"/>
              <a:t>를 가져올 때</a:t>
            </a:r>
            <a:r>
              <a:rPr lang="en-US" altLang="ko-KR" dirty="0"/>
              <a:t>, csv</a:t>
            </a:r>
            <a:r>
              <a:rPr lang="ko-KR" altLang="en-US" dirty="0"/>
              <a:t>완성본으로 사용을 했지만</a:t>
            </a:r>
            <a:r>
              <a:rPr lang="en-US" altLang="ko-KR" dirty="0"/>
              <a:t>, </a:t>
            </a:r>
            <a:r>
              <a:rPr lang="ko-KR" altLang="en-US" dirty="0"/>
              <a:t>다른 날 같은 코드로 다시 실행했을 때</a:t>
            </a:r>
            <a:r>
              <a:rPr lang="en-US" altLang="ko-KR" dirty="0"/>
              <a:t>, None </a:t>
            </a:r>
            <a:r>
              <a:rPr lang="ko-KR" altLang="en-US" dirty="0"/>
              <a:t>값이 생겼다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- </a:t>
            </a:r>
            <a:r>
              <a:rPr lang="ko-KR" altLang="en-US" dirty="0"/>
              <a:t>확인 필요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73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6A5477-447A-4BAE-B899-FD41389AEFA6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733F31-3889-47E4-BD1D-A594C545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39198"/>
            <a:ext cx="4229100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수집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098F3-C28A-418B-91B5-773538E876B4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32C562-D59D-42F1-ACCF-C60BE041E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59171"/>
              </p:ext>
            </p:extLst>
          </p:nvPr>
        </p:nvGraphicFramePr>
        <p:xfrm>
          <a:off x="190500" y="1299809"/>
          <a:ext cx="6781800" cy="2721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008">
                  <a:extLst>
                    <a:ext uri="{9D8B030D-6E8A-4147-A177-3AD203B41FA5}">
                      <a16:colId xmlns:a16="http://schemas.microsoft.com/office/drawing/2014/main" val="2994133031"/>
                    </a:ext>
                  </a:extLst>
                </a:gridCol>
                <a:gridCol w="1224300">
                  <a:extLst>
                    <a:ext uri="{9D8B030D-6E8A-4147-A177-3AD203B41FA5}">
                      <a16:colId xmlns:a16="http://schemas.microsoft.com/office/drawing/2014/main" val="3788826798"/>
                    </a:ext>
                  </a:extLst>
                </a:gridCol>
                <a:gridCol w="1953379">
                  <a:extLst>
                    <a:ext uri="{9D8B030D-6E8A-4147-A177-3AD203B41FA5}">
                      <a16:colId xmlns:a16="http://schemas.microsoft.com/office/drawing/2014/main" val="1849776981"/>
                    </a:ext>
                  </a:extLst>
                </a:gridCol>
                <a:gridCol w="2476113">
                  <a:extLst>
                    <a:ext uri="{9D8B030D-6E8A-4147-A177-3AD203B41FA5}">
                      <a16:colId xmlns:a16="http://schemas.microsoft.com/office/drawing/2014/main" val="3007614975"/>
                    </a:ext>
                  </a:extLst>
                </a:gridCol>
              </a:tblGrid>
              <a:tr h="490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뉴스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네이버 채권 분석 보고서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한국은행 금융통화 위원회 의사록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8074383"/>
                  </a:ext>
                </a:extLst>
              </a:tr>
              <a:tr h="4751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논문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r>
                        <a:rPr lang="ko-KR" altLang="en-US" sz="1100" u="none" strike="noStrike">
                          <a:effectLst/>
                        </a:rPr>
                        <a:t>만 </a:t>
                      </a:r>
                      <a:r>
                        <a:rPr lang="en-US" altLang="ko-KR" sz="1100" u="none" strike="noStrike">
                          <a:effectLst/>
                        </a:rPr>
                        <a:t>6223</a:t>
                      </a:r>
                      <a:r>
                        <a:rPr lang="ko-KR" altLang="en-US" sz="1100" u="none" strike="noStrike">
                          <a:effectLst/>
                        </a:rPr>
                        <a:t>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만 </a:t>
                      </a:r>
                      <a:r>
                        <a:rPr lang="en-US" altLang="ko-KR" sz="1100" u="none" strike="noStrike">
                          <a:effectLst/>
                        </a:rPr>
                        <a:t>6284</a:t>
                      </a:r>
                      <a:r>
                        <a:rPr lang="ko-KR" altLang="en-US" sz="1100" u="none" strike="noStrike">
                          <a:effectLst/>
                        </a:rPr>
                        <a:t>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151</a:t>
                      </a:r>
                      <a:r>
                        <a:rPr lang="ko-KR" altLang="en-US" sz="1100" u="none" strike="noStrike">
                          <a:effectLst/>
                        </a:rPr>
                        <a:t>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6604539"/>
                  </a:ext>
                </a:extLst>
              </a:tr>
              <a:tr h="806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초기 자료 수집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r>
                        <a:rPr lang="ko-KR" altLang="en-US" sz="1100" u="none" strike="noStrike">
                          <a:effectLst/>
                        </a:rPr>
                        <a:t>만 </a:t>
                      </a:r>
                      <a:r>
                        <a:rPr lang="en-US" altLang="ko-KR" sz="1100" u="none" strike="noStrike">
                          <a:effectLst/>
                        </a:rPr>
                        <a:t>5428</a:t>
                      </a:r>
                      <a:r>
                        <a:rPr lang="ko-KR" altLang="en-US" sz="1100" u="none" strike="noStrike">
                          <a:effectLst/>
                        </a:rPr>
                        <a:t>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3460</a:t>
                      </a:r>
                      <a:r>
                        <a:rPr lang="ko-KR" altLang="en-US" sz="1100" u="none" strike="noStrike">
                          <a:effectLst/>
                        </a:rPr>
                        <a:t>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290</a:t>
                      </a:r>
                      <a:r>
                        <a:rPr lang="ko-KR" altLang="en-US" sz="1100" u="none" strike="noStrike">
                          <a:effectLst/>
                        </a:rPr>
                        <a:t>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140298"/>
                  </a:ext>
                </a:extLst>
              </a:tr>
              <a:tr h="475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TXT</a:t>
                      </a:r>
                      <a:r>
                        <a:rPr lang="ko-KR" altLang="en-US" sz="1100" u="none" strike="noStrike">
                          <a:effectLst/>
                        </a:rPr>
                        <a:t>변환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3454</a:t>
                      </a:r>
                      <a:r>
                        <a:rPr lang="ko-KR" altLang="en-US" sz="1100" u="none" strike="noStrike">
                          <a:effectLst/>
                        </a:rPr>
                        <a:t>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290</a:t>
                      </a:r>
                      <a:r>
                        <a:rPr lang="ko-KR" altLang="en-US" sz="1100" u="none" strike="noStrike">
                          <a:effectLst/>
                        </a:rPr>
                        <a:t>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6231949"/>
                  </a:ext>
                </a:extLst>
              </a:tr>
              <a:tr h="475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section </a:t>
                      </a:r>
                      <a:r>
                        <a:rPr lang="ko-KR" altLang="en-US" sz="1100" u="none" strike="noStrike" dirty="0">
                          <a:effectLst/>
                        </a:rPr>
                        <a:t>분리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125</a:t>
                      </a:r>
                      <a:r>
                        <a:rPr lang="ko-KR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4884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7B5335-9EDB-4D47-8F8F-4BB59A857A2B}"/>
              </a:ext>
            </a:extLst>
          </p:cNvPr>
          <p:cNvSpPr txBox="1"/>
          <p:nvPr/>
        </p:nvSpPr>
        <p:spPr>
          <a:xfrm>
            <a:off x="104775" y="4239516"/>
            <a:ext cx="11630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 채권 분석 보고서 </a:t>
            </a:r>
            <a:r>
              <a:rPr lang="en-US" altLang="ko-KR" dirty="0"/>
              <a:t>6</a:t>
            </a:r>
            <a:r>
              <a:rPr lang="ko-KR" altLang="en-US" dirty="0"/>
              <a:t>건 변환 안됨 </a:t>
            </a:r>
            <a:endParaRPr lang="en-US" altLang="ko-KR" dirty="0"/>
          </a:p>
          <a:p>
            <a:r>
              <a:rPr lang="en-US" altLang="ko-KR" dirty="0"/>
              <a:t>    &gt; why? Pdf</a:t>
            </a:r>
            <a:r>
              <a:rPr lang="ko-KR" altLang="en-US" dirty="0"/>
              <a:t>가 열리지 않는 경우</a:t>
            </a:r>
            <a:r>
              <a:rPr lang="en-US" altLang="ko-KR" dirty="0"/>
              <a:t> or </a:t>
            </a:r>
            <a:r>
              <a:rPr lang="ko-KR" altLang="en-US" dirty="0"/>
              <a:t>한글이</a:t>
            </a:r>
            <a:r>
              <a:rPr lang="en-US" altLang="ko-KR" dirty="0"/>
              <a:t> </a:t>
            </a:r>
            <a:r>
              <a:rPr lang="ko-KR" altLang="en-US" dirty="0"/>
              <a:t>깨지는 경우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한국은행 금융통화 위원회 의사록 섹션분리 </a:t>
            </a:r>
            <a:r>
              <a:rPr lang="en-US" altLang="ko-KR" dirty="0"/>
              <a:t>165</a:t>
            </a:r>
            <a:r>
              <a:rPr lang="ko-KR" altLang="en-US" dirty="0"/>
              <a:t>건 안됨 </a:t>
            </a:r>
            <a:endParaRPr lang="en-US" altLang="ko-KR" dirty="0"/>
          </a:p>
          <a:p>
            <a:r>
              <a:rPr lang="en-US" altLang="ko-KR" dirty="0"/>
              <a:t>    &gt; why? </a:t>
            </a:r>
            <a:r>
              <a:rPr lang="ko-KR" altLang="en-US" dirty="0"/>
              <a:t>의사록의 내용이 짧거나</a:t>
            </a:r>
            <a:r>
              <a:rPr lang="en-US" altLang="ko-KR" dirty="0"/>
              <a:t>, </a:t>
            </a:r>
            <a:r>
              <a:rPr lang="ko-KR" altLang="en-US" dirty="0"/>
              <a:t>우리가 구분한 </a:t>
            </a:r>
            <a:r>
              <a:rPr lang="en-US" altLang="ko-KR" dirty="0"/>
              <a:t>6</a:t>
            </a:r>
            <a:r>
              <a:rPr lang="ko-KR" altLang="en-US" dirty="0"/>
              <a:t>가지 </a:t>
            </a:r>
            <a:r>
              <a:rPr lang="en-US" altLang="ko-KR" dirty="0"/>
              <a:t>section</a:t>
            </a:r>
            <a:r>
              <a:rPr lang="ko-KR" altLang="en-US" dirty="0"/>
              <a:t>이 모두 들어 있지 않은 경우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뉴스 수집 완료되지 않아서</a:t>
            </a:r>
            <a:r>
              <a:rPr lang="en-US" altLang="ko-KR" dirty="0"/>
              <a:t>(2012-2017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강사님께 자료 받아서 수행 </a:t>
            </a:r>
          </a:p>
        </p:txBody>
      </p:sp>
    </p:spTree>
    <p:extLst>
      <p:ext uri="{BB962C8B-B14F-4D97-AF65-F5344CB8AC3E}">
        <p14:creationId xmlns:p14="http://schemas.microsoft.com/office/powerpoint/2010/main" val="390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33F31-3889-47E4-BD1D-A594C545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2" y="136525"/>
            <a:ext cx="5218683" cy="1101725"/>
          </a:xfrm>
        </p:spPr>
        <p:txBody>
          <a:bodyPr>
            <a:norm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의사록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611A1-A68B-46B0-A784-1536CBBE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358823"/>
            <a:ext cx="11268075" cy="143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처음에는 섹션 분리가 안됨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Why?  </a:t>
            </a:r>
          </a:p>
          <a:p>
            <a:pPr marL="0" indent="0">
              <a:buNone/>
            </a:pPr>
            <a:r>
              <a:rPr lang="ko-KR" altLang="en-US" sz="1800" dirty="0"/>
              <a:t>해결 </a:t>
            </a:r>
            <a:r>
              <a:rPr lang="en-US" altLang="ko-KR" sz="1800" dirty="0"/>
              <a:t>: </a:t>
            </a:r>
            <a:r>
              <a:rPr lang="ko-KR" altLang="en-US" sz="1800" dirty="0"/>
              <a:t> </a:t>
            </a:r>
            <a:r>
              <a:rPr lang="en-US" altLang="ko-KR" sz="1800" dirty="0"/>
              <a:t>txt </a:t>
            </a:r>
            <a:r>
              <a:rPr lang="ko-KR" altLang="en-US" sz="1800" dirty="0"/>
              <a:t>변환 수정 </a:t>
            </a:r>
            <a:endParaRPr lang="en-US" altLang="ko-KR" sz="18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56C7D8-BBD8-4E2E-86B6-36D861C7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13" y="3464735"/>
            <a:ext cx="5722630" cy="2490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142DAA-7FC9-4460-AB03-19561C8E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27" y="3499390"/>
            <a:ext cx="5865273" cy="2428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9CF1759-579D-4F4C-A57D-7176BC78A7C6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9C9C6-8BB0-4F75-B72E-DF86FD298F22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D8BBFE-5599-4382-A37A-D558A6D35744}"/>
              </a:ext>
            </a:extLst>
          </p:cNvPr>
          <p:cNvSpPr/>
          <p:nvPr/>
        </p:nvSpPr>
        <p:spPr>
          <a:xfrm>
            <a:off x="1600200" y="4943316"/>
            <a:ext cx="1238249" cy="390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6EDEEF-58DF-4A6D-B2C9-21631312763A}"/>
              </a:ext>
            </a:extLst>
          </p:cNvPr>
          <p:cNvSpPr/>
          <p:nvPr/>
        </p:nvSpPr>
        <p:spPr>
          <a:xfrm>
            <a:off x="6846348" y="4848066"/>
            <a:ext cx="4593177" cy="276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4597A-F52D-4E1B-8266-4CDEF82BB4E8}"/>
              </a:ext>
            </a:extLst>
          </p:cNvPr>
          <p:cNvSpPr txBox="1"/>
          <p:nvPr/>
        </p:nvSpPr>
        <p:spPr>
          <a:xfrm>
            <a:off x="2649013" y="288230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AFD0A-06E1-4F30-B4EB-4590A85CD85B}"/>
              </a:ext>
            </a:extLst>
          </p:cNvPr>
          <p:cNvSpPr txBox="1"/>
          <p:nvPr/>
        </p:nvSpPr>
        <p:spPr>
          <a:xfrm>
            <a:off x="8514287" y="285419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</p:spTree>
    <p:extLst>
      <p:ext uri="{BB962C8B-B14F-4D97-AF65-F5344CB8AC3E}">
        <p14:creationId xmlns:p14="http://schemas.microsoft.com/office/powerpoint/2010/main" val="14051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BB1F3-352C-439E-A9E8-F8062B3A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7" y="216673"/>
            <a:ext cx="2371725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콜금리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FCC39-6B45-40FC-8E44-368B6101CF5B}"/>
              </a:ext>
            </a:extLst>
          </p:cNvPr>
          <p:cNvSpPr txBox="1"/>
          <p:nvPr/>
        </p:nvSpPr>
        <p:spPr>
          <a:xfrm>
            <a:off x="7288567" y="6488668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28102-BA7B-45B0-966C-744BD2A5C249}"/>
              </a:ext>
            </a:extLst>
          </p:cNvPr>
          <p:cNvSpPr txBox="1"/>
          <p:nvPr/>
        </p:nvSpPr>
        <p:spPr>
          <a:xfrm>
            <a:off x="7440967" y="6641068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49833B-C763-4331-9368-8959452C1668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19C1A-3ECA-48DA-9BAD-75A18ACD6B9E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696E1-7B27-43BA-AFE6-DA4788DFCB41}"/>
              </a:ext>
            </a:extLst>
          </p:cNvPr>
          <p:cNvSpPr txBox="1"/>
          <p:nvPr/>
        </p:nvSpPr>
        <p:spPr>
          <a:xfrm>
            <a:off x="333375" y="1325563"/>
            <a:ext cx="509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날짜 </a:t>
            </a:r>
            <a:r>
              <a:rPr lang="en-US" altLang="ko-KR" dirty="0"/>
              <a:t>/ </a:t>
            </a:r>
            <a:r>
              <a:rPr lang="ko-KR" altLang="en-US" dirty="0"/>
              <a:t>종가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71B11-1562-4B73-BE7F-C395800A731C}"/>
              </a:ext>
            </a:extLst>
          </p:cNvPr>
          <p:cNvSpPr txBox="1"/>
          <p:nvPr/>
        </p:nvSpPr>
        <p:spPr>
          <a:xfrm>
            <a:off x="514350" y="2752725"/>
            <a:ext cx="11315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문제점</a:t>
            </a:r>
            <a:r>
              <a:rPr lang="ko-KR" altLang="en-US" dirty="0"/>
              <a:t> </a:t>
            </a:r>
            <a:r>
              <a:rPr lang="en-US" altLang="ko-KR" dirty="0"/>
              <a:t>“1</a:t>
            </a:r>
            <a:r>
              <a:rPr lang="ko-KR" altLang="en-US" dirty="0" err="1"/>
              <a:t>달전</a:t>
            </a:r>
            <a:r>
              <a:rPr lang="ko-KR" altLang="en-US" dirty="0"/>
              <a:t> 콜금리 종가</a:t>
            </a:r>
            <a:r>
              <a:rPr lang="en-US" altLang="ko-KR" dirty="0"/>
              <a:t>” </a:t>
            </a:r>
            <a:r>
              <a:rPr lang="ko-KR" altLang="en-US" dirty="0"/>
              <a:t>없는 값이 있었음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…  </a:t>
            </a:r>
            <a:r>
              <a:rPr lang="ko-KR" altLang="en-US" dirty="0"/>
              <a:t>한달 전 데이터가 없는 날은 그 전날 데이터를 가져오도록 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             원래 날짜에서 </a:t>
            </a:r>
            <a:r>
              <a:rPr lang="en-US" altLang="ko-KR" dirty="0"/>
              <a:t>30</a:t>
            </a:r>
            <a:r>
              <a:rPr lang="ko-KR" altLang="en-US" dirty="0"/>
              <a:t>일을 뺀 날짜의 종가를 가져오도록 구성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28E7C2-B01B-418B-9B6A-B81A17BC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7" y="4298682"/>
            <a:ext cx="4714875" cy="2114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2B3043-B2FF-4229-8E77-F637BC71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51" y="4298682"/>
            <a:ext cx="6858672" cy="191798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F610D-7E2B-400F-BEB3-FD77F2A80052}"/>
              </a:ext>
            </a:extLst>
          </p:cNvPr>
          <p:cNvSpPr/>
          <p:nvPr/>
        </p:nvSpPr>
        <p:spPr>
          <a:xfrm>
            <a:off x="6848475" y="4322692"/>
            <a:ext cx="4505325" cy="306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7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D47DB-3E18-4029-AA24-386A95FC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70" y="225424"/>
            <a:ext cx="4400550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의사록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라벨링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F94FD-831C-4CD9-8A2F-6A8C0A7C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" y="1320800"/>
            <a:ext cx="10963275" cy="460375"/>
          </a:xfrm>
        </p:spPr>
        <p:txBody>
          <a:bodyPr/>
          <a:lstStyle/>
          <a:p>
            <a:r>
              <a:rPr lang="ko-KR" altLang="en-US" sz="1800" dirty="0"/>
              <a:t>의사록 </a:t>
            </a:r>
            <a:r>
              <a:rPr lang="en-US" altLang="ko-KR" sz="1800" dirty="0" err="1"/>
              <a:t>ngram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데이터에 콜금리 자료를 </a:t>
            </a:r>
            <a:r>
              <a:rPr lang="en-US" altLang="ko-KR" sz="1800" dirty="0"/>
              <a:t>left join</a:t>
            </a:r>
            <a:r>
              <a:rPr lang="ko-KR" altLang="en-US" sz="1800" dirty="0"/>
              <a:t> 함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1992-72FB-45AA-9450-4ABD1D6D6BDE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E46C8-4195-488C-B40C-C65BB2A63BD4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CD9EF2-F3F5-4BC4-9286-5A08390A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6" y="1781175"/>
            <a:ext cx="7994650" cy="272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E173A9-C68C-42BD-82E8-A96D152D632F}"/>
              </a:ext>
            </a:extLst>
          </p:cNvPr>
          <p:cNvSpPr txBox="1"/>
          <p:nvPr/>
        </p:nvSpPr>
        <p:spPr>
          <a:xfrm>
            <a:off x="466725" y="4844702"/>
            <a:ext cx="85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라벨이 없는 날은</a:t>
            </a:r>
            <a:r>
              <a:rPr lang="en-US" altLang="ko-KR" dirty="0"/>
              <a:t>?  -&gt;</a:t>
            </a:r>
            <a:r>
              <a:rPr lang="ko-KR" altLang="en-US" dirty="0"/>
              <a:t>위아래 값으로 채워 넣어  빈 값이 없도록 함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049364-AA7B-47A7-8834-E6A5E802924D}"/>
              </a:ext>
            </a:extLst>
          </p:cNvPr>
          <p:cNvSpPr/>
          <p:nvPr/>
        </p:nvSpPr>
        <p:spPr>
          <a:xfrm>
            <a:off x="6686550" y="2352675"/>
            <a:ext cx="571500" cy="2175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579CCD-5DB7-4012-8504-49F5972FF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6" y="5291494"/>
            <a:ext cx="4014278" cy="12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D2ADB4-1610-4690-8C16-84C4B4B6018F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3533E-5A58-4799-8EA4-12BDFD446279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29271F0-F027-47BC-9303-079F41F9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" y="245319"/>
            <a:ext cx="6324600" cy="1162050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ngram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98F54-97EB-4EC5-8143-2DE447B63587}"/>
              </a:ext>
            </a:extLst>
          </p:cNvPr>
          <p:cNvSpPr txBox="1"/>
          <p:nvPr/>
        </p:nvSpPr>
        <p:spPr>
          <a:xfrm>
            <a:off x="152398" y="1407369"/>
            <a:ext cx="11525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문제점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up</a:t>
            </a:r>
            <a:r>
              <a:rPr lang="ko-KR" altLang="en-US" dirty="0"/>
              <a:t>만의 </a:t>
            </a:r>
            <a:r>
              <a:rPr lang="en-US" altLang="ko-KR" dirty="0"/>
              <a:t>unique</a:t>
            </a:r>
            <a:r>
              <a:rPr lang="ko-KR" altLang="en-US" dirty="0"/>
              <a:t>한 </a:t>
            </a:r>
            <a:r>
              <a:rPr lang="en-US" altLang="ko-KR" dirty="0" err="1"/>
              <a:t>ngram</a:t>
            </a:r>
            <a:r>
              <a:rPr lang="en-US" altLang="ko-KR" dirty="0"/>
              <a:t> </a:t>
            </a:r>
            <a:r>
              <a:rPr lang="ko-KR" altLang="en-US" dirty="0"/>
              <a:t>수와 </a:t>
            </a:r>
            <a:r>
              <a:rPr lang="en-US" altLang="ko-KR" dirty="0"/>
              <a:t>down</a:t>
            </a:r>
            <a:r>
              <a:rPr lang="ko-KR" altLang="en-US" dirty="0"/>
              <a:t>만의 </a:t>
            </a:r>
            <a:r>
              <a:rPr lang="en-US" altLang="ko-KR" dirty="0"/>
              <a:t>unique</a:t>
            </a:r>
            <a:r>
              <a:rPr lang="ko-KR" altLang="en-US" dirty="0"/>
              <a:t>한 </a:t>
            </a:r>
            <a:r>
              <a:rPr lang="en-US" altLang="ko-KR" dirty="0" err="1"/>
              <a:t>ngram</a:t>
            </a:r>
            <a:r>
              <a:rPr lang="en-US" altLang="ko-KR" dirty="0"/>
              <a:t> </a:t>
            </a:r>
            <a:r>
              <a:rPr lang="ko-KR" altLang="en-US" dirty="0"/>
              <a:t>수의 합 </a:t>
            </a:r>
            <a:r>
              <a:rPr lang="en-US" altLang="ko-KR" dirty="0"/>
              <a:t>= </a:t>
            </a:r>
            <a:r>
              <a:rPr lang="ko-KR" altLang="en-US" dirty="0"/>
              <a:t> </a:t>
            </a:r>
            <a:r>
              <a:rPr lang="en-US" altLang="ko-KR" dirty="0"/>
              <a:t>Up + down</a:t>
            </a:r>
            <a:r>
              <a:rPr lang="ko-KR" altLang="en-US" dirty="0"/>
              <a:t>의 </a:t>
            </a:r>
            <a:r>
              <a:rPr lang="en-US" altLang="ko-KR" dirty="0"/>
              <a:t>unique</a:t>
            </a:r>
            <a:r>
              <a:rPr lang="ko-KR" altLang="en-US" dirty="0"/>
              <a:t>한 </a:t>
            </a:r>
            <a:r>
              <a:rPr lang="en-US" altLang="ko-KR" dirty="0" err="1"/>
              <a:t>ngram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처음에는 </a:t>
            </a:r>
            <a:r>
              <a:rPr lang="en-US" altLang="ko-KR" dirty="0"/>
              <a:t>up </a:t>
            </a:r>
            <a:r>
              <a:rPr lang="ko-KR" altLang="en-US" dirty="0"/>
              <a:t>에서 </a:t>
            </a:r>
            <a:r>
              <a:rPr lang="en-US" altLang="ko-KR" dirty="0"/>
              <a:t>15 </a:t>
            </a:r>
            <a:r>
              <a:rPr lang="ko-KR" altLang="en-US" dirty="0"/>
              <a:t>미만을 버리고</a:t>
            </a:r>
            <a:r>
              <a:rPr lang="en-US" altLang="ko-KR" dirty="0"/>
              <a:t>, down</a:t>
            </a:r>
            <a:r>
              <a:rPr lang="ko-KR" altLang="en-US" dirty="0"/>
              <a:t>에서 </a:t>
            </a:r>
            <a:r>
              <a:rPr lang="en-US" altLang="ko-KR" dirty="0"/>
              <a:t>15</a:t>
            </a:r>
            <a:r>
              <a:rPr lang="ko-KR" altLang="en-US" dirty="0"/>
              <a:t>미만을 버리고 </a:t>
            </a:r>
            <a:r>
              <a:rPr lang="en-US" altLang="ko-KR" dirty="0"/>
              <a:t>up + down</a:t>
            </a:r>
            <a:r>
              <a:rPr lang="ko-KR" altLang="en-US" dirty="0"/>
              <a:t>에서 </a:t>
            </a:r>
            <a:r>
              <a:rPr lang="en-US" altLang="ko-KR" dirty="0"/>
              <a:t>15</a:t>
            </a:r>
            <a:r>
              <a:rPr lang="ko-KR" altLang="en-US" dirty="0"/>
              <a:t>미만을 버린 후 </a:t>
            </a:r>
            <a:r>
              <a:rPr lang="en-US" altLang="ko-KR" dirty="0"/>
              <a:t>join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A72E-6715-4104-AF31-219BDC1E0908}"/>
              </a:ext>
            </a:extLst>
          </p:cNvPr>
          <p:cNvSpPr txBox="1"/>
          <p:nvPr/>
        </p:nvSpPr>
        <p:spPr>
          <a:xfrm>
            <a:off x="152398" y="3684013"/>
            <a:ext cx="11525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해결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Up + down</a:t>
            </a:r>
            <a:r>
              <a:rPr lang="ko-KR" altLang="en-US" dirty="0"/>
              <a:t>을 에서 </a:t>
            </a:r>
            <a:r>
              <a:rPr lang="en-US" altLang="ko-KR" dirty="0"/>
              <a:t>unique</a:t>
            </a:r>
            <a:r>
              <a:rPr lang="ko-KR" altLang="en-US" dirty="0"/>
              <a:t>한 </a:t>
            </a:r>
            <a:r>
              <a:rPr lang="en-US" altLang="ko-KR" dirty="0" err="1"/>
              <a:t>ngram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먼저 구하고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up</a:t>
            </a:r>
            <a:r>
              <a:rPr lang="ko-KR" altLang="en-US" dirty="0"/>
              <a:t>을 뽑아 구하고</a:t>
            </a:r>
            <a:r>
              <a:rPr lang="en-US" altLang="ko-KR" dirty="0"/>
              <a:t>, down</a:t>
            </a:r>
            <a:r>
              <a:rPr lang="ko-KR" altLang="en-US" dirty="0"/>
              <a:t>을 뽑아 구한 후 </a:t>
            </a:r>
            <a:r>
              <a:rPr lang="en-US" altLang="ko-KR" dirty="0"/>
              <a:t>, join</a:t>
            </a:r>
            <a:r>
              <a:rPr lang="ko-KR" altLang="en-US" dirty="0"/>
              <a:t>하고 </a:t>
            </a:r>
            <a:r>
              <a:rPr lang="en-US" altLang="ko-KR" dirty="0"/>
              <a:t>15</a:t>
            </a:r>
            <a:r>
              <a:rPr lang="ko-KR" altLang="en-US" dirty="0"/>
              <a:t>미만을 버림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495F27-A8CF-44AC-9746-4E9B08A9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4" y="3854868"/>
            <a:ext cx="3648075" cy="14917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906876-BDD7-4512-8863-B60C08D6DA8A}"/>
              </a:ext>
            </a:extLst>
          </p:cNvPr>
          <p:cNvSpPr/>
          <p:nvPr/>
        </p:nvSpPr>
        <p:spPr>
          <a:xfrm>
            <a:off x="9853611" y="4038600"/>
            <a:ext cx="1724025" cy="266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D1BB9-FB85-4A99-998C-BDE2CF18201E}"/>
              </a:ext>
            </a:extLst>
          </p:cNvPr>
          <p:cNvSpPr/>
          <p:nvPr/>
        </p:nvSpPr>
        <p:spPr>
          <a:xfrm>
            <a:off x="9853611" y="4968249"/>
            <a:ext cx="1724025" cy="266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4496-BE2D-4AE4-AEDF-BCD0D46D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29962"/>
            <a:ext cx="3933825" cy="1325563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Polarity score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84698-2243-4BE0-80F5-469C2121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2543335"/>
            <a:ext cx="6162675" cy="615951"/>
          </a:xfrm>
        </p:spPr>
        <p:txBody>
          <a:bodyPr/>
          <a:lstStyle/>
          <a:p>
            <a:r>
              <a:rPr lang="en-US" altLang="ko-KR" sz="1800" dirty="0"/>
              <a:t> pos total </a:t>
            </a:r>
            <a:r>
              <a:rPr lang="ko-KR" altLang="en-US" sz="1800" dirty="0"/>
              <a:t>값과 </a:t>
            </a:r>
            <a:r>
              <a:rPr lang="en-US" altLang="ko-KR" sz="1800" dirty="0"/>
              <a:t>neg total</a:t>
            </a:r>
            <a:r>
              <a:rPr lang="ko-KR" altLang="en-US" sz="1800" dirty="0"/>
              <a:t>값이 필요 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90A371-A82F-422D-871F-A6BC0601E7E5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122E8-ABEE-43CB-B723-9CF74242BD9D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2952B-63AC-4888-A633-1EFEF18B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9" y="1468040"/>
            <a:ext cx="4534672" cy="875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441E9F-0282-4AD1-AE5A-7CEB33F6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406935"/>
            <a:ext cx="3810000" cy="2181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1C1843-9ED4-4FEB-A2D9-5F74246D1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97" y="3240395"/>
            <a:ext cx="4186030" cy="2271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FBA71C-1E63-4101-8EA7-86E9A09CEA46}"/>
              </a:ext>
            </a:extLst>
          </p:cNvPr>
          <p:cNvSpPr txBox="1"/>
          <p:nvPr/>
        </p:nvSpPr>
        <p:spPr>
          <a:xfrm>
            <a:off x="1552575" y="2957433"/>
            <a:ext cx="98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6611F-7AE1-469C-837B-5FD65FB389AD}"/>
              </a:ext>
            </a:extLst>
          </p:cNvPr>
          <p:cNvSpPr txBox="1"/>
          <p:nvPr/>
        </p:nvSpPr>
        <p:spPr>
          <a:xfrm>
            <a:off x="6410764" y="2892425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92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4496-BE2D-4AE4-AEDF-BCD0D46D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46831"/>
            <a:ext cx="3933825" cy="1325563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Polarity score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90A371-A82F-422D-871F-A6BC0601E7E5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122E8-ABEE-43CB-B723-9CF74242BD9D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E1F75F-230E-47B9-B2CB-FB59CDC8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6" y="1229519"/>
            <a:ext cx="8382000" cy="2466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A3A6B1-FC49-4EA7-8697-1C390464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6" y="4443690"/>
            <a:ext cx="4895850" cy="15716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F972E8-FCB0-46BC-B85E-BA495C5708D4}"/>
              </a:ext>
            </a:extLst>
          </p:cNvPr>
          <p:cNvSpPr/>
          <p:nvPr/>
        </p:nvSpPr>
        <p:spPr>
          <a:xfrm>
            <a:off x="4086225" y="4361305"/>
            <a:ext cx="1123950" cy="1736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4496-BE2D-4AE4-AEDF-BCD0D46D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8256"/>
            <a:ext cx="3933825" cy="1325563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Polarity score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90A371-A82F-422D-871F-A6BC0601E7E5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122E8-ABEE-43CB-B723-9CF74242BD9D}"/>
              </a:ext>
            </a:extLst>
          </p:cNvPr>
          <p:cNvSpPr txBox="1"/>
          <p:nvPr/>
        </p:nvSpPr>
        <p:spPr>
          <a:xfrm>
            <a:off x="7364767" y="6536293"/>
            <a:ext cx="48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Korean NLP python package for Economic Analysis 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587754D-475B-4DAE-986D-BB774C7C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43819"/>
            <a:ext cx="4495800" cy="13716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1.3</a:t>
            </a:r>
            <a:r>
              <a:rPr lang="ko-KR" altLang="en-US" sz="1800" dirty="0"/>
              <a:t>이 넘으면 </a:t>
            </a:r>
            <a:r>
              <a:rPr lang="en-US" altLang="ko-KR" sz="1800" dirty="0"/>
              <a:t>Hawkish</a:t>
            </a:r>
          </a:p>
          <a:p>
            <a:r>
              <a:rPr lang="en-US" altLang="ko-KR" sz="1800" dirty="0"/>
              <a:t>1.3 ~ 0.76</a:t>
            </a:r>
            <a:r>
              <a:rPr lang="ko-KR" altLang="en-US" sz="1800" dirty="0"/>
              <a:t>사이는 </a:t>
            </a:r>
            <a:r>
              <a:rPr lang="en-US" altLang="ko-KR" sz="1800" dirty="0"/>
              <a:t>nothing</a:t>
            </a:r>
            <a:r>
              <a:rPr lang="ko-KR" altLang="en-US" sz="1800" dirty="0"/>
              <a:t> </a:t>
            </a:r>
          </a:p>
          <a:p>
            <a:r>
              <a:rPr lang="en-US" altLang="ko-KR" sz="1800" dirty="0"/>
              <a:t>0.76</a:t>
            </a:r>
            <a:r>
              <a:rPr lang="ko-KR" altLang="en-US" sz="1800" dirty="0"/>
              <a:t>미만은 </a:t>
            </a:r>
            <a:r>
              <a:rPr lang="en-US" altLang="ko-KR" sz="1800" dirty="0"/>
              <a:t>Dovish</a:t>
            </a:r>
            <a:endParaRPr lang="ko-KR" altLang="en-US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07DD93-A8E3-457B-8242-6F0E482C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35" y="2801818"/>
            <a:ext cx="3038475" cy="1800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5545E-F1BC-46C7-B13C-1FB347B817A0}"/>
              </a:ext>
            </a:extLst>
          </p:cNvPr>
          <p:cNvSpPr txBox="1"/>
          <p:nvPr/>
        </p:nvSpPr>
        <p:spPr>
          <a:xfrm>
            <a:off x="209550" y="4943475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hawkish </a:t>
            </a:r>
            <a:r>
              <a:rPr lang="ko-KR" altLang="en-US" dirty="0"/>
              <a:t>를 긍정 사전으로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Dovish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부정사전으로 따로 저장하여 사전 구축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23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583</Words>
  <Application>Microsoft Office PowerPoint</Application>
  <PresentationFormat>와이드스크린</PresentationFormat>
  <Paragraphs>134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금통위 의사록  논문 구현 보고서 </vt:lpstr>
      <vt:lpstr>데이터 수집 </vt:lpstr>
      <vt:lpstr>의사록 section 분리 </vt:lpstr>
      <vt:lpstr>콜금리</vt:lpstr>
      <vt:lpstr>의사록 라벨링 </vt:lpstr>
      <vt:lpstr>Unique 한 ngram 추출</vt:lpstr>
      <vt:lpstr>Polarity score</vt:lpstr>
      <vt:lpstr>Polarity score</vt:lpstr>
      <vt:lpstr>Polarity score</vt:lpstr>
      <vt:lpstr>문장의 tone과 문서의 tone구하기 </vt:lpstr>
      <vt:lpstr>문장의 tone과 문서의 tone구하기  1) 문장단위로 분리 </vt:lpstr>
      <vt:lpstr>문장의 tone과 문서의 tone구하기  2) 문장을 다시 토큰화   </vt:lpstr>
      <vt:lpstr>문장의 tone과 문서의 tone구하기  3)문서의 tone 구하기 </vt:lpstr>
      <vt:lpstr>문장의 tone과 문서의 tone구하기  3)문서의 tone 구하기 </vt:lpstr>
      <vt:lpstr>검증 : 한국은행 기준금리 VS 금통위 의사록 </vt:lpstr>
      <vt:lpstr>검증 : 한국은행 기준금리 VS 금통위 의사록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금통위 의사록 논문 구현 보고서 </dc:title>
  <dc:creator>kim hyeonjin</dc:creator>
  <cp:lastModifiedBy>kim hyeonjin</cp:lastModifiedBy>
  <cp:revision>37</cp:revision>
  <dcterms:created xsi:type="dcterms:W3CDTF">2019-07-26T03:05:01Z</dcterms:created>
  <dcterms:modified xsi:type="dcterms:W3CDTF">2019-07-26T07:38:57Z</dcterms:modified>
</cp:coreProperties>
</file>