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83" r:id="rId4"/>
    <p:sldId id="282" r:id="rId5"/>
    <p:sldId id="271" r:id="rId6"/>
    <p:sldId id="270" r:id="rId7"/>
    <p:sldId id="275" r:id="rId8"/>
    <p:sldId id="259" r:id="rId9"/>
    <p:sldId id="263" r:id="rId10"/>
    <p:sldId id="276" r:id="rId11"/>
    <p:sldId id="273" r:id="rId12"/>
    <p:sldId id="278" r:id="rId13"/>
    <p:sldId id="274" r:id="rId14"/>
    <p:sldId id="272" r:id="rId15"/>
    <p:sldId id="261" r:id="rId16"/>
    <p:sldId id="269" r:id="rId17"/>
    <p:sldId id="266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5947" autoAdjust="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9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0E094-A772-4C29-AE88-89AD2AD971F6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AE543-5056-4594-BEF4-1987BD639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384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4D0EA-DB35-4A09-A1BA-E724CA6FA0A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788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在文章中提及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T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F </a:t>
            </a:r>
            <a:r>
              <a:rPr lang="zh-TW" altLang="en-US" dirty="0" smtClean="0"/>
              <a:t>使用者可以自己設定門檻</a:t>
            </a:r>
            <a:endParaRPr lang="en-US" altLang="zh-TW" dirty="0" smtClean="0"/>
          </a:p>
          <a:p>
            <a:r>
              <a:rPr lang="zh-TW" altLang="en-US" dirty="0" smtClean="0"/>
              <a:t>並提供</a:t>
            </a:r>
            <a:r>
              <a:rPr lang="en-US" altLang="zh-TW" dirty="0" smtClean="0"/>
              <a:t>sample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AE543-5056-4594-BEF4-1987BD63918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417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AE543-5056-4594-BEF4-1987BD63918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990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AE543-5056-4594-BEF4-1987BD63918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31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AE543-5056-4594-BEF4-1987BD63918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472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AE543-5056-4594-BEF4-1987BD63918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958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AE543-5056-4594-BEF4-1987BD63918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620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AE543-5056-4594-BEF4-1987BD63918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28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AE543-5056-4594-BEF4-1987BD63918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111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AE543-5056-4594-BEF4-1987BD63918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467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AE543-5056-4594-BEF4-1987BD63918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58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86D7-9F72-4347-8A29-14982C8F55D7}" type="datetime1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75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ADA1-C418-4875-9EC6-B351CB3CBF74}" type="datetime1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85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5CF4-5620-42A6-9909-6526BC98448F}" type="datetime1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19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BB1F-86F4-4A0E-B903-1F4E76693B98}" type="datetime1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30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00C7-9216-4042-BD16-F07CB269F32C}" type="datetime1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1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B2D3-0F12-48ED-89EB-50025CBE1B5D}" type="datetime1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30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A490-5657-422C-9237-2248BD952586}" type="datetime1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54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D8D7-A9C9-4B14-B315-68777E8DBDF4}" type="datetime1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51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5F94-B265-49D8-B325-AE45689BE768}" type="datetime1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14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7B87-BC06-44ED-A1A3-C2CEBC90456F}" type="datetime1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19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1D1D-4A4F-46C0-89B9-2BC1E3D9B992}" type="datetime1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84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816E-A798-40B1-9CAF-6C427B6C465B}" type="datetime1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1B8D7-EB9C-4F92-90F4-034904DA1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0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microsoft.com/office/2007/relationships/hdphoto" Target="../media/hdphoto1.wdp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emr</a:t>
            </a:r>
            <a:r>
              <a:rPr lang="en-US" altLang="zh-TW" dirty="0" smtClean="0"/>
              <a:t> R package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2019/04/29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659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160969" y="3007599"/>
            <a:ext cx="7375295" cy="1047643"/>
            <a:chOff x="160969" y="3143250"/>
            <a:chExt cx="7375295" cy="1047643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b="78466"/>
            <a:stretch/>
          </p:blipFill>
          <p:spPr>
            <a:xfrm>
              <a:off x="160969" y="3143250"/>
              <a:ext cx="7375295" cy="680146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 rotWithShape="1">
            <a:blip r:embed="rId3"/>
            <a:srcRect t="88683"/>
            <a:stretch/>
          </p:blipFill>
          <p:spPr>
            <a:xfrm>
              <a:off x="160969" y="3833448"/>
              <a:ext cx="7375295" cy="357445"/>
            </a:xfrm>
            <a:prstGeom prst="rect">
              <a:avLst/>
            </a:prstGeom>
          </p:spPr>
        </p:pic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69" y="698105"/>
            <a:ext cx="4516142" cy="2208443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87" y="365613"/>
            <a:ext cx="3848400" cy="2807511"/>
          </a:xfrm>
          <a:prstGeom prst="rect">
            <a:avLst/>
          </a:prstGeom>
        </p:spPr>
      </p:pic>
      <p:grpSp>
        <p:nvGrpSpPr>
          <p:cNvPr id="26" name="群組 25"/>
          <p:cNvGrpSpPr/>
          <p:nvPr/>
        </p:nvGrpSpPr>
        <p:grpSpPr>
          <a:xfrm>
            <a:off x="8179357" y="365124"/>
            <a:ext cx="3848400" cy="2808000"/>
            <a:chOff x="6265716" y="365125"/>
            <a:chExt cx="5746811" cy="4192454"/>
          </a:xfrm>
        </p:grpSpPr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716" y="365125"/>
              <a:ext cx="5746811" cy="4192454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8339880" y="4084933"/>
              <a:ext cx="220558" cy="147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143839" y="328773"/>
            <a:ext cx="307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groupingFunction</a:t>
            </a:r>
            <a:r>
              <a:rPr lang="en-US" altLang="zh-TW" dirty="0" smtClean="0"/>
              <a:t>()$_____</a:t>
            </a:r>
          </a:p>
        </p:txBody>
      </p:sp>
      <p:sp>
        <p:nvSpPr>
          <p:cNvPr id="8" name="矩形 7"/>
          <p:cNvSpPr/>
          <p:nvPr/>
        </p:nvSpPr>
        <p:spPr>
          <a:xfrm>
            <a:off x="7587586" y="3757754"/>
            <a:ext cx="42569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Exploratory </a:t>
            </a:r>
            <a:r>
              <a:rPr lang="en-US" altLang="zh-TW" dirty="0"/>
              <a:t>data analysis (EDA) preparation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12941" y="1736012"/>
            <a:ext cx="1755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Data integration 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839" y="4124859"/>
            <a:ext cx="4369371" cy="26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2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27" y="365369"/>
            <a:ext cx="3848400" cy="280751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integration 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 smtClean="0"/>
              <a:t>Data selection</a:t>
            </a:r>
          </a:p>
          <a:p>
            <a:pPr lvl="1"/>
            <a:r>
              <a:rPr lang="en-US" altLang="zh-TW" dirty="0" smtClean="0"/>
              <a:t>Case selection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39880" y="4084933"/>
            <a:ext cx="220558" cy="147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960" y="4786213"/>
            <a:ext cx="8620791" cy="116319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636830" y="3517882"/>
            <a:ext cx="2881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Condition</a:t>
            </a:r>
            <a:r>
              <a:rPr lang="en-US" altLang="zh-TW" dirty="0"/>
              <a:t>: </a:t>
            </a:r>
            <a:r>
              <a:rPr lang="en-US" altLang="zh-TW" dirty="0" smtClean="0"/>
              <a:t>Shock (CCSLVL3)</a:t>
            </a:r>
          </a:p>
          <a:p>
            <a:r>
              <a:rPr lang="en-US" altLang="zh-TW" dirty="0" smtClean="0"/>
              <a:t>ICD number: 2</a:t>
            </a:r>
          </a:p>
          <a:p>
            <a:r>
              <a:rPr lang="en-US" altLang="zh-TW" dirty="0" smtClean="0"/>
              <a:t>Range of days: 30~365 days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11</a:t>
            </a:fld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740886" y="2735247"/>
            <a:ext cx="7491818" cy="1349686"/>
            <a:chOff x="871513" y="1621980"/>
            <a:chExt cx="8639177" cy="1556388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5"/>
            <a:srcRect b="88150"/>
            <a:stretch/>
          </p:blipFill>
          <p:spPr>
            <a:xfrm>
              <a:off x="871515" y="1621980"/>
              <a:ext cx="8639175" cy="437932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 rotWithShape="1">
            <a:blip r:embed="rId5"/>
            <a:srcRect t="89019"/>
            <a:stretch/>
          </p:blipFill>
          <p:spPr>
            <a:xfrm>
              <a:off x="871513" y="2772552"/>
              <a:ext cx="8639175" cy="405816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 rotWithShape="1">
            <a:blip r:embed="rId5"/>
            <a:srcRect t="63461" b="26751"/>
            <a:stretch/>
          </p:blipFill>
          <p:spPr>
            <a:xfrm>
              <a:off x="871514" y="2430606"/>
              <a:ext cx="8639175" cy="361741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 rotWithShape="1">
            <a:blip r:embed="rId5"/>
            <a:srcRect t="37951" b="51765"/>
            <a:stretch/>
          </p:blipFill>
          <p:spPr>
            <a:xfrm>
              <a:off x="871514" y="2061692"/>
              <a:ext cx="8639175" cy="380057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 flipV="1">
            <a:off x="777736" y="3119444"/>
            <a:ext cx="7392425" cy="13715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 flipV="1">
            <a:off x="761008" y="3589562"/>
            <a:ext cx="7416697" cy="32693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6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/>
          <p:cNvSpPr txBox="1"/>
          <p:nvPr/>
        </p:nvSpPr>
        <p:spPr>
          <a:xfrm rot="19311474">
            <a:off x="8000892" y="4582132"/>
            <a:ext cx="136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Index date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 rot="19365294">
            <a:off x="9531020" y="4554662"/>
            <a:ext cx="1363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2008/03/01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 rot="19365294">
            <a:off x="8801597" y="4555271"/>
            <a:ext cx="1363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2008/02/01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 rot="19365294">
            <a:off x="7359183" y="4559194"/>
            <a:ext cx="1363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2007/12/01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 rot="19365294">
            <a:off x="6625412" y="4555880"/>
            <a:ext cx="1363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2007/11/01</a:t>
            </a:r>
            <a:endParaRPr lang="zh-TW" altLang="en-US" sz="140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27" y="365369"/>
            <a:ext cx="3848400" cy="280751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integration 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dirty="0" smtClean="0"/>
              <a:t>Data selection</a:t>
            </a:r>
          </a:p>
          <a:p>
            <a:pPr lvl="1"/>
            <a:r>
              <a:rPr lang="en-US" altLang="zh-TW" dirty="0" smtClean="0"/>
              <a:t>Data split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39880" y="4084933"/>
            <a:ext cx="220558" cy="147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12</a:t>
            </a:fld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6743877" y="4368700"/>
            <a:ext cx="4367719" cy="97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7534030" y="4310572"/>
            <a:ext cx="0" cy="125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263453" y="4312521"/>
            <a:ext cx="0" cy="125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8983784" y="4323184"/>
            <a:ext cx="0" cy="1250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9694985" y="4313722"/>
            <a:ext cx="0" cy="125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0424408" y="4313722"/>
            <a:ext cx="0" cy="125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形 18"/>
          <p:cNvSpPr/>
          <p:nvPr/>
        </p:nvSpPr>
        <p:spPr>
          <a:xfrm>
            <a:off x="8265981" y="4300268"/>
            <a:ext cx="696013" cy="222563"/>
          </a:xfrm>
          <a:prstGeom prst="arc">
            <a:avLst>
              <a:gd name="adj1" fmla="val 11020683"/>
              <a:gd name="adj2" fmla="val 213272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8360711" y="4002356"/>
            <a:ext cx="605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Gap</a:t>
            </a:r>
            <a:endParaRPr lang="zh-TW" altLang="en-US" sz="1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161" y="2880146"/>
            <a:ext cx="49625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5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692" y="365125"/>
            <a:ext cx="3848735" cy="280775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integration 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TW" dirty="0" smtClean="0"/>
              <a:t>Condition era calculation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39880" y="4084933"/>
            <a:ext cx="220558" cy="147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/>
          <a:srcRect l="489" r="78544"/>
          <a:stretch/>
        </p:blipFill>
        <p:spPr>
          <a:xfrm>
            <a:off x="9442521" y="4321331"/>
            <a:ext cx="1807499" cy="1163197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r="11891"/>
          <a:stretch/>
        </p:blipFill>
        <p:spPr>
          <a:xfrm>
            <a:off x="290435" y="2504325"/>
            <a:ext cx="7718102" cy="299393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434" y="2504325"/>
            <a:ext cx="8759733" cy="2993937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 flipV="1">
            <a:off x="290434" y="3697793"/>
            <a:ext cx="7718104" cy="16077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 flipV="1">
            <a:off x="289218" y="4511430"/>
            <a:ext cx="7718104" cy="16077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 flipV="1">
            <a:off x="289218" y="5318325"/>
            <a:ext cx="7718104" cy="16077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8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8179357" y="354157"/>
            <a:ext cx="3848400" cy="2808000"/>
            <a:chOff x="6265716" y="365125"/>
            <a:chExt cx="5746811" cy="4192454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716" y="365125"/>
              <a:ext cx="5746811" cy="4192454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8339880" y="4084933"/>
              <a:ext cx="220558" cy="147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內容版面配置區 5"/>
          <p:cNvSpPr txBox="1">
            <a:spLocks/>
          </p:cNvSpPr>
          <p:nvPr/>
        </p:nvSpPr>
        <p:spPr>
          <a:xfrm>
            <a:off x="838200" y="1825625"/>
            <a:ext cx="1086612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Data format transformation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/>
              <a:t>EDA preparation</a:t>
            </a:r>
            <a:endParaRPr lang="zh-TW" altLang="en-US" b="1" dirty="0"/>
          </a:p>
        </p:txBody>
      </p:sp>
      <p:grpSp>
        <p:nvGrpSpPr>
          <p:cNvPr id="16" name="群組 15"/>
          <p:cNvGrpSpPr/>
          <p:nvPr/>
        </p:nvGrpSpPr>
        <p:grpSpPr>
          <a:xfrm>
            <a:off x="838200" y="2294741"/>
            <a:ext cx="7375295" cy="1047643"/>
            <a:chOff x="160969" y="3143250"/>
            <a:chExt cx="7375295" cy="1047643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 rotWithShape="1">
            <a:blip r:embed="rId4"/>
            <a:srcRect b="78466"/>
            <a:stretch/>
          </p:blipFill>
          <p:spPr>
            <a:xfrm>
              <a:off x="160969" y="3143250"/>
              <a:ext cx="7375295" cy="680146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 rotWithShape="1">
            <a:blip r:embed="rId4"/>
            <a:srcRect t="88683"/>
            <a:stretch/>
          </p:blipFill>
          <p:spPr>
            <a:xfrm>
              <a:off x="160969" y="3833448"/>
              <a:ext cx="7375295" cy="357445"/>
            </a:xfrm>
            <a:prstGeom prst="rect">
              <a:avLst/>
            </a:prstGeom>
          </p:spPr>
        </p:pic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474147"/>
            <a:ext cx="10044165" cy="154872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127425"/>
            <a:ext cx="9984020" cy="151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0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5" name="內容版面配置區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Population: 7833 </a:t>
            </a:r>
            <a:r>
              <a:rPr lang="en-US" altLang="zh-TW" dirty="0"/>
              <a:t>patients with </a:t>
            </a:r>
            <a:r>
              <a:rPr lang="en-US" altLang="zh-TW" dirty="0" smtClean="0"/>
              <a:t>45674 </a:t>
            </a:r>
            <a:r>
              <a:rPr lang="en-US" altLang="zh-TW" dirty="0"/>
              <a:t>admissions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Case (PDA): 381</a:t>
            </a:r>
          </a:p>
          <a:p>
            <a:pPr lvl="1"/>
            <a:r>
              <a:rPr lang="en-US" altLang="zh-TW" dirty="0" smtClean="0"/>
              <a:t>Control (non-PDA): 7452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675027" y="2150720"/>
            <a:ext cx="288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Condition</a:t>
            </a:r>
            <a:r>
              <a:rPr lang="en-US" altLang="zh-TW" dirty="0"/>
              <a:t>: </a:t>
            </a:r>
            <a:r>
              <a:rPr lang="en-US" altLang="zh-TW" dirty="0" smtClean="0"/>
              <a:t>7470 (ICD)</a:t>
            </a:r>
          </a:p>
          <a:p>
            <a:r>
              <a:rPr lang="en-US" altLang="zh-TW" dirty="0" smtClean="0"/>
              <a:t>ICD number: 1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l="585"/>
          <a:stretch/>
        </p:blipFill>
        <p:spPr>
          <a:xfrm>
            <a:off x="1051965" y="3399145"/>
            <a:ext cx="8097284" cy="218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56C4-D23C-4F99-9D1F-529FACF10D66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65471" y="412955"/>
            <a:ext cx="79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Charlson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12" y="1241269"/>
            <a:ext cx="4460140" cy="218815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12" y="4835793"/>
            <a:ext cx="5943371" cy="134706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/>
          <a:srcRect b="49292"/>
          <a:stretch/>
        </p:blipFill>
        <p:spPr>
          <a:xfrm>
            <a:off x="411912" y="3605328"/>
            <a:ext cx="5557977" cy="969663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7069873" y="354156"/>
            <a:ext cx="4957884" cy="3617539"/>
            <a:chOff x="6265716" y="365125"/>
            <a:chExt cx="5746811" cy="4192454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716" y="365125"/>
              <a:ext cx="5746811" cy="4192454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8339880" y="4084933"/>
              <a:ext cx="220558" cy="147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/>
          <a:srcRect t="50229"/>
          <a:stretch/>
        </p:blipFill>
        <p:spPr>
          <a:xfrm>
            <a:off x="6266301" y="3605328"/>
            <a:ext cx="5557977" cy="951743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411912" y="1888130"/>
            <a:ext cx="4460139" cy="200722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411911" y="2735713"/>
            <a:ext cx="4460139" cy="200722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7"/>
          <a:srcRect l="585" r="73882"/>
          <a:stretch/>
        </p:blipFill>
        <p:spPr>
          <a:xfrm>
            <a:off x="6600941" y="4835793"/>
            <a:ext cx="1661710" cy="1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4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56C4-D23C-4F99-9D1F-529FACF10D66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65471" y="412955"/>
            <a:ext cx="79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AHRQ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265471" y="1822389"/>
            <a:ext cx="5686425" cy="200722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265470" y="3944930"/>
            <a:ext cx="5686425" cy="200722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265468" y="1068243"/>
            <a:ext cx="5686428" cy="4810125"/>
            <a:chOff x="265468" y="1068243"/>
            <a:chExt cx="5686428" cy="481012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471" y="1068243"/>
              <a:ext cx="5686425" cy="4810125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265471" y="2606641"/>
              <a:ext cx="5686425" cy="200722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265471" y="2023111"/>
              <a:ext cx="5686425" cy="200722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265471" y="3357891"/>
              <a:ext cx="5686425" cy="200722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265471" y="3744208"/>
              <a:ext cx="5686425" cy="200722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265469" y="4710927"/>
              <a:ext cx="5686425" cy="200722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265468" y="5483328"/>
              <a:ext cx="5686425" cy="200722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6294474" y="411997"/>
            <a:ext cx="79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Elix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6294474" y="1036957"/>
            <a:ext cx="5229233" cy="4933950"/>
            <a:chOff x="265463" y="926425"/>
            <a:chExt cx="5229233" cy="4933950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471" y="926425"/>
              <a:ext cx="5229225" cy="4933950"/>
            </a:xfrm>
            <a:prstGeom prst="rect">
              <a:avLst/>
            </a:prstGeom>
          </p:spPr>
        </p:pic>
        <p:sp>
          <p:nvSpPr>
            <p:cNvPr id="17" name="圓角矩形 16"/>
            <p:cNvSpPr/>
            <p:nvPr/>
          </p:nvSpPr>
          <p:spPr>
            <a:xfrm>
              <a:off x="265471" y="1662927"/>
              <a:ext cx="5229225" cy="200722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265470" y="1863649"/>
              <a:ext cx="5229225" cy="200722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265469" y="2618079"/>
              <a:ext cx="5229225" cy="200722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265468" y="3015492"/>
              <a:ext cx="5229225" cy="200722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265465" y="3212183"/>
              <a:ext cx="5229225" cy="200722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265464" y="3960619"/>
              <a:ext cx="5229225" cy="200722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圓角矩形 22"/>
            <p:cNvSpPr/>
            <p:nvPr/>
          </p:nvSpPr>
          <p:spPr>
            <a:xfrm>
              <a:off x="265464" y="4915771"/>
              <a:ext cx="5229225" cy="200722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圓角矩形 23"/>
            <p:cNvSpPr/>
            <p:nvPr/>
          </p:nvSpPr>
          <p:spPr>
            <a:xfrm>
              <a:off x="265463" y="5497923"/>
              <a:ext cx="5229225" cy="200722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516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08" y="0"/>
            <a:ext cx="9769984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424961" y="5785073"/>
            <a:ext cx="404358" cy="215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2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030056" y="6320500"/>
            <a:ext cx="31619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Fig 1. overview of </a:t>
            </a:r>
            <a:r>
              <a:rPr lang="en-US" altLang="zh-TW" dirty="0" err="1" smtClean="0"/>
              <a:t>emr</a:t>
            </a:r>
            <a:r>
              <a:rPr lang="en-US" altLang="zh-TW" dirty="0" smtClean="0"/>
              <a:t> package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706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b="1394"/>
          <a:stretch/>
        </p:blipFill>
        <p:spPr>
          <a:xfrm>
            <a:off x="0" y="0"/>
            <a:ext cx="4057650" cy="254530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271" y="1146155"/>
            <a:ext cx="8039100" cy="4124325"/>
          </a:xfrm>
          <a:prstGeom prst="rect">
            <a:avLst/>
          </a:prstGeom>
        </p:spPr>
      </p:pic>
      <p:sp>
        <p:nvSpPr>
          <p:cNvPr id="22" name="圓角矩形 21"/>
          <p:cNvSpPr/>
          <p:nvPr/>
        </p:nvSpPr>
        <p:spPr>
          <a:xfrm>
            <a:off x="8734097" y="1146155"/>
            <a:ext cx="969462" cy="4124325"/>
          </a:xfrm>
          <a:prstGeom prst="roundRect">
            <a:avLst>
              <a:gd name="adj" fmla="val 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7319319" y="1146155"/>
            <a:ext cx="719212" cy="4124325"/>
          </a:xfrm>
          <a:prstGeom prst="roundRect">
            <a:avLst>
              <a:gd name="adj" fmla="val 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右中括弧 31"/>
          <p:cNvSpPr/>
          <p:nvPr/>
        </p:nvSpPr>
        <p:spPr>
          <a:xfrm rot="16200000">
            <a:off x="8411392" y="181213"/>
            <a:ext cx="91440" cy="1556657"/>
          </a:xfrm>
          <a:prstGeom prst="rightBracket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7508967" y="521711"/>
            <a:ext cx="229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2016/01/01: icd10 </a:t>
            </a:r>
            <a:endParaRPr lang="zh-TW" altLang="en-US" dirty="0"/>
          </a:p>
        </p:txBody>
      </p:sp>
      <p:pic>
        <p:nvPicPr>
          <p:cNvPr id="16" name="Picture 4" descr="ãé¥é ­äºº error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789" y="4224784"/>
            <a:ext cx="3229628" cy="263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線接點 2"/>
          <p:cNvCxnSpPr/>
          <p:nvPr/>
        </p:nvCxnSpPr>
        <p:spPr>
          <a:xfrm>
            <a:off x="3926271" y="3524006"/>
            <a:ext cx="80391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1028" name="Picture 4" descr="ãè©¹å§å£« lineãçåçæå°çµæ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029" y="4112642"/>
            <a:ext cx="17335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87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1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2" grpId="0" animBg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MATERIAL (MIMIC)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238250" cy="381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r="7907"/>
          <a:stretch/>
        </p:blipFill>
        <p:spPr>
          <a:xfrm>
            <a:off x="5821682" y="2312567"/>
            <a:ext cx="5644895" cy="2078446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8619565" y="2544240"/>
            <a:ext cx="2847013" cy="261562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8619565" y="4129451"/>
            <a:ext cx="2847013" cy="261562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554" y="2312567"/>
            <a:ext cx="4904233" cy="1595353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6065029" y="2312567"/>
            <a:ext cx="1661652" cy="2078446"/>
          </a:xfrm>
          <a:prstGeom prst="roundRect">
            <a:avLst>
              <a:gd name="adj" fmla="val 5140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1543933" y="2302675"/>
            <a:ext cx="1875012" cy="1615135"/>
          </a:xfrm>
          <a:prstGeom prst="roundRect">
            <a:avLst>
              <a:gd name="adj" fmla="val 8377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9748" y="5012892"/>
            <a:ext cx="8095488" cy="1457682"/>
          </a:xfrm>
          <a:prstGeom prst="rect">
            <a:avLst/>
          </a:prstGeom>
        </p:spPr>
      </p:pic>
      <p:cxnSp>
        <p:nvCxnSpPr>
          <p:cNvPr id="17" name="直線單箭頭接點 16"/>
          <p:cNvCxnSpPr/>
          <p:nvPr/>
        </p:nvCxnSpPr>
        <p:spPr>
          <a:xfrm>
            <a:off x="6489553" y="4411470"/>
            <a:ext cx="4179" cy="50758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/>
          <p:nvPr/>
        </p:nvCxnSpPr>
        <p:spPr>
          <a:xfrm>
            <a:off x="4294598" y="4001753"/>
            <a:ext cx="2194955" cy="663511"/>
          </a:xfrm>
          <a:prstGeom prst="bentConnector3">
            <a:avLst>
              <a:gd name="adj1" fmla="val 354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7490012" y="5047084"/>
            <a:ext cx="2295224" cy="1423490"/>
          </a:xfrm>
          <a:prstGeom prst="roundRect">
            <a:avLst>
              <a:gd name="adj" fmla="val 6784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4726641" y="5047085"/>
            <a:ext cx="1815353" cy="1423490"/>
          </a:xfrm>
          <a:prstGeom prst="roundRect">
            <a:avLst>
              <a:gd name="adj" fmla="val 8377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42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10" grpId="0" animBg="1"/>
      <p:bldP spid="11" grpId="0" animBg="1"/>
      <p:bldP spid="25" grpId="0" animBg="1"/>
      <p:bldP spid="25" grpId="1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MATERIAL (MIMIC)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Population: 7833 </a:t>
            </a:r>
            <a:r>
              <a:rPr lang="en-US" altLang="zh-TW" dirty="0"/>
              <a:t>patients with </a:t>
            </a:r>
            <a:r>
              <a:rPr lang="en-US" altLang="zh-TW" dirty="0" smtClean="0"/>
              <a:t>45674 </a:t>
            </a:r>
            <a:r>
              <a:rPr lang="en-US" altLang="zh-TW" dirty="0"/>
              <a:t>admissions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Case (PDA): 381</a:t>
            </a:r>
          </a:p>
          <a:p>
            <a:pPr lvl="1"/>
            <a:r>
              <a:rPr lang="en-US" altLang="zh-TW" dirty="0" smtClean="0"/>
              <a:t>Control (non-PDA): 7452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183" y="3191256"/>
            <a:ext cx="8494586" cy="1686619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2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Code transformation</a:t>
            </a:r>
          </a:p>
          <a:p>
            <a:r>
              <a:rPr lang="en-US" altLang="zh-TW" dirty="0" smtClean="0"/>
              <a:t>Data integration </a:t>
            </a:r>
          </a:p>
          <a:p>
            <a:r>
              <a:rPr lang="en-US" altLang="zh-TW" dirty="0" smtClean="0"/>
              <a:t>Exploratory data analysis (EDA) preparation</a:t>
            </a:r>
            <a:endParaRPr lang="zh-TW" altLang="en-US" dirty="0" smtClean="0"/>
          </a:p>
          <a:p>
            <a:r>
              <a:rPr lang="en-US" altLang="zh-TW" dirty="0" smtClean="0"/>
              <a:t>Visualization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39880" y="4084933"/>
            <a:ext cx="220558" cy="147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051" y="3870325"/>
            <a:ext cx="2514600" cy="24860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33" y="365125"/>
            <a:ext cx="5834894" cy="409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1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7921951" y="365125"/>
            <a:ext cx="4090576" cy="3403570"/>
            <a:chOff x="6177633" y="365125"/>
            <a:chExt cx="5834894" cy="4095780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7633" y="365125"/>
              <a:ext cx="5834894" cy="4095780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524"/>
            <a:stretch/>
          </p:blipFill>
          <p:spPr>
            <a:xfrm>
              <a:off x="6177633" y="365125"/>
              <a:ext cx="1428124" cy="4095780"/>
            </a:xfrm>
            <a:prstGeom prst="rect">
              <a:avLst/>
            </a:prstGeom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Code transformation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110" y="1425059"/>
            <a:ext cx="2333625" cy="15621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71563" y="363485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339880" y="4084933"/>
            <a:ext cx="220558" cy="147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7</a:t>
            </a:fld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984110" y="3113764"/>
            <a:ext cx="8000947" cy="852327"/>
            <a:chOff x="941248" y="3046640"/>
            <a:chExt cx="8000947" cy="852327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1248" y="3063359"/>
              <a:ext cx="8000947" cy="835608"/>
            </a:xfrm>
            <a:prstGeom prst="rect">
              <a:avLst/>
            </a:prstGeom>
          </p:spPr>
        </p:pic>
        <p:sp>
          <p:nvSpPr>
            <p:cNvPr id="13" name="圓角矩形 12"/>
            <p:cNvSpPr/>
            <p:nvPr/>
          </p:nvSpPr>
          <p:spPr>
            <a:xfrm>
              <a:off x="2079015" y="3046640"/>
              <a:ext cx="400050" cy="190500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844" y="4004191"/>
            <a:ext cx="852101" cy="200799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3163" y="4004191"/>
            <a:ext cx="4401287" cy="271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1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0"/>
            <a:ext cx="6625883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39880" y="4084933"/>
            <a:ext cx="220558" cy="147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257925" y="6488668"/>
            <a:ext cx="6096000" cy="36933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kern="100" dirty="0">
                <a:ea typeface="Times New Roman" panose="02020603050405020304" pitchFamily="18" charset="0"/>
                <a:cs typeface="Times New Roman" panose="02020603050405020304" pitchFamily="18" charset="0"/>
              </a:rPr>
              <a:t>Figure 2: overview warning message of </a:t>
            </a:r>
            <a:r>
              <a:rPr lang="en-US" altLang="zh-TW" kern="1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code transformation</a:t>
            </a:r>
            <a:endParaRPr lang="zh-TW" altLang="zh-TW" kern="1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678577" y="6165502"/>
            <a:ext cx="24517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At step 3:</a:t>
            </a:r>
          </a:p>
          <a:p>
            <a:r>
              <a:rPr lang="en-US" altLang="zh-TW" sz="1200" dirty="0" smtClean="0"/>
              <a:t>NA: wrong format</a:t>
            </a:r>
          </a:p>
          <a:p>
            <a:r>
              <a:rPr lang="en-US" altLang="zh-TW" sz="1200" dirty="0" err="1" smtClean="0"/>
              <a:t>nonNA</a:t>
            </a:r>
            <a:r>
              <a:rPr lang="en-US" altLang="zh-TW" sz="1200" dirty="0" smtClean="0"/>
              <a:t>: wrong version</a:t>
            </a:r>
            <a:endParaRPr lang="zh-TW" altLang="en-US" sz="1200" dirty="0"/>
          </a:p>
        </p:txBody>
      </p:sp>
      <p:grpSp>
        <p:nvGrpSpPr>
          <p:cNvPr id="9" name="群組 8"/>
          <p:cNvGrpSpPr/>
          <p:nvPr/>
        </p:nvGrpSpPr>
        <p:grpSpPr>
          <a:xfrm>
            <a:off x="7921951" y="365125"/>
            <a:ext cx="4090576" cy="3403570"/>
            <a:chOff x="6177633" y="365125"/>
            <a:chExt cx="5834894" cy="4095780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7633" y="365125"/>
              <a:ext cx="5834894" cy="409578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524"/>
            <a:stretch/>
          </p:blipFill>
          <p:spPr>
            <a:xfrm>
              <a:off x="6177633" y="365125"/>
              <a:ext cx="1428124" cy="4095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943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902" y="3913963"/>
            <a:ext cx="3848400" cy="280751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integration 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code classification</a:t>
            </a:r>
          </a:p>
          <a:p>
            <a:pPr marL="600075" lvl="1" indent="-342900"/>
            <a:r>
              <a:rPr lang="en-US" altLang="zh-TW" dirty="0" smtClean="0"/>
              <a:t>Clinical </a:t>
            </a:r>
            <a:r>
              <a:rPr lang="en-US" altLang="zh-TW" dirty="0"/>
              <a:t>Classifications Software (</a:t>
            </a:r>
            <a:r>
              <a:rPr lang="en-US" altLang="zh-TW" dirty="0" smtClean="0"/>
              <a:t>CCS, CCSLVL)</a:t>
            </a:r>
          </a:p>
          <a:p>
            <a:pPr marL="600075" lvl="1" indent="-342900"/>
            <a:r>
              <a:rPr lang="en-US" altLang="zh-TW" dirty="0" err="1" smtClean="0"/>
              <a:t>pheWAS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marL="600075" lvl="1" indent="-342900"/>
            <a:r>
              <a:rPr lang="en-US" altLang="zh-TW" dirty="0" smtClean="0"/>
              <a:t>comorbidity </a:t>
            </a:r>
            <a:r>
              <a:rPr lang="en-US" altLang="zh-TW" dirty="0"/>
              <a:t>(</a:t>
            </a:r>
            <a:r>
              <a:rPr lang="en-US" altLang="zh-TW" dirty="0" err="1"/>
              <a:t>Elixhauser</a:t>
            </a:r>
            <a:r>
              <a:rPr lang="en-US" altLang="zh-TW" dirty="0"/>
              <a:t>, </a:t>
            </a:r>
            <a:r>
              <a:rPr lang="en-US" altLang="zh-TW" dirty="0" err="1"/>
              <a:t>Charlson</a:t>
            </a:r>
            <a:r>
              <a:rPr lang="en-US" altLang="zh-TW" dirty="0"/>
              <a:t>, and AHRQ</a:t>
            </a:r>
            <a:r>
              <a:rPr lang="en-US" altLang="zh-TW" dirty="0" smtClean="0"/>
              <a:t>)</a:t>
            </a:r>
          </a:p>
          <a:p>
            <a:pPr marL="600075" lvl="1" indent="-342900"/>
            <a:r>
              <a:rPr lang="en-US" altLang="zh-TW" dirty="0" smtClean="0"/>
              <a:t>customized </a:t>
            </a:r>
            <a:r>
              <a:rPr lang="en-US" altLang="zh-TW" dirty="0"/>
              <a:t>defined grouping </a:t>
            </a:r>
            <a:r>
              <a:rPr lang="en-US" altLang="zh-TW" dirty="0" smtClean="0"/>
              <a:t>methods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39880" y="4084933"/>
            <a:ext cx="220558" cy="147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8D7-EB9C-4F92-90F4-034904DA1FE9}" type="slidenum">
              <a:rPr lang="zh-TW" altLang="en-US" smtClean="0"/>
              <a:t>9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7921951" y="365125"/>
            <a:ext cx="4090576" cy="3403570"/>
            <a:chOff x="6177633" y="365125"/>
            <a:chExt cx="5834894" cy="409578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7633" y="365125"/>
              <a:ext cx="5834894" cy="409578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78" r="47352" b="65784"/>
            <a:stretch/>
          </p:blipFill>
          <p:spPr>
            <a:xfrm>
              <a:off x="7786702" y="365125"/>
              <a:ext cx="1462792" cy="14014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748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15735</TotalTime>
  <Words>219</Words>
  <Application>Microsoft Office PowerPoint</Application>
  <PresentationFormat>寬螢幕</PresentationFormat>
  <Paragraphs>87</Paragraphs>
  <Slides>17</Slides>
  <Notes>11</Notes>
  <HiddenSlides>8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Times New Roman</vt:lpstr>
      <vt:lpstr>Office 佈景主題</vt:lpstr>
      <vt:lpstr>emr R package </vt:lpstr>
      <vt:lpstr>PowerPoint 簡報</vt:lpstr>
      <vt:lpstr>PowerPoint 簡報</vt:lpstr>
      <vt:lpstr>MATERIAL (MIMIC)</vt:lpstr>
      <vt:lpstr>MATERIAL (MIMIC)</vt:lpstr>
      <vt:lpstr>METHOD</vt:lpstr>
      <vt:lpstr>Code transformation</vt:lpstr>
      <vt:lpstr>PowerPoint 簡報</vt:lpstr>
      <vt:lpstr>Data integration </vt:lpstr>
      <vt:lpstr>PowerPoint 簡報</vt:lpstr>
      <vt:lpstr>Data integration </vt:lpstr>
      <vt:lpstr>Data integration </vt:lpstr>
      <vt:lpstr>Data integration </vt:lpstr>
      <vt:lpstr>PowerPoint 簡報</vt:lpstr>
      <vt:lpstr>RESULT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emr R package </dc:title>
  <dc:creator>ama</dc:creator>
  <cp:lastModifiedBy>ama</cp:lastModifiedBy>
  <cp:revision>264</cp:revision>
  <dcterms:created xsi:type="dcterms:W3CDTF">2019-04-09T06:28:11Z</dcterms:created>
  <dcterms:modified xsi:type="dcterms:W3CDTF">2019-08-21T08:00:45Z</dcterms:modified>
</cp:coreProperties>
</file>