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6BF16B6-8507-4900-B3DF-8BA44FFCABEE}" type="datetimeFigureOut">
              <a:rPr lang="en-US" smtClean="0"/>
              <a:t>2/20/2023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2146526-030F-4FFB-9462-423ABADE88D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6682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BF16B6-8507-4900-B3DF-8BA44FFCABEE}"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146526-030F-4FFB-9462-423ABADE88D7}" type="slidenum">
              <a:rPr lang="en-US" smtClean="0"/>
              <a:t>‹#›</a:t>
            </a:fld>
            <a:endParaRPr lang="en-US"/>
          </a:p>
        </p:txBody>
      </p:sp>
    </p:spTree>
    <p:extLst>
      <p:ext uri="{BB962C8B-B14F-4D97-AF65-F5344CB8AC3E}">
        <p14:creationId xmlns:p14="http://schemas.microsoft.com/office/powerpoint/2010/main" val="3910129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BF16B6-8507-4900-B3DF-8BA44FFCABEE}"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46526-030F-4FFB-9462-423ABADE88D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0377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BF16B6-8507-4900-B3DF-8BA44FFCABEE}"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46526-030F-4FFB-9462-423ABADE88D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9409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BF16B6-8507-4900-B3DF-8BA44FFCABEE}"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46526-030F-4FFB-9462-423ABADE88D7}" type="slidenum">
              <a:rPr lang="en-US" smtClean="0"/>
              <a:t>‹#›</a:t>
            </a:fld>
            <a:endParaRPr lang="en-US"/>
          </a:p>
        </p:txBody>
      </p:sp>
    </p:spTree>
    <p:extLst>
      <p:ext uri="{BB962C8B-B14F-4D97-AF65-F5344CB8AC3E}">
        <p14:creationId xmlns:p14="http://schemas.microsoft.com/office/powerpoint/2010/main" val="1608228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BF16B6-8507-4900-B3DF-8BA44FFCABEE}"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46526-030F-4FFB-9462-423ABADE88D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0922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BF16B6-8507-4900-B3DF-8BA44FFCABEE}"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46526-030F-4FFB-9462-423ABADE88D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168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BF16B6-8507-4900-B3DF-8BA44FFCABEE}"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46526-030F-4FFB-9462-423ABADE88D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6604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BF16B6-8507-4900-B3DF-8BA44FFCABEE}"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46526-030F-4FFB-9462-423ABADE88D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8599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BF16B6-8507-4900-B3DF-8BA44FFCABEE}"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46526-030F-4FFB-9462-423ABADE88D7}" type="slidenum">
              <a:rPr lang="en-US" smtClean="0"/>
              <a:t>‹#›</a:t>
            </a:fld>
            <a:endParaRPr lang="en-US"/>
          </a:p>
        </p:txBody>
      </p:sp>
    </p:spTree>
    <p:extLst>
      <p:ext uri="{BB962C8B-B14F-4D97-AF65-F5344CB8AC3E}">
        <p14:creationId xmlns:p14="http://schemas.microsoft.com/office/powerpoint/2010/main" val="1572723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BF16B6-8507-4900-B3DF-8BA44FFCABEE}"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46526-030F-4FFB-9462-423ABADE88D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5399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BF16B6-8507-4900-B3DF-8BA44FFCABEE}"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146526-030F-4FFB-9462-423ABADE88D7}"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9014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BF16B6-8507-4900-B3DF-8BA44FFCABEE}" type="datetimeFigureOut">
              <a:rPr lang="en-US" smtClean="0"/>
              <a:t>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146526-030F-4FFB-9462-423ABADE88D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3753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BF16B6-8507-4900-B3DF-8BA44FFCABEE}" type="datetimeFigureOut">
              <a:rPr lang="en-US" smtClean="0"/>
              <a:t>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146526-030F-4FFB-9462-423ABADE88D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8906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BF16B6-8507-4900-B3DF-8BA44FFCABEE}" type="datetimeFigureOut">
              <a:rPr lang="en-US" smtClean="0"/>
              <a:t>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146526-030F-4FFB-9462-423ABADE88D7}" type="slidenum">
              <a:rPr lang="en-US" smtClean="0"/>
              <a:t>‹#›</a:t>
            </a:fld>
            <a:endParaRPr lang="en-US"/>
          </a:p>
        </p:txBody>
      </p:sp>
    </p:spTree>
    <p:extLst>
      <p:ext uri="{BB962C8B-B14F-4D97-AF65-F5344CB8AC3E}">
        <p14:creationId xmlns:p14="http://schemas.microsoft.com/office/powerpoint/2010/main" val="154456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BF16B6-8507-4900-B3DF-8BA44FFCABEE}"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146526-030F-4FFB-9462-423ABADE88D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6151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BF16B6-8507-4900-B3DF-8BA44FFCABEE}"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146526-030F-4FFB-9462-423ABADE88D7}" type="slidenum">
              <a:rPr lang="en-US" smtClean="0"/>
              <a:t>‹#›</a:t>
            </a:fld>
            <a:endParaRPr lang="en-US"/>
          </a:p>
        </p:txBody>
      </p:sp>
    </p:spTree>
    <p:extLst>
      <p:ext uri="{BB962C8B-B14F-4D97-AF65-F5344CB8AC3E}">
        <p14:creationId xmlns:p14="http://schemas.microsoft.com/office/powerpoint/2010/main" val="1372911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BF16B6-8507-4900-B3DF-8BA44FFCABEE}" type="datetimeFigureOut">
              <a:rPr lang="en-US" smtClean="0"/>
              <a:t>2/20/2023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146526-030F-4FFB-9462-423ABADE88D7}" type="slidenum">
              <a:rPr lang="en-US" smtClean="0"/>
              <a:t>‹#›</a:t>
            </a:fld>
            <a:endParaRPr lang="en-US"/>
          </a:p>
        </p:txBody>
      </p:sp>
    </p:spTree>
    <p:extLst>
      <p:ext uri="{BB962C8B-B14F-4D97-AF65-F5344CB8AC3E}">
        <p14:creationId xmlns:p14="http://schemas.microsoft.com/office/powerpoint/2010/main" val="5084349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675F-7B6E-1CB6-7C25-1942FE212BA4}"/>
              </a:ext>
            </a:extLst>
          </p:cNvPr>
          <p:cNvSpPr>
            <a:spLocks noGrp="1"/>
          </p:cNvSpPr>
          <p:nvPr>
            <p:ph type="ctrTitle"/>
          </p:nvPr>
        </p:nvSpPr>
        <p:spPr/>
        <p:txBody>
          <a:bodyPr/>
          <a:lstStyle/>
          <a:p>
            <a:r>
              <a:rPr lang="en-US" dirty="0"/>
              <a:t>EDA I – Part 1</a:t>
            </a:r>
          </a:p>
        </p:txBody>
      </p:sp>
      <p:sp>
        <p:nvSpPr>
          <p:cNvPr id="3" name="Subtitle 2">
            <a:extLst>
              <a:ext uri="{FF2B5EF4-FFF2-40B4-BE49-F238E27FC236}">
                <a16:creationId xmlns:a16="http://schemas.microsoft.com/office/drawing/2014/main" id="{3E0467AE-4429-11C0-99D0-9034046BA293}"/>
              </a:ext>
            </a:extLst>
          </p:cNvPr>
          <p:cNvSpPr>
            <a:spLocks noGrp="1"/>
          </p:cNvSpPr>
          <p:nvPr>
            <p:ph type="subTitle" idx="1"/>
          </p:nvPr>
        </p:nvSpPr>
        <p:spPr/>
        <p:txBody>
          <a:bodyPr>
            <a:normAutofit lnSpcReduction="10000"/>
          </a:bodyPr>
          <a:lstStyle/>
          <a:p>
            <a:r>
              <a:rPr lang="en-US" dirty="0"/>
              <a:t>O’Neal Gray, David Laurel</a:t>
            </a:r>
          </a:p>
          <a:p>
            <a:r>
              <a:rPr lang="en-US" dirty="0"/>
              <a:t>DS 6306-401 – Doing Data Science</a:t>
            </a:r>
          </a:p>
          <a:p>
            <a:r>
              <a:rPr lang="en-US" dirty="0"/>
              <a:t>February 21, 2023</a:t>
            </a:r>
          </a:p>
        </p:txBody>
      </p:sp>
    </p:spTree>
    <p:extLst>
      <p:ext uri="{BB962C8B-B14F-4D97-AF65-F5344CB8AC3E}">
        <p14:creationId xmlns:p14="http://schemas.microsoft.com/office/powerpoint/2010/main" val="703096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1E4DC-C636-4A60-21AA-2ACC13AF1CAA}"/>
              </a:ext>
            </a:extLst>
          </p:cNvPr>
          <p:cNvSpPr>
            <a:spLocks noGrp="1"/>
          </p:cNvSpPr>
          <p:nvPr>
            <p:ph type="title"/>
          </p:nvPr>
        </p:nvSpPr>
        <p:spPr/>
        <p:txBody>
          <a:bodyPr/>
          <a:lstStyle/>
          <a:p>
            <a:r>
              <a:rPr lang="en-US" dirty="0"/>
              <a:t>Dealing with Missing Values</a:t>
            </a:r>
          </a:p>
        </p:txBody>
      </p:sp>
      <p:sp>
        <p:nvSpPr>
          <p:cNvPr id="3" name="Content Placeholder 2">
            <a:extLst>
              <a:ext uri="{FF2B5EF4-FFF2-40B4-BE49-F238E27FC236}">
                <a16:creationId xmlns:a16="http://schemas.microsoft.com/office/drawing/2014/main" id="{0FFB4536-9510-4D15-DB2E-4529C13B428C}"/>
              </a:ext>
            </a:extLst>
          </p:cNvPr>
          <p:cNvSpPr>
            <a:spLocks noGrp="1"/>
          </p:cNvSpPr>
          <p:nvPr>
            <p:ph idx="1"/>
          </p:nvPr>
        </p:nvSpPr>
        <p:spPr/>
        <p:txBody>
          <a:bodyPr/>
          <a:lstStyle/>
          <a:p>
            <a:r>
              <a:rPr lang="en-US" dirty="0"/>
              <a:t>Quickly determined </a:t>
            </a:r>
            <a:r>
              <a:rPr lang="en-US" b="1" dirty="0"/>
              <a:t>ABV</a:t>
            </a:r>
            <a:r>
              <a:rPr lang="en-US" dirty="0"/>
              <a:t> and </a:t>
            </a:r>
            <a:r>
              <a:rPr lang="en-US" b="1" dirty="0"/>
              <a:t>IBU</a:t>
            </a:r>
            <a:r>
              <a:rPr lang="en-US" dirty="0"/>
              <a:t> to have missing data</a:t>
            </a:r>
          </a:p>
          <a:p>
            <a:r>
              <a:rPr lang="en-US" dirty="0"/>
              <a:t>Based on this, we decided to fill in </a:t>
            </a:r>
            <a:r>
              <a:rPr lang="en-US" b="1" dirty="0"/>
              <a:t>ABV </a:t>
            </a:r>
            <a:r>
              <a:rPr lang="en-US" dirty="0"/>
              <a:t>data first, as this</a:t>
            </a:r>
            <a:br>
              <a:rPr lang="en-US" dirty="0"/>
            </a:br>
            <a:r>
              <a:rPr lang="en-US" dirty="0"/>
              <a:t>held a smaller missing dataset, then </a:t>
            </a:r>
            <a:r>
              <a:rPr lang="en-US" b="1" dirty="0"/>
              <a:t>IBU</a:t>
            </a:r>
            <a:r>
              <a:rPr lang="en-US" dirty="0"/>
              <a:t> with predictive-</a:t>
            </a:r>
            <a:br>
              <a:rPr lang="en-US" dirty="0"/>
            </a:br>
            <a:r>
              <a:rPr lang="en-US" dirty="0"/>
              <a:t>mean imputation since the missing data looks like </a:t>
            </a:r>
            <a:r>
              <a:rPr lang="en-US" b="1" dirty="0"/>
              <a:t>MAR</a:t>
            </a:r>
            <a:endParaRPr lang="en-US" dirty="0"/>
          </a:p>
          <a:p>
            <a:r>
              <a:rPr lang="en-US" dirty="0"/>
              <a:t>Using the mice package, we’re able to do multivariate imputations, but we weren’t sure how to specify ABV as a predictor for IBU or vice versa, given their correlated status</a:t>
            </a:r>
          </a:p>
        </p:txBody>
      </p:sp>
      <p:pic>
        <p:nvPicPr>
          <p:cNvPr id="5" name="Picture 4">
            <a:extLst>
              <a:ext uri="{FF2B5EF4-FFF2-40B4-BE49-F238E27FC236}">
                <a16:creationId xmlns:a16="http://schemas.microsoft.com/office/drawing/2014/main" id="{4EE6B91D-24D7-859D-C5F1-C549E88C9A09}"/>
              </a:ext>
            </a:extLst>
          </p:cNvPr>
          <p:cNvPicPr>
            <a:picLocks noChangeAspect="1"/>
          </p:cNvPicPr>
          <p:nvPr/>
        </p:nvPicPr>
        <p:blipFill>
          <a:blip r:embed="rId2"/>
          <a:stretch>
            <a:fillRect/>
          </a:stretch>
        </p:blipFill>
        <p:spPr>
          <a:xfrm>
            <a:off x="8434173" y="2556932"/>
            <a:ext cx="3067478" cy="1419423"/>
          </a:xfrm>
          <a:prstGeom prst="rect">
            <a:avLst/>
          </a:prstGeom>
        </p:spPr>
      </p:pic>
      <p:pic>
        <p:nvPicPr>
          <p:cNvPr id="7" name="Picture 6">
            <a:extLst>
              <a:ext uri="{FF2B5EF4-FFF2-40B4-BE49-F238E27FC236}">
                <a16:creationId xmlns:a16="http://schemas.microsoft.com/office/drawing/2014/main" id="{5151C118-FD33-EDF5-FB64-2CDFB52FFFA7}"/>
              </a:ext>
            </a:extLst>
          </p:cNvPr>
          <p:cNvPicPr>
            <a:picLocks noChangeAspect="1"/>
          </p:cNvPicPr>
          <p:nvPr/>
        </p:nvPicPr>
        <p:blipFill>
          <a:blip r:embed="rId3"/>
          <a:stretch>
            <a:fillRect/>
          </a:stretch>
        </p:blipFill>
        <p:spPr>
          <a:xfrm>
            <a:off x="1095470" y="5615243"/>
            <a:ext cx="10406181" cy="308516"/>
          </a:xfrm>
          <a:prstGeom prst="rect">
            <a:avLst/>
          </a:prstGeom>
        </p:spPr>
      </p:pic>
    </p:spTree>
    <p:extLst>
      <p:ext uri="{BB962C8B-B14F-4D97-AF65-F5344CB8AC3E}">
        <p14:creationId xmlns:p14="http://schemas.microsoft.com/office/powerpoint/2010/main" val="2647143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0455D-A694-5337-ACE7-1BD549137711}"/>
              </a:ext>
            </a:extLst>
          </p:cNvPr>
          <p:cNvSpPr>
            <a:spLocks noGrp="1"/>
          </p:cNvSpPr>
          <p:nvPr>
            <p:ph type="title"/>
          </p:nvPr>
        </p:nvSpPr>
        <p:spPr/>
        <p:txBody>
          <a:bodyPr/>
          <a:lstStyle/>
          <a:p>
            <a:r>
              <a:rPr lang="en-US" dirty="0"/>
              <a:t>Maximum ABV</a:t>
            </a:r>
          </a:p>
        </p:txBody>
      </p:sp>
      <p:sp>
        <p:nvSpPr>
          <p:cNvPr id="3" name="Content Placeholder 2">
            <a:extLst>
              <a:ext uri="{FF2B5EF4-FFF2-40B4-BE49-F238E27FC236}">
                <a16:creationId xmlns:a16="http://schemas.microsoft.com/office/drawing/2014/main" id="{935485CF-1F18-1030-6F98-77220D55CF54}"/>
              </a:ext>
            </a:extLst>
          </p:cNvPr>
          <p:cNvSpPr>
            <a:spLocks noGrp="1"/>
          </p:cNvSpPr>
          <p:nvPr>
            <p:ph idx="1"/>
          </p:nvPr>
        </p:nvSpPr>
        <p:spPr/>
        <p:txBody>
          <a:bodyPr>
            <a:normAutofit fontScale="85000" lnSpcReduction="20000"/>
          </a:bodyPr>
          <a:lstStyle/>
          <a:p>
            <a:r>
              <a:rPr lang="en-US" dirty="0"/>
              <a:t>We could quickly calculate the maximum ABV value with the given data, but there appeared to be more to the story than simple maximums</a:t>
            </a:r>
          </a:p>
          <a:p>
            <a:r>
              <a:rPr lang="en-US" dirty="0"/>
              <a:t>We calculated the five states with the highest scoring ABV beers pretty simply from the incomplete, original data (to make sure no made-up data was counted), as there was only one repeat (CO) in the top six candidates:</a:t>
            </a:r>
          </a:p>
          <a:p>
            <a:endParaRPr lang="en-US" dirty="0"/>
          </a:p>
          <a:p>
            <a:endParaRPr lang="en-US" dirty="0"/>
          </a:p>
          <a:p>
            <a:endParaRPr lang="en-US" dirty="0"/>
          </a:p>
          <a:p>
            <a:r>
              <a:rPr lang="en-US" dirty="0"/>
              <a:t>From here, we determined that the beer with the greatest Alcohol by Volume was </a:t>
            </a:r>
            <a:r>
              <a:rPr lang="en-US" b="1" dirty="0"/>
              <a:t>Colorado’s</a:t>
            </a:r>
            <a:r>
              <a:rPr lang="en-US" dirty="0"/>
              <a:t> "Lee Hill Series Vol. 5 - Belgian Style </a:t>
            </a:r>
            <a:r>
              <a:rPr lang="en-US" dirty="0" err="1"/>
              <a:t>Quadrupel</a:t>
            </a:r>
            <a:r>
              <a:rPr lang="en-US" dirty="0"/>
              <a:t> Ale"</a:t>
            </a:r>
          </a:p>
          <a:p>
            <a:endParaRPr lang="en-US" dirty="0"/>
          </a:p>
        </p:txBody>
      </p:sp>
      <p:pic>
        <p:nvPicPr>
          <p:cNvPr id="7" name="Picture 6">
            <a:extLst>
              <a:ext uri="{FF2B5EF4-FFF2-40B4-BE49-F238E27FC236}">
                <a16:creationId xmlns:a16="http://schemas.microsoft.com/office/drawing/2014/main" id="{A6C73A1F-F0B4-4FAF-7793-584CB49ABBC0}"/>
              </a:ext>
            </a:extLst>
          </p:cNvPr>
          <p:cNvPicPr>
            <a:picLocks noChangeAspect="1"/>
          </p:cNvPicPr>
          <p:nvPr/>
        </p:nvPicPr>
        <p:blipFill>
          <a:blip r:embed="rId2"/>
          <a:stretch>
            <a:fillRect/>
          </a:stretch>
        </p:blipFill>
        <p:spPr>
          <a:xfrm>
            <a:off x="1496290" y="4089857"/>
            <a:ext cx="9199418" cy="908315"/>
          </a:xfrm>
          <a:prstGeom prst="rect">
            <a:avLst/>
          </a:prstGeom>
        </p:spPr>
      </p:pic>
    </p:spTree>
    <p:extLst>
      <p:ext uri="{BB962C8B-B14F-4D97-AF65-F5344CB8AC3E}">
        <p14:creationId xmlns:p14="http://schemas.microsoft.com/office/powerpoint/2010/main" val="3675893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D82CA-5C48-FC7B-E911-1452BEBDA2CD}"/>
              </a:ext>
            </a:extLst>
          </p:cNvPr>
          <p:cNvSpPr>
            <a:spLocks noGrp="1"/>
          </p:cNvSpPr>
          <p:nvPr>
            <p:ph type="title"/>
          </p:nvPr>
        </p:nvSpPr>
        <p:spPr/>
        <p:txBody>
          <a:bodyPr/>
          <a:lstStyle/>
          <a:p>
            <a:r>
              <a:rPr lang="en-US" dirty="0"/>
              <a:t>Maximum ABV (cont.)</a:t>
            </a:r>
          </a:p>
        </p:txBody>
      </p:sp>
      <p:sp>
        <p:nvSpPr>
          <p:cNvPr id="3" name="Content Placeholder 2">
            <a:extLst>
              <a:ext uri="{FF2B5EF4-FFF2-40B4-BE49-F238E27FC236}">
                <a16:creationId xmlns:a16="http://schemas.microsoft.com/office/drawing/2014/main" id="{930ACA1E-5E2B-65B1-D94C-0D156D173349}"/>
              </a:ext>
            </a:extLst>
          </p:cNvPr>
          <p:cNvSpPr>
            <a:spLocks noGrp="1"/>
          </p:cNvSpPr>
          <p:nvPr>
            <p:ph idx="1"/>
          </p:nvPr>
        </p:nvSpPr>
        <p:spPr/>
        <p:txBody>
          <a:bodyPr>
            <a:normAutofit/>
          </a:bodyPr>
          <a:lstStyle/>
          <a:p>
            <a:r>
              <a:rPr lang="en-US" sz="1800" dirty="0"/>
              <a:t>However, when we attempted to see the distribution of ABV by state, Kentucky had significantly more beers at the top end of the distribution than any of the other states in the top five:</a:t>
            </a:r>
          </a:p>
        </p:txBody>
      </p:sp>
      <p:pic>
        <p:nvPicPr>
          <p:cNvPr id="7" name="Picture 6">
            <a:extLst>
              <a:ext uri="{FF2B5EF4-FFF2-40B4-BE49-F238E27FC236}">
                <a16:creationId xmlns:a16="http://schemas.microsoft.com/office/drawing/2014/main" id="{CD29D50B-546C-DF74-91C2-C431153F90B6}"/>
              </a:ext>
            </a:extLst>
          </p:cNvPr>
          <p:cNvPicPr>
            <a:picLocks noChangeAspect="1"/>
          </p:cNvPicPr>
          <p:nvPr/>
        </p:nvPicPr>
        <p:blipFill>
          <a:blip r:embed="rId2"/>
          <a:stretch>
            <a:fillRect/>
          </a:stretch>
        </p:blipFill>
        <p:spPr>
          <a:xfrm>
            <a:off x="2743199" y="3147075"/>
            <a:ext cx="6705600" cy="3101170"/>
          </a:xfrm>
          <a:prstGeom prst="rect">
            <a:avLst/>
          </a:prstGeom>
        </p:spPr>
      </p:pic>
    </p:spTree>
    <p:extLst>
      <p:ext uri="{BB962C8B-B14F-4D97-AF65-F5344CB8AC3E}">
        <p14:creationId xmlns:p14="http://schemas.microsoft.com/office/powerpoint/2010/main" val="332460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3F2A-538C-D9E0-7DA2-954B05D9171C}"/>
              </a:ext>
            </a:extLst>
          </p:cNvPr>
          <p:cNvSpPr>
            <a:spLocks noGrp="1"/>
          </p:cNvSpPr>
          <p:nvPr>
            <p:ph type="title"/>
          </p:nvPr>
        </p:nvSpPr>
        <p:spPr/>
        <p:txBody>
          <a:bodyPr/>
          <a:lstStyle/>
          <a:p>
            <a:r>
              <a:rPr lang="en-US" dirty="0"/>
              <a:t>Maximum IBU</a:t>
            </a:r>
          </a:p>
        </p:txBody>
      </p:sp>
      <p:sp>
        <p:nvSpPr>
          <p:cNvPr id="3" name="Content Placeholder 2">
            <a:extLst>
              <a:ext uri="{FF2B5EF4-FFF2-40B4-BE49-F238E27FC236}">
                <a16:creationId xmlns:a16="http://schemas.microsoft.com/office/drawing/2014/main" id="{C1633D30-612A-57E2-E0AB-4FA38945C710}"/>
              </a:ext>
            </a:extLst>
          </p:cNvPr>
          <p:cNvSpPr>
            <a:spLocks noGrp="1"/>
          </p:cNvSpPr>
          <p:nvPr>
            <p:ph idx="1"/>
          </p:nvPr>
        </p:nvSpPr>
        <p:spPr/>
        <p:txBody>
          <a:bodyPr>
            <a:normAutofit fontScale="92500" lnSpcReduction="10000"/>
          </a:bodyPr>
          <a:lstStyle/>
          <a:p>
            <a:r>
              <a:rPr lang="en-US" dirty="0"/>
              <a:t>A similar story could be told with IBU, however, the missing data would be more significant in this instance:</a:t>
            </a:r>
          </a:p>
          <a:p>
            <a:endParaRPr lang="en-US" dirty="0"/>
          </a:p>
          <a:p>
            <a:endParaRPr lang="en-US" dirty="0"/>
          </a:p>
          <a:p>
            <a:endParaRPr lang="en-US" dirty="0"/>
          </a:p>
          <a:p>
            <a:endParaRPr lang="en-US" dirty="0"/>
          </a:p>
          <a:p>
            <a:r>
              <a:rPr lang="en-US" dirty="0"/>
              <a:t>The highest ranking IBU beer was aptly titled, “Bitter Bitch Imperial IPA” from </a:t>
            </a:r>
            <a:r>
              <a:rPr lang="en-US" b="1" dirty="0"/>
              <a:t>Oregon</a:t>
            </a:r>
          </a:p>
        </p:txBody>
      </p:sp>
      <p:pic>
        <p:nvPicPr>
          <p:cNvPr id="5" name="Picture 4">
            <a:extLst>
              <a:ext uri="{FF2B5EF4-FFF2-40B4-BE49-F238E27FC236}">
                <a16:creationId xmlns:a16="http://schemas.microsoft.com/office/drawing/2014/main" id="{A2F015A2-7D5E-1ACD-2E6A-C1E5B00807C8}"/>
              </a:ext>
            </a:extLst>
          </p:cNvPr>
          <p:cNvPicPr>
            <a:picLocks noChangeAspect="1"/>
          </p:cNvPicPr>
          <p:nvPr/>
        </p:nvPicPr>
        <p:blipFill>
          <a:blip r:embed="rId2"/>
          <a:stretch>
            <a:fillRect/>
          </a:stretch>
        </p:blipFill>
        <p:spPr>
          <a:xfrm>
            <a:off x="1169485" y="3658393"/>
            <a:ext cx="9853027" cy="1116014"/>
          </a:xfrm>
          <a:prstGeom prst="rect">
            <a:avLst/>
          </a:prstGeom>
        </p:spPr>
      </p:pic>
    </p:spTree>
    <p:extLst>
      <p:ext uri="{BB962C8B-B14F-4D97-AF65-F5344CB8AC3E}">
        <p14:creationId xmlns:p14="http://schemas.microsoft.com/office/powerpoint/2010/main" val="1035882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B5E52-BBA6-B415-A609-3F22CF9713E5}"/>
              </a:ext>
            </a:extLst>
          </p:cNvPr>
          <p:cNvSpPr>
            <a:spLocks noGrp="1"/>
          </p:cNvSpPr>
          <p:nvPr>
            <p:ph type="title"/>
          </p:nvPr>
        </p:nvSpPr>
        <p:spPr/>
        <p:txBody>
          <a:bodyPr/>
          <a:lstStyle/>
          <a:p>
            <a:r>
              <a:rPr lang="en-US" dirty="0"/>
              <a:t>Maximum IBU (cont.)</a:t>
            </a:r>
          </a:p>
        </p:txBody>
      </p:sp>
      <p:sp>
        <p:nvSpPr>
          <p:cNvPr id="3" name="Content Placeholder 2">
            <a:extLst>
              <a:ext uri="{FF2B5EF4-FFF2-40B4-BE49-F238E27FC236}">
                <a16:creationId xmlns:a16="http://schemas.microsoft.com/office/drawing/2014/main" id="{21790DFD-7C79-9928-1766-F33F5DE9756D}"/>
              </a:ext>
            </a:extLst>
          </p:cNvPr>
          <p:cNvSpPr>
            <a:spLocks noGrp="1"/>
          </p:cNvSpPr>
          <p:nvPr>
            <p:ph idx="1"/>
          </p:nvPr>
        </p:nvSpPr>
        <p:spPr/>
        <p:txBody>
          <a:bodyPr/>
          <a:lstStyle/>
          <a:p>
            <a:r>
              <a:rPr lang="en-US" dirty="0"/>
              <a:t>Again, we see a disparity between density of beers-per-state at the high-end of the IBU spectrum, and the state with the winning IBU beer:</a:t>
            </a:r>
          </a:p>
          <a:p>
            <a:endParaRPr lang="en-US" dirty="0"/>
          </a:p>
        </p:txBody>
      </p:sp>
      <p:pic>
        <p:nvPicPr>
          <p:cNvPr id="7" name="Picture 6">
            <a:extLst>
              <a:ext uri="{FF2B5EF4-FFF2-40B4-BE49-F238E27FC236}">
                <a16:creationId xmlns:a16="http://schemas.microsoft.com/office/drawing/2014/main" id="{BE6C3C73-894A-2FCC-F094-D646580DAF8C}"/>
              </a:ext>
            </a:extLst>
          </p:cNvPr>
          <p:cNvPicPr>
            <a:picLocks noChangeAspect="1"/>
          </p:cNvPicPr>
          <p:nvPr/>
        </p:nvPicPr>
        <p:blipFill>
          <a:blip r:embed="rId2"/>
          <a:stretch>
            <a:fillRect/>
          </a:stretch>
        </p:blipFill>
        <p:spPr>
          <a:xfrm>
            <a:off x="2749138" y="3338370"/>
            <a:ext cx="6803570" cy="2743115"/>
          </a:xfrm>
          <a:prstGeom prst="rect">
            <a:avLst/>
          </a:prstGeom>
        </p:spPr>
      </p:pic>
    </p:spTree>
    <p:extLst>
      <p:ext uri="{BB962C8B-B14F-4D97-AF65-F5344CB8AC3E}">
        <p14:creationId xmlns:p14="http://schemas.microsoft.com/office/powerpoint/2010/main" val="1352488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B205-BC44-DE80-0AC0-958BC21E264E}"/>
              </a:ext>
            </a:extLst>
          </p:cNvPr>
          <p:cNvSpPr>
            <a:spLocks noGrp="1"/>
          </p:cNvSpPr>
          <p:nvPr>
            <p:ph type="title"/>
          </p:nvPr>
        </p:nvSpPr>
        <p:spPr/>
        <p:txBody>
          <a:bodyPr/>
          <a:lstStyle/>
          <a:p>
            <a:r>
              <a:rPr lang="en-US" dirty="0"/>
              <a:t>ABV/IBU Compared</a:t>
            </a:r>
          </a:p>
        </p:txBody>
      </p:sp>
      <p:sp>
        <p:nvSpPr>
          <p:cNvPr id="3" name="Content Placeholder 2">
            <a:extLst>
              <a:ext uri="{FF2B5EF4-FFF2-40B4-BE49-F238E27FC236}">
                <a16:creationId xmlns:a16="http://schemas.microsoft.com/office/drawing/2014/main" id="{490CA8B0-495E-F2FE-FDAC-3398E7EC7A41}"/>
              </a:ext>
            </a:extLst>
          </p:cNvPr>
          <p:cNvSpPr>
            <a:spLocks noGrp="1"/>
          </p:cNvSpPr>
          <p:nvPr>
            <p:ph idx="1"/>
          </p:nvPr>
        </p:nvSpPr>
        <p:spPr/>
        <p:txBody>
          <a:bodyPr/>
          <a:lstStyle/>
          <a:p>
            <a:r>
              <a:rPr lang="en-US" dirty="0"/>
              <a:t>There is a clear relationship between ABV and IBU as noted earlier</a:t>
            </a:r>
          </a:p>
          <a:p>
            <a:r>
              <a:rPr lang="en-US" dirty="0"/>
              <a:t>This relationship could assist in imputing missing column value in either column:</a:t>
            </a:r>
          </a:p>
        </p:txBody>
      </p:sp>
      <p:pic>
        <p:nvPicPr>
          <p:cNvPr id="5" name="Picture 4">
            <a:extLst>
              <a:ext uri="{FF2B5EF4-FFF2-40B4-BE49-F238E27FC236}">
                <a16:creationId xmlns:a16="http://schemas.microsoft.com/office/drawing/2014/main" id="{FF8AC264-B9DA-3550-4294-B9A833F7268E}"/>
              </a:ext>
            </a:extLst>
          </p:cNvPr>
          <p:cNvPicPr>
            <a:picLocks noChangeAspect="1"/>
          </p:cNvPicPr>
          <p:nvPr/>
        </p:nvPicPr>
        <p:blipFill>
          <a:blip r:embed="rId2"/>
          <a:stretch>
            <a:fillRect/>
          </a:stretch>
        </p:blipFill>
        <p:spPr>
          <a:xfrm>
            <a:off x="2945763" y="3532908"/>
            <a:ext cx="5814268" cy="2500682"/>
          </a:xfrm>
          <a:prstGeom prst="rect">
            <a:avLst/>
          </a:prstGeom>
        </p:spPr>
      </p:pic>
    </p:spTree>
    <p:extLst>
      <p:ext uri="{BB962C8B-B14F-4D97-AF65-F5344CB8AC3E}">
        <p14:creationId xmlns:p14="http://schemas.microsoft.com/office/powerpoint/2010/main" val="264932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5DCB6-4D6C-A4BC-4583-0DD4B7D989DC}"/>
              </a:ext>
            </a:extLst>
          </p:cNvPr>
          <p:cNvSpPr>
            <a:spLocks noGrp="1"/>
          </p:cNvSpPr>
          <p:nvPr>
            <p:ph type="title"/>
          </p:nvPr>
        </p:nvSpPr>
        <p:spPr/>
        <p:txBody>
          <a:bodyPr/>
          <a:lstStyle/>
          <a:p>
            <a:r>
              <a:rPr lang="en-US" dirty="0"/>
              <a:t>ABV/IBU Compared (cont.)</a:t>
            </a:r>
          </a:p>
        </p:txBody>
      </p:sp>
      <p:sp>
        <p:nvSpPr>
          <p:cNvPr id="3" name="Content Placeholder 2">
            <a:extLst>
              <a:ext uri="{FF2B5EF4-FFF2-40B4-BE49-F238E27FC236}">
                <a16:creationId xmlns:a16="http://schemas.microsoft.com/office/drawing/2014/main" id="{A916A680-E22D-1D5B-7519-10DCEBF9700F}"/>
              </a:ext>
            </a:extLst>
          </p:cNvPr>
          <p:cNvSpPr>
            <a:spLocks noGrp="1"/>
          </p:cNvSpPr>
          <p:nvPr>
            <p:ph idx="1"/>
          </p:nvPr>
        </p:nvSpPr>
        <p:spPr/>
        <p:txBody>
          <a:bodyPr/>
          <a:lstStyle/>
          <a:p>
            <a:r>
              <a:rPr lang="en-US" dirty="0"/>
              <a:t>Interestingly, we see a wall at ABV=10%, where many states have historically set boundaries</a:t>
            </a:r>
            <a:r>
              <a:rPr lang="en-US" baseline="30000" dirty="0">
                <a:hlinkClick r:id="rId2" action="ppaction://hlinksldjump"/>
              </a:rPr>
              <a:t>1</a:t>
            </a:r>
            <a:r>
              <a:rPr lang="en-US" dirty="0"/>
              <a:t> on sales and distribution for higher alcohol-content beverages:</a:t>
            </a:r>
          </a:p>
        </p:txBody>
      </p:sp>
      <p:pic>
        <p:nvPicPr>
          <p:cNvPr id="7" name="Picture 6">
            <a:extLst>
              <a:ext uri="{FF2B5EF4-FFF2-40B4-BE49-F238E27FC236}">
                <a16:creationId xmlns:a16="http://schemas.microsoft.com/office/drawing/2014/main" id="{F38799F7-1FF2-228D-F9BB-CBE244B709CC}"/>
              </a:ext>
            </a:extLst>
          </p:cNvPr>
          <p:cNvPicPr>
            <a:picLocks noChangeAspect="1"/>
          </p:cNvPicPr>
          <p:nvPr/>
        </p:nvPicPr>
        <p:blipFill>
          <a:blip r:embed="rId3"/>
          <a:stretch>
            <a:fillRect/>
          </a:stretch>
        </p:blipFill>
        <p:spPr>
          <a:xfrm>
            <a:off x="3057895" y="3429000"/>
            <a:ext cx="6224649" cy="2682166"/>
          </a:xfrm>
          <a:prstGeom prst="rect">
            <a:avLst/>
          </a:prstGeom>
        </p:spPr>
      </p:pic>
    </p:spTree>
    <p:extLst>
      <p:ext uri="{BB962C8B-B14F-4D97-AF65-F5344CB8AC3E}">
        <p14:creationId xmlns:p14="http://schemas.microsoft.com/office/powerpoint/2010/main" val="421673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E0AC-E09B-F04D-3F8D-42952B9DE6B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8148F9D-97AE-F1DC-8285-C101EC05E742}"/>
              </a:ext>
            </a:extLst>
          </p:cNvPr>
          <p:cNvSpPr>
            <a:spLocks noGrp="1"/>
          </p:cNvSpPr>
          <p:nvPr>
            <p:ph idx="1"/>
          </p:nvPr>
        </p:nvSpPr>
        <p:spPr/>
        <p:txBody>
          <a:bodyPr/>
          <a:lstStyle/>
          <a:p>
            <a:pPr marL="457200" indent="-457200">
              <a:buFont typeface="+mj-lt"/>
              <a:buAutoNum type="arabicPeriod"/>
            </a:pPr>
            <a:r>
              <a:rPr lang="en-US" dirty="0"/>
              <a:t>https://reason.com/2021/09/20/why-is-this-beer-banned-in-15-states/</a:t>
            </a:r>
          </a:p>
        </p:txBody>
      </p:sp>
    </p:spTree>
    <p:extLst>
      <p:ext uri="{BB962C8B-B14F-4D97-AF65-F5344CB8AC3E}">
        <p14:creationId xmlns:p14="http://schemas.microsoft.com/office/powerpoint/2010/main" val="288152514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140</TotalTime>
  <Words>391</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Garamond</vt:lpstr>
      <vt:lpstr>Organic</vt:lpstr>
      <vt:lpstr>EDA I – Part 1</vt:lpstr>
      <vt:lpstr>Dealing with Missing Values</vt:lpstr>
      <vt:lpstr>Maximum ABV</vt:lpstr>
      <vt:lpstr>Maximum ABV (cont.)</vt:lpstr>
      <vt:lpstr>Maximum IBU</vt:lpstr>
      <vt:lpstr>Maximum IBU (cont.)</vt:lpstr>
      <vt:lpstr>ABV/IBU Compared</vt:lpstr>
      <vt:lpstr>ABV/IBU Compared (cont.)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I – Part 1</dc:title>
  <dc:creator>David Laurel</dc:creator>
  <cp:lastModifiedBy>David Laurel</cp:lastModifiedBy>
  <cp:revision>5</cp:revision>
  <dcterms:created xsi:type="dcterms:W3CDTF">2023-02-19T21:49:33Z</dcterms:created>
  <dcterms:modified xsi:type="dcterms:W3CDTF">2023-02-20T21:39:42Z</dcterms:modified>
</cp:coreProperties>
</file>