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65" r:id="rId3"/>
    <p:sldId id="257" r:id="rId4"/>
    <p:sldId id="266" r:id="rId5"/>
    <p:sldId id="258" r:id="rId6"/>
    <p:sldId id="259" r:id="rId7"/>
    <p:sldId id="260" r:id="rId8"/>
    <p:sldId id="261" r:id="rId9"/>
    <p:sldId id="267" r:id="rId10"/>
    <p:sldId id="262" r:id="rId11"/>
    <p:sldId id="263" r:id="rId12"/>
    <p:sldId id="269" r:id="rId13"/>
    <p:sldId id="268"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1" autoAdjust="0"/>
    <p:restoredTop sz="94716"/>
  </p:normalViewPr>
  <p:slideViewPr>
    <p:cSldViewPr snapToGrid="0">
      <p:cViewPr varScale="1">
        <p:scale>
          <a:sx n="154" d="100"/>
          <a:sy n="154" d="100"/>
        </p:scale>
        <p:origin x="4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96B56-8B5D-B24B-AD03-72F94C57230D}"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95DC2-40AE-E946-862F-B5F17F0F0D43}" type="slidenum">
              <a:rPr lang="en-US" smtClean="0"/>
              <a:t>‹#›</a:t>
            </a:fld>
            <a:endParaRPr lang="en-US"/>
          </a:p>
        </p:txBody>
      </p:sp>
    </p:spTree>
    <p:extLst>
      <p:ext uri="{BB962C8B-B14F-4D97-AF65-F5344CB8AC3E}">
        <p14:creationId xmlns:p14="http://schemas.microsoft.com/office/powerpoint/2010/main" val="3576927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558 breweries in our data set, and the top 5  states compromises of 31% of the breweries (175).</a:t>
            </a:r>
          </a:p>
        </p:txBody>
      </p:sp>
      <p:sp>
        <p:nvSpPr>
          <p:cNvPr id="4" name="Slide Number Placeholder 3"/>
          <p:cNvSpPr>
            <a:spLocks noGrp="1"/>
          </p:cNvSpPr>
          <p:nvPr>
            <p:ph type="sldNum" sz="quarter" idx="5"/>
          </p:nvPr>
        </p:nvSpPr>
        <p:spPr/>
        <p:txBody>
          <a:bodyPr/>
          <a:lstStyle/>
          <a:p>
            <a:fld id="{4AD95DC2-40AE-E946-862F-B5F17F0F0D43}" type="slidenum">
              <a:rPr lang="en-US" smtClean="0"/>
              <a:t>2</a:t>
            </a:fld>
            <a:endParaRPr lang="en-US"/>
          </a:p>
        </p:txBody>
      </p:sp>
    </p:spTree>
    <p:extLst>
      <p:ext uri="{BB962C8B-B14F-4D97-AF65-F5344CB8AC3E}">
        <p14:creationId xmlns:p14="http://schemas.microsoft.com/office/powerpoint/2010/main" val="282188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Top 3 for </a:t>
            </a:r>
            <a:r>
              <a:rPr lang="en-US" sz="1800" b="1" i="0" u="none" strike="noStrike" dirty="0">
                <a:solidFill>
                  <a:srgbClr val="000000"/>
                </a:solidFill>
                <a:effectLst/>
                <a:latin typeface="Calibri" panose="020F0502020204030204" pitchFamily="34" charset="0"/>
              </a:rPr>
              <a:t>IBU</a:t>
            </a:r>
            <a:r>
              <a:rPr lang="en-US" sz="1800" b="0" i="0" u="none" strike="noStrike" dirty="0">
                <a:solidFill>
                  <a:srgbClr val="000000"/>
                </a:solidFill>
                <a:effectLst/>
                <a:latin typeface="Calibri" panose="020F0502020204030204" pitchFamily="34" charset="0"/>
              </a:rPr>
              <a:t>, Montana (80), </a:t>
            </a:r>
            <a:r>
              <a:rPr lang="en-US" dirty="0"/>
              <a:t> </a:t>
            </a:r>
            <a:r>
              <a:rPr lang="en-US" sz="1800" b="0" i="0" u="none" strike="noStrike" dirty="0">
                <a:solidFill>
                  <a:srgbClr val="000000"/>
                </a:solidFill>
                <a:effectLst/>
                <a:latin typeface="Calibri" panose="020F0502020204030204" pitchFamily="34" charset="0"/>
              </a:rPr>
              <a:t>Delaware (77.5), </a:t>
            </a:r>
            <a:r>
              <a:rPr lang="en-US" sz="2800" b="0" i="0" u="none" strike="noStrike" dirty="0">
                <a:solidFill>
                  <a:srgbClr val="BDC1C6"/>
                </a:solidFill>
                <a:effectLst/>
                <a:latin typeface="arial" panose="020B0604020202020204" pitchFamily="34" charset="0"/>
              </a:rPr>
              <a:t>Vermont(75), top 3 for median </a:t>
            </a:r>
            <a:r>
              <a:rPr lang="en-US" sz="2800" b="1" i="0" u="none" strike="noStrike" dirty="0">
                <a:solidFill>
                  <a:srgbClr val="BDC1C6"/>
                </a:solidFill>
                <a:effectLst/>
                <a:latin typeface="arial" panose="020B0604020202020204" pitchFamily="34" charset="0"/>
              </a:rPr>
              <a:t>ABV</a:t>
            </a:r>
            <a:r>
              <a:rPr lang="en-US" sz="2800" b="0" i="0" u="none" strike="noStrike" dirty="0">
                <a:solidFill>
                  <a:srgbClr val="BDC1C6"/>
                </a:solidFill>
                <a:effectLst/>
                <a:latin typeface="arial" panose="020B0604020202020204" pitchFamily="34" charset="0"/>
              </a:rPr>
              <a:t> = Nevada (.085), South Carolina (.0765), and Vermont (.0715) &amp; </a:t>
            </a:r>
            <a:r>
              <a:rPr lang="en-US" b="0" i="0" u="none" strike="noStrike" dirty="0">
                <a:solidFill>
                  <a:srgbClr val="BDC1C6"/>
                </a:solidFill>
                <a:effectLst/>
                <a:latin typeface="arial" panose="020B0604020202020204" pitchFamily="34" charset="0"/>
              </a:rPr>
              <a:t>Kansas (.0715)</a:t>
            </a:r>
            <a:endParaRPr lang="en-US" dirty="0"/>
          </a:p>
        </p:txBody>
      </p:sp>
      <p:sp>
        <p:nvSpPr>
          <p:cNvPr id="4" name="Slide Number Placeholder 3"/>
          <p:cNvSpPr>
            <a:spLocks noGrp="1"/>
          </p:cNvSpPr>
          <p:nvPr>
            <p:ph type="sldNum" sz="quarter" idx="5"/>
          </p:nvPr>
        </p:nvSpPr>
        <p:spPr/>
        <p:txBody>
          <a:bodyPr/>
          <a:lstStyle/>
          <a:p>
            <a:fld id="{4AD95DC2-40AE-E946-862F-B5F17F0F0D43}" type="slidenum">
              <a:rPr lang="en-US" smtClean="0"/>
              <a:t>4</a:t>
            </a:fld>
            <a:endParaRPr lang="en-US"/>
          </a:p>
        </p:txBody>
      </p:sp>
    </p:spTree>
    <p:extLst>
      <p:ext uri="{BB962C8B-B14F-4D97-AF65-F5344CB8AC3E}">
        <p14:creationId xmlns:p14="http://schemas.microsoft.com/office/powerpoint/2010/main" val="405835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2,410 beer in our data set, right-tailed plot (mean is greater than the median). Our mean alcohol content for all the bears was 5.97%, and the median ABV was 5.60%. </a:t>
            </a:r>
          </a:p>
        </p:txBody>
      </p:sp>
      <p:sp>
        <p:nvSpPr>
          <p:cNvPr id="4" name="Slide Number Placeholder 3"/>
          <p:cNvSpPr>
            <a:spLocks noGrp="1"/>
          </p:cNvSpPr>
          <p:nvPr>
            <p:ph type="sldNum" sz="quarter" idx="5"/>
          </p:nvPr>
        </p:nvSpPr>
        <p:spPr/>
        <p:txBody>
          <a:bodyPr/>
          <a:lstStyle/>
          <a:p>
            <a:fld id="{4AD95DC2-40AE-E946-862F-B5F17F0F0D43}" type="slidenum">
              <a:rPr lang="en-US" smtClean="0"/>
              <a:t>9</a:t>
            </a:fld>
            <a:endParaRPr lang="en-US"/>
          </a:p>
        </p:txBody>
      </p:sp>
    </p:spTree>
    <p:extLst>
      <p:ext uri="{BB962C8B-B14F-4D97-AF65-F5344CB8AC3E}">
        <p14:creationId xmlns:p14="http://schemas.microsoft.com/office/powerpoint/2010/main" val="158500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46526-030F-4FFB-9462-423ABADE88D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68276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391012905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37733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40946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6082287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92238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681105"/>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60431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59964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7272359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F16B6-8507-4900-B3DF-8BA44FFCABEE}"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39923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BF16B6-8507-4900-B3DF-8BA44FFCABEE}"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01429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BF16B6-8507-4900-B3DF-8BA44FFCABEE}"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46526-030F-4FFB-9462-423ABADE88D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75361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BF16B6-8507-4900-B3DF-8BA44FFCABEE}"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46526-030F-4FFB-9462-423ABADE88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90653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F16B6-8507-4900-B3DF-8BA44FFCABEE}"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54456544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615137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F16B6-8507-4900-B3DF-8BA44FFCABEE}"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46526-030F-4FFB-9462-423ABADE88D7}" type="slidenum">
              <a:rPr lang="en-US" smtClean="0"/>
              <a:t>‹#›</a:t>
            </a:fld>
            <a:endParaRPr lang="en-US"/>
          </a:p>
        </p:txBody>
      </p:sp>
    </p:spTree>
    <p:extLst>
      <p:ext uri="{BB962C8B-B14F-4D97-AF65-F5344CB8AC3E}">
        <p14:creationId xmlns:p14="http://schemas.microsoft.com/office/powerpoint/2010/main" val="13729117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BF16B6-8507-4900-B3DF-8BA44FFCABEE}" type="datetimeFigureOut">
              <a:rPr lang="en-US" smtClean="0"/>
              <a:t>3/2/2023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46526-030F-4FFB-9462-423ABADE88D7}" type="slidenum">
              <a:rPr lang="en-US" smtClean="0"/>
              <a:t>‹#›</a:t>
            </a:fld>
            <a:endParaRPr lang="en-US"/>
          </a:p>
        </p:txBody>
      </p:sp>
    </p:spTree>
    <p:extLst>
      <p:ext uri="{BB962C8B-B14F-4D97-AF65-F5344CB8AC3E}">
        <p14:creationId xmlns:p14="http://schemas.microsoft.com/office/powerpoint/2010/main" val="5084349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dlaurel@mail.smu.edu" TargetMode="External"/><Relationship Id="rId2" Type="http://schemas.openxmlformats.org/officeDocument/2006/relationships/hyperlink" Target="mailto:ogray@mail.smu.ed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75F-7B6E-1CB6-7C25-1942FE212BA4}"/>
              </a:ext>
            </a:extLst>
          </p:cNvPr>
          <p:cNvSpPr>
            <a:spLocks noGrp="1"/>
          </p:cNvSpPr>
          <p:nvPr>
            <p:ph type="ctrTitle"/>
          </p:nvPr>
        </p:nvSpPr>
        <p:spPr/>
        <p:txBody>
          <a:bodyPr/>
          <a:lstStyle/>
          <a:p>
            <a:r>
              <a:rPr lang="en-US" dirty="0"/>
              <a:t>EDA I – Part 1</a:t>
            </a:r>
          </a:p>
        </p:txBody>
      </p:sp>
      <p:sp>
        <p:nvSpPr>
          <p:cNvPr id="3" name="Subtitle 2">
            <a:extLst>
              <a:ext uri="{FF2B5EF4-FFF2-40B4-BE49-F238E27FC236}">
                <a16:creationId xmlns:a16="http://schemas.microsoft.com/office/drawing/2014/main" id="{3E0467AE-4429-11C0-99D0-9034046BA293}"/>
              </a:ext>
            </a:extLst>
          </p:cNvPr>
          <p:cNvSpPr>
            <a:spLocks noGrp="1"/>
          </p:cNvSpPr>
          <p:nvPr>
            <p:ph type="subTitle" idx="1"/>
          </p:nvPr>
        </p:nvSpPr>
        <p:spPr/>
        <p:txBody>
          <a:bodyPr>
            <a:normAutofit lnSpcReduction="10000"/>
          </a:bodyPr>
          <a:lstStyle/>
          <a:p>
            <a:r>
              <a:rPr lang="en-US" dirty="0"/>
              <a:t>O’Neal Gray, David Laurel</a:t>
            </a:r>
          </a:p>
          <a:p>
            <a:r>
              <a:rPr lang="en-US" dirty="0"/>
              <a:t>DS 6306-401 – Doing Data Science</a:t>
            </a:r>
          </a:p>
          <a:p>
            <a:r>
              <a:rPr lang="en-US" dirty="0"/>
              <a:t>February 21, 2023</a:t>
            </a:r>
          </a:p>
        </p:txBody>
      </p:sp>
    </p:spTree>
    <p:extLst>
      <p:ext uri="{BB962C8B-B14F-4D97-AF65-F5344CB8AC3E}">
        <p14:creationId xmlns:p14="http://schemas.microsoft.com/office/powerpoint/2010/main" val="70309601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B205-BC44-DE80-0AC0-958BC21E264E}"/>
              </a:ext>
            </a:extLst>
          </p:cNvPr>
          <p:cNvSpPr>
            <a:spLocks noGrp="1"/>
          </p:cNvSpPr>
          <p:nvPr>
            <p:ph type="title"/>
          </p:nvPr>
        </p:nvSpPr>
        <p:spPr/>
        <p:txBody>
          <a:bodyPr/>
          <a:lstStyle/>
          <a:p>
            <a:r>
              <a:rPr lang="en-US" dirty="0"/>
              <a:t>ABV/IBU Compared</a:t>
            </a:r>
          </a:p>
        </p:txBody>
      </p:sp>
      <p:sp>
        <p:nvSpPr>
          <p:cNvPr id="3" name="Content Placeholder 2">
            <a:extLst>
              <a:ext uri="{FF2B5EF4-FFF2-40B4-BE49-F238E27FC236}">
                <a16:creationId xmlns:a16="http://schemas.microsoft.com/office/drawing/2014/main" id="{490CA8B0-495E-F2FE-FDAC-3398E7EC7A41}"/>
              </a:ext>
            </a:extLst>
          </p:cNvPr>
          <p:cNvSpPr>
            <a:spLocks noGrp="1"/>
          </p:cNvSpPr>
          <p:nvPr>
            <p:ph idx="1"/>
          </p:nvPr>
        </p:nvSpPr>
        <p:spPr/>
        <p:txBody>
          <a:bodyPr/>
          <a:lstStyle/>
          <a:p>
            <a:r>
              <a:rPr lang="en-US" dirty="0"/>
              <a:t>There is a clear relationship between ABV and IBU as noted earlier</a:t>
            </a:r>
          </a:p>
          <a:p>
            <a:r>
              <a:rPr lang="en-US" dirty="0"/>
              <a:t>This relationship could assist in imputing missing column value in either column:</a:t>
            </a:r>
          </a:p>
        </p:txBody>
      </p:sp>
      <p:pic>
        <p:nvPicPr>
          <p:cNvPr id="12" name="Picture 11">
            <a:extLst>
              <a:ext uri="{FF2B5EF4-FFF2-40B4-BE49-F238E27FC236}">
                <a16:creationId xmlns:a16="http://schemas.microsoft.com/office/drawing/2014/main" id="{676B810F-B735-2257-5074-A1AEB5BFC8B0}"/>
              </a:ext>
            </a:extLst>
          </p:cNvPr>
          <p:cNvPicPr>
            <a:picLocks noChangeAspect="1"/>
          </p:cNvPicPr>
          <p:nvPr/>
        </p:nvPicPr>
        <p:blipFill>
          <a:blip r:embed="rId2"/>
          <a:stretch>
            <a:fillRect/>
          </a:stretch>
        </p:blipFill>
        <p:spPr>
          <a:xfrm>
            <a:off x="3152191" y="3486821"/>
            <a:ext cx="5887617" cy="2802860"/>
          </a:xfrm>
          <a:prstGeom prst="rect">
            <a:avLst/>
          </a:prstGeom>
        </p:spPr>
      </p:pic>
    </p:spTree>
    <p:extLst>
      <p:ext uri="{BB962C8B-B14F-4D97-AF65-F5344CB8AC3E}">
        <p14:creationId xmlns:p14="http://schemas.microsoft.com/office/powerpoint/2010/main" val="264932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DCB6-4D6C-A4BC-4583-0DD4B7D989DC}"/>
              </a:ext>
            </a:extLst>
          </p:cNvPr>
          <p:cNvSpPr>
            <a:spLocks noGrp="1"/>
          </p:cNvSpPr>
          <p:nvPr>
            <p:ph type="title"/>
          </p:nvPr>
        </p:nvSpPr>
        <p:spPr/>
        <p:txBody>
          <a:bodyPr/>
          <a:lstStyle/>
          <a:p>
            <a:r>
              <a:rPr lang="en-US" dirty="0"/>
              <a:t>ABV/IBU Compared (cont.)</a:t>
            </a:r>
          </a:p>
        </p:txBody>
      </p:sp>
      <p:sp>
        <p:nvSpPr>
          <p:cNvPr id="3" name="Content Placeholder 2">
            <a:extLst>
              <a:ext uri="{FF2B5EF4-FFF2-40B4-BE49-F238E27FC236}">
                <a16:creationId xmlns:a16="http://schemas.microsoft.com/office/drawing/2014/main" id="{A916A680-E22D-1D5B-7519-10DCEBF9700F}"/>
              </a:ext>
            </a:extLst>
          </p:cNvPr>
          <p:cNvSpPr>
            <a:spLocks noGrp="1"/>
          </p:cNvSpPr>
          <p:nvPr>
            <p:ph idx="1"/>
          </p:nvPr>
        </p:nvSpPr>
        <p:spPr/>
        <p:txBody>
          <a:bodyPr/>
          <a:lstStyle/>
          <a:p>
            <a:r>
              <a:rPr lang="en-US" dirty="0"/>
              <a:t>Interestingly, we see a wall at ABV=10%, where many states have historically set boundaries</a:t>
            </a:r>
            <a:r>
              <a:rPr lang="en-US" baseline="30000" dirty="0">
                <a:hlinkClick r:id="rId2" action="ppaction://hlinksldjump"/>
              </a:rPr>
              <a:t>1</a:t>
            </a:r>
            <a:r>
              <a:rPr lang="en-US" dirty="0"/>
              <a:t> on sales and distribution for higher alcohol-content beverages:</a:t>
            </a:r>
          </a:p>
        </p:txBody>
      </p:sp>
      <p:pic>
        <p:nvPicPr>
          <p:cNvPr id="8" name="Picture 7">
            <a:extLst>
              <a:ext uri="{FF2B5EF4-FFF2-40B4-BE49-F238E27FC236}">
                <a16:creationId xmlns:a16="http://schemas.microsoft.com/office/drawing/2014/main" id="{E0C9FA61-D24F-0F57-32CD-06BDA795F53A}"/>
              </a:ext>
            </a:extLst>
          </p:cNvPr>
          <p:cNvPicPr>
            <a:picLocks noChangeAspect="1"/>
          </p:cNvPicPr>
          <p:nvPr/>
        </p:nvPicPr>
        <p:blipFill>
          <a:blip r:embed="rId3"/>
          <a:stretch>
            <a:fillRect/>
          </a:stretch>
        </p:blipFill>
        <p:spPr>
          <a:xfrm>
            <a:off x="2967133" y="3339565"/>
            <a:ext cx="6257731" cy="2979056"/>
          </a:xfrm>
          <a:prstGeom prst="rect">
            <a:avLst/>
          </a:prstGeom>
        </p:spPr>
      </p:pic>
    </p:spTree>
    <p:extLst>
      <p:ext uri="{BB962C8B-B14F-4D97-AF65-F5344CB8AC3E}">
        <p14:creationId xmlns:p14="http://schemas.microsoft.com/office/powerpoint/2010/main" val="421673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B85A-282A-9B76-5F93-876A345F6AEE}"/>
              </a:ext>
            </a:extLst>
          </p:cNvPr>
          <p:cNvSpPr>
            <a:spLocks noGrp="1"/>
          </p:cNvSpPr>
          <p:nvPr>
            <p:ph type="title"/>
          </p:nvPr>
        </p:nvSpPr>
        <p:spPr/>
        <p:txBody>
          <a:bodyPr/>
          <a:lstStyle/>
          <a:p>
            <a:r>
              <a:rPr lang="en-US" dirty="0"/>
              <a:t>Predicting Ales and IPAs</a:t>
            </a:r>
          </a:p>
        </p:txBody>
      </p:sp>
      <p:sp>
        <p:nvSpPr>
          <p:cNvPr id="3" name="Content Placeholder 2">
            <a:extLst>
              <a:ext uri="{FF2B5EF4-FFF2-40B4-BE49-F238E27FC236}">
                <a16:creationId xmlns:a16="http://schemas.microsoft.com/office/drawing/2014/main" id="{0A6FD725-7E73-F193-5354-181EC2DED8CD}"/>
              </a:ext>
            </a:extLst>
          </p:cNvPr>
          <p:cNvSpPr>
            <a:spLocks noGrp="1"/>
          </p:cNvSpPr>
          <p:nvPr>
            <p:ph idx="1"/>
          </p:nvPr>
        </p:nvSpPr>
        <p:spPr/>
        <p:txBody>
          <a:bodyPr/>
          <a:lstStyle/>
          <a:p>
            <a:r>
              <a:rPr lang="en-US" dirty="0"/>
              <a:t>Using K-Nearest Neighbors, able to predict IPAs and non-IPAs with 79.6% accuracy:</a:t>
            </a:r>
          </a:p>
          <a:p>
            <a:endParaRPr lang="en-US" dirty="0"/>
          </a:p>
        </p:txBody>
      </p:sp>
      <p:pic>
        <p:nvPicPr>
          <p:cNvPr id="7" name="Picture 6">
            <a:extLst>
              <a:ext uri="{FF2B5EF4-FFF2-40B4-BE49-F238E27FC236}">
                <a16:creationId xmlns:a16="http://schemas.microsoft.com/office/drawing/2014/main" id="{4B87C2A8-3C5F-7352-A2EE-A235CDBE5E1D}"/>
              </a:ext>
            </a:extLst>
          </p:cNvPr>
          <p:cNvPicPr>
            <a:picLocks noChangeAspect="1"/>
          </p:cNvPicPr>
          <p:nvPr/>
        </p:nvPicPr>
        <p:blipFill>
          <a:blip r:embed="rId2"/>
          <a:stretch>
            <a:fillRect/>
          </a:stretch>
        </p:blipFill>
        <p:spPr>
          <a:xfrm>
            <a:off x="1475721" y="3429000"/>
            <a:ext cx="3172268" cy="2029108"/>
          </a:xfrm>
          <a:prstGeom prst="rect">
            <a:avLst/>
          </a:prstGeom>
        </p:spPr>
      </p:pic>
      <p:pic>
        <p:nvPicPr>
          <p:cNvPr id="9" name="Picture 8">
            <a:extLst>
              <a:ext uri="{FF2B5EF4-FFF2-40B4-BE49-F238E27FC236}">
                <a16:creationId xmlns:a16="http://schemas.microsoft.com/office/drawing/2014/main" id="{860E7B1E-E8F5-8E5D-6797-A771390DD00B}"/>
              </a:ext>
            </a:extLst>
          </p:cNvPr>
          <p:cNvPicPr>
            <a:picLocks noChangeAspect="1"/>
          </p:cNvPicPr>
          <p:nvPr/>
        </p:nvPicPr>
        <p:blipFill>
          <a:blip r:embed="rId3"/>
          <a:stretch>
            <a:fillRect/>
          </a:stretch>
        </p:blipFill>
        <p:spPr>
          <a:xfrm>
            <a:off x="6768936" y="3138629"/>
            <a:ext cx="3840134" cy="2737239"/>
          </a:xfrm>
          <a:prstGeom prst="rect">
            <a:avLst/>
          </a:prstGeom>
        </p:spPr>
      </p:pic>
    </p:spTree>
    <p:extLst>
      <p:ext uri="{BB962C8B-B14F-4D97-AF65-F5344CB8AC3E}">
        <p14:creationId xmlns:p14="http://schemas.microsoft.com/office/powerpoint/2010/main" val="17009812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4EB8-F4AD-60E9-CC2D-E521F025305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0776434-650B-493B-A498-74C9EBFDE1FB}"/>
              </a:ext>
            </a:extLst>
          </p:cNvPr>
          <p:cNvSpPr>
            <a:spLocks noGrp="1"/>
          </p:cNvSpPr>
          <p:nvPr>
            <p:ph idx="1"/>
          </p:nvPr>
        </p:nvSpPr>
        <p:spPr/>
        <p:txBody>
          <a:bodyPr>
            <a:normAutofit/>
          </a:bodyPr>
          <a:lstStyle/>
          <a:p>
            <a:r>
              <a:rPr lang="en-US" dirty="0"/>
              <a:t>Please reach out to:</a:t>
            </a:r>
          </a:p>
          <a:p>
            <a:pPr lvl="1"/>
            <a:r>
              <a:rPr lang="en-US" dirty="0"/>
              <a:t>O’Neal Gray</a:t>
            </a:r>
          </a:p>
          <a:p>
            <a:pPr lvl="2"/>
            <a:r>
              <a:rPr lang="en-US" dirty="0"/>
              <a:t>(214) 724-2020</a:t>
            </a:r>
          </a:p>
          <a:p>
            <a:pPr lvl="2"/>
            <a:r>
              <a:rPr lang="en-US" dirty="0">
                <a:hlinkClick r:id="rId2"/>
              </a:rPr>
              <a:t>ogray@mail.smu.edu</a:t>
            </a:r>
            <a:endParaRPr lang="en-US" dirty="0"/>
          </a:p>
          <a:p>
            <a:pPr lvl="1"/>
            <a:r>
              <a:rPr lang="en-US" dirty="0"/>
              <a:t>David Laurel</a:t>
            </a:r>
          </a:p>
          <a:p>
            <a:pPr lvl="2"/>
            <a:r>
              <a:rPr lang="en-US" dirty="0"/>
              <a:t>(956) 635-6463</a:t>
            </a:r>
          </a:p>
          <a:p>
            <a:pPr lvl="2"/>
            <a:r>
              <a:rPr lang="en-US" dirty="0">
                <a:hlinkClick r:id="rId3"/>
              </a:rPr>
              <a:t>dlaurel@mail.smu.edu</a:t>
            </a:r>
            <a:endParaRPr lang="en-US" dirty="0"/>
          </a:p>
          <a:p>
            <a:pPr marL="457200" lvl="1" indent="0">
              <a:buNone/>
            </a:pPr>
            <a:endParaRPr lang="en-US" dirty="0"/>
          </a:p>
        </p:txBody>
      </p:sp>
    </p:spTree>
    <p:extLst>
      <p:ext uri="{BB962C8B-B14F-4D97-AF65-F5344CB8AC3E}">
        <p14:creationId xmlns:p14="http://schemas.microsoft.com/office/powerpoint/2010/main" val="42491943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E0AC-E09B-F04D-3F8D-42952B9DE6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148F9D-97AE-F1DC-8285-C101EC05E742}"/>
              </a:ext>
            </a:extLst>
          </p:cNvPr>
          <p:cNvSpPr>
            <a:spLocks noGrp="1"/>
          </p:cNvSpPr>
          <p:nvPr>
            <p:ph idx="1"/>
          </p:nvPr>
        </p:nvSpPr>
        <p:spPr/>
        <p:txBody>
          <a:bodyPr/>
          <a:lstStyle/>
          <a:p>
            <a:pPr marL="457200" indent="-457200">
              <a:buFont typeface="+mj-lt"/>
              <a:buAutoNum type="arabicPeriod"/>
            </a:pPr>
            <a:r>
              <a:rPr lang="en-US" dirty="0"/>
              <a:t>https://reason.com/2021/09/20/why-is-this-beer-banned-in-15-states/</a:t>
            </a:r>
          </a:p>
        </p:txBody>
      </p:sp>
    </p:spTree>
    <p:extLst>
      <p:ext uri="{BB962C8B-B14F-4D97-AF65-F5344CB8AC3E}">
        <p14:creationId xmlns:p14="http://schemas.microsoft.com/office/powerpoint/2010/main" val="288152514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C839-0D33-1B27-4843-81391A04A1FA}"/>
              </a:ext>
            </a:extLst>
          </p:cNvPr>
          <p:cNvSpPr>
            <a:spLocks noGrp="1"/>
          </p:cNvSpPr>
          <p:nvPr>
            <p:ph type="title"/>
          </p:nvPr>
        </p:nvSpPr>
        <p:spPr/>
        <p:txBody>
          <a:bodyPr>
            <a:normAutofit/>
          </a:bodyPr>
          <a:lstStyle/>
          <a:p>
            <a:pPr>
              <a:lnSpc>
                <a:spcPct val="90000"/>
              </a:lnSpc>
            </a:pPr>
            <a:r>
              <a:rPr lang="en-US" sz="4100" dirty="0"/>
              <a:t>Breweries by State</a:t>
            </a:r>
          </a:p>
        </p:txBody>
      </p:sp>
      <p:sp>
        <p:nvSpPr>
          <p:cNvPr id="8" name="Content Placeholder 7">
            <a:extLst>
              <a:ext uri="{FF2B5EF4-FFF2-40B4-BE49-F238E27FC236}">
                <a16:creationId xmlns:a16="http://schemas.microsoft.com/office/drawing/2014/main" id="{6B2432AF-9331-7EE6-A803-31BAF32D703E}"/>
              </a:ext>
            </a:extLst>
          </p:cNvPr>
          <p:cNvSpPr>
            <a:spLocks noGrp="1"/>
          </p:cNvSpPr>
          <p:nvPr>
            <p:ph idx="1"/>
          </p:nvPr>
        </p:nvSpPr>
        <p:spPr>
          <a:xfrm>
            <a:off x="8488195" y="2594692"/>
            <a:ext cx="1998954" cy="499839"/>
          </a:xfrm>
        </p:spPr>
        <p:txBody>
          <a:bodyPr>
            <a:normAutofit lnSpcReduction="10000"/>
          </a:bodyPr>
          <a:lstStyle/>
          <a:p>
            <a:pPr marL="0" indent="0" algn="ctr">
              <a:buNone/>
            </a:pPr>
            <a:r>
              <a:rPr lang="en-US" dirty="0"/>
              <a:t>Top 5</a:t>
            </a:r>
          </a:p>
          <a:p>
            <a:pPr marL="457200" lvl="1" indent="0">
              <a:buNone/>
            </a:pPr>
            <a:endParaRPr lang="en-US" dirty="0"/>
          </a:p>
        </p:txBody>
      </p:sp>
      <p:graphicFrame>
        <p:nvGraphicFramePr>
          <p:cNvPr id="6" name="Table 6">
            <a:extLst>
              <a:ext uri="{FF2B5EF4-FFF2-40B4-BE49-F238E27FC236}">
                <a16:creationId xmlns:a16="http://schemas.microsoft.com/office/drawing/2014/main" id="{2541E99F-9C49-1255-8622-819FF3FB5F25}"/>
              </a:ext>
            </a:extLst>
          </p:cNvPr>
          <p:cNvGraphicFramePr>
            <a:graphicFrameLocks noGrp="1"/>
          </p:cNvGraphicFramePr>
          <p:nvPr>
            <p:extLst>
              <p:ext uri="{D42A27DB-BD31-4B8C-83A1-F6EECF244321}">
                <p14:modId xmlns:p14="http://schemas.microsoft.com/office/powerpoint/2010/main" val="32287472"/>
              </p:ext>
            </p:extLst>
          </p:nvPr>
        </p:nvGraphicFramePr>
        <p:xfrm>
          <a:off x="8488195" y="3112410"/>
          <a:ext cx="1998954" cy="2919750"/>
        </p:xfrm>
        <a:graphic>
          <a:graphicData uri="http://schemas.openxmlformats.org/drawingml/2006/table">
            <a:tbl>
              <a:tblPr firstRow="1" bandRow="1">
                <a:tableStyleId>{5C22544A-7EE6-4342-B048-85BDC9FD1C3A}</a:tableStyleId>
              </a:tblPr>
              <a:tblGrid>
                <a:gridCol w="999477">
                  <a:extLst>
                    <a:ext uri="{9D8B030D-6E8A-4147-A177-3AD203B41FA5}">
                      <a16:colId xmlns:a16="http://schemas.microsoft.com/office/drawing/2014/main" val="3169309753"/>
                    </a:ext>
                  </a:extLst>
                </a:gridCol>
                <a:gridCol w="999477">
                  <a:extLst>
                    <a:ext uri="{9D8B030D-6E8A-4147-A177-3AD203B41FA5}">
                      <a16:colId xmlns:a16="http://schemas.microsoft.com/office/drawing/2014/main" val="2205383043"/>
                    </a:ext>
                  </a:extLst>
                </a:gridCol>
              </a:tblGrid>
              <a:tr h="486625">
                <a:tc>
                  <a:txBody>
                    <a:bodyPr/>
                    <a:lstStyle/>
                    <a:p>
                      <a:pPr algn="ctr"/>
                      <a:r>
                        <a:rPr lang="en-US" dirty="0"/>
                        <a:t>Count</a:t>
                      </a:r>
                    </a:p>
                  </a:txBody>
                  <a:tcPr anchor="ctr"/>
                </a:tc>
                <a:tc>
                  <a:txBody>
                    <a:bodyPr/>
                    <a:lstStyle/>
                    <a:p>
                      <a:pPr algn="ctr"/>
                      <a:r>
                        <a:rPr lang="en-US" dirty="0"/>
                        <a:t>State</a:t>
                      </a:r>
                    </a:p>
                  </a:txBody>
                  <a:tcPr anchor="ctr"/>
                </a:tc>
                <a:extLst>
                  <a:ext uri="{0D108BD9-81ED-4DB2-BD59-A6C34878D82A}">
                    <a16:rowId xmlns:a16="http://schemas.microsoft.com/office/drawing/2014/main" val="98704238"/>
                  </a:ext>
                </a:extLst>
              </a:tr>
              <a:tr h="486625">
                <a:tc>
                  <a:txBody>
                    <a:bodyPr/>
                    <a:lstStyle/>
                    <a:p>
                      <a:pPr algn="ctr" fontAlgn="b"/>
                      <a:r>
                        <a:rPr lang="en-US" sz="1600" b="0" i="0" u="none" strike="noStrike" dirty="0">
                          <a:solidFill>
                            <a:srgbClr val="000000"/>
                          </a:solidFill>
                          <a:effectLst/>
                          <a:latin typeface="Calibri" panose="020F0502020204030204" pitchFamily="34" charset="0"/>
                        </a:rPr>
                        <a:t>47</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Colorado</a:t>
                      </a:r>
                    </a:p>
                  </a:txBody>
                  <a:tcPr marL="9525" marR="9525" marT="9525" marB="0" anchor="ctr"/>
                </a:tc>
                <a:extLst>
                  <a:ext uri="{0D108BD9-81ED-4DB2-BD59-A6C34878D82A}">
                    <a16:rowId xmlns:a16="http://schemas.microsoft.com/office/drawing/2014/main" val="2979867957"/>
                  </a:ext>
                </a:extLst>
              </a:tr>
              <a:tr h="486625">
                <a:tc>
                  <a:txBody>
                    <a:bodyPr/>
                    <a:lstStyle/>
                    <a:p>
                      <a:pPr algn="ctr" fontAlgn="b"/>
                      <a:r>
                        <a:rPr lang="en-US" sz="1600" b="0" i="0" u="none" strike="noStrike">
                          <a:solidFill>
                            <a:srgbClr val="000000"/>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California</a:t>
                      </a:r>
                    </a:p>
                  </a:txBody>
                  <a:tcPr marL="9525" marR="9525" marT="9525" marB="0" anchor="ctr"/>
                </a:tc>
                <a:extLst>
                  <a:ext uri="{0D108BD9-81ED-4DB2-BD59-A6C34878D82A}">
                    <a16:rowId xmlns:a16="http://schemas.microsoft.com/office/drawing/2014/main" val="28781957"/>
                  </a:ext>
                </a:extLst>
              </a:tr>
              <a:tr h="486625">
                <a:tc>
                  <a:txBody>
                    <a:bodyPr/>
                    <a:lstStyle/>
                    <a:p>
                      <a:pPr algn="ctr" fontAlgn="b"/>
                      <a:r>
                        <a:rPr lang="en-US" sz="1600" b="0" i="0" u="none" strike="noStrike">
                          <a:solidFill>
                            <a:srgbClr val="000000"/>
                          </a:solidFill>
                          <a:effectLst/>
                          <a:latin typeface="Calibri" panose="020F0502020204030204" pitchFamily="34" charset="0"/>
                        </a:rPr>
                        <a:t>32</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Michigan</a:t>
                      </a:r>
                    </a:p>
                  </a:txBody>
                  <a:tcPr marL="9525" marR="9525" marT="9525" marB="0" anchor="ctr"/>
                </a:tc>
                <a:extLst>
                  <a:ext uri="{0D108BD9-81ED-4DB2-BD59-A6C34878D82A}">
                    <a16:rowId xmlns:a16="http://schemas.microsoft.com/office/drawing/2014/main" val="3927011731"/>
                  </a:ext>
                </a:extLst>
              </a:tr>
              <a:tr h="486625">
                <a:tc>
                  <a:txBody>
                    <a:bodyPr/>
                    <a:lstStyle/>
                    <a:p>
                      <a:pPr algn="ctr" fontAlgn="b"/>
                      <a:r>
                        <a:rPr lang="en-US" sz="1600" b="0" i="0" u="none" strike="noStrike">
                          <a:solidFill>
                            <a:srgbClr val="000000"/>
                          </a:solidFill>
                          <a:effectLst/>
                          <a:latin typeface="Calibri" panose="020F0502020204030204" pitchFamily="34" charset="0"/>
                        </a:rPr>
                        <a:t>29</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Oregon</a:t>
                      </a:r>
                    </a:p>
                  </a:txBody>
                  <a:tcPr marL="9525" marR="9525" marT="9525" marB="0" anchor="ctr"/>
                </a:tc>
                <a:extLst>
                  <a:ext uri="{0D108BD9-81ED-4DB2-BD59-A6C34878D82A}">
                    <a16:rowId xmlns:a16="http://schemas.microsoft.com/office/drawing/2014/main" val="2859610718"/>
                  </a:ext>
                </a:extLst>
              </a:tr>
              <a:tr h="486625">
                <a:tc>
                  <a:txBody>
                    <a:bodyPr/>
                    <a:lstStyle/>
                    <a:p>
                      <a:pPr algn="ctr" fontAlgn="b"/>
                      <a:r>
                        <a:rPr lang="en-US" sz="1600" b="0" i="0" u="none" strike="noStrike" dirty="0">
                          <a:solidFill>
                            <a:srgbClr val="000000"/>
                          </a:solidFill>
                          <a:effectLst/>
                          <a:latin typeface="Calibri" panose="020F0502020204030204" pitchFamily="34" charset="0"/>
                        </a:rPr>
                        <a:t>28</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Texas</a:t>
                      </a:r>
                    </a:p>
                  </a:txBody>
                  <a:tcPr marL="9525" marR="9525" marT="9525" marB="0" anchor="ctr"/>
                </a:tc>
                <a:extLst>
                  <a:ext uri="{0D108BD9-81ED-4DB2-BD59-A6C34878D82A}">
                    <a16:rowId xmlns:a16="http://schemas.microsoft.com/office/drawing/2014/main" val="793476554"/>
                  </a:ext>
                </a:extLst>
              </a:tr>
            </a:tbl>
          </a:graphicData>
        </a:graphic>
      </p:graphicFrame>
      <p:pic>
        <p:nvPicPr>
          <p:cNvPr id="9" name="Picture 8">
            <a:extLst>
              <a:ext uri="{FF2B5EF4-FFF2-40B4-BE49-F238E27FC236}">
                <a16:creationId xmlns:a16="http://schemas.microsoft.com/office/drawing/2014/main" id="{1216EEA2-B34A-C803-ECC0-E18A395FF7DF}"/>
              </a:ext>
            </a:extLst>
          </p:cNvPr>
          <p:cNvPicPr>
            <a:picLocks noChangeAspect="1"/>
          </p:cNvPicPr>
          <p:nvPr/>
        </p:nvPicPr>
        <p:blipFill>
          <a:blip r:embed="rId4"/>
          <a:stretch>
            <a:fillRect/>
          </a:stretch>
        </p:blipFill>
        <p:spPr>
          <a:xfrm>
            <a:off x="1295402" y="2594692"/>
            <a:ext cx="6874936" cy="3437468"/>
          </a:xfrm>
          <a:prstGeom prst="rect">
            <a:avLst/>
          </a:prstGeom>
        </p:spPr>
      </p:pic>
    </p:spTree>
    <p:extLst>
      <p:ext uri="{BB962C8B-B14F-4D97-AF65-F5344CB8AC3E}">
        <p14:creationId xmlns:p14="http://schemas.microsoft.com/office/powerpoint/2010/main" val="3952958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E4DC-C636-4A60-21AA-2ACC13AF1CAA}"/>
              </a:ext>
            </a:extLst>
          </p:cNvPr>
          <p:cNvSpPr>
            <a:spLocks noGrp="1"/>
          </p:cNvSpPr>
          <p:nvPr>
            <p:ph type="title"/>
          </p:nvPr>
        </p:nvSpPr>
        <p:spPr/>
        <p:txBody>
          <a:bodyPr/>
          <a:lstStyle/>
          <a:p>
            <a:r>
              <a:rPr lang="en-US" dirty="0"/>
              <a:t>Dealing with Missing Values</a:t>
            </a:r>
          </a:p>
        </p:txBody>
      </p:sp>
      <p:sp>
        <p:nvSpPr>
          <p:cNvPr id="3" name="Content Placeholder 2">
            <a:extLst>
              <a:ext uri="{FF2B5EF4-FFF2-40B4-BE49-F238E27FC236}">
                <a16:creationId xmlns:a16="http://schemas.microsoft.com/office/drawing/2014/main" id="{0FFB4536-9510-4D15-DB2E-4529C13B428C}"/>
              </a:ext>
            </a:extLst>
          </p:cNvPr>
          <p:cNvSpPr>
            <a:spLocks noGrp="1"/>
          </p:cNvSpPr>
          <p:nvPr>
            <p:ph idx="1"/>
          </p:nvPr>
        </p:nvSpPr>
        <p:spPr/>
        <p:txBody>
          <a:bodyPr/>
          <a:lstStyle/>
          <a:p>
            <a:r>
              <a:rPr lang="en-US" dirty="0"/>
              <a:t>Determined </a:t>
            </a:r>
            <a:r>
              <a:rPr lang="en-US" b="1" dirty="0"/>
              <a:t>ABV</a:t>
            </a:r>
            <a:r>
              <a:rPr lang="en-US" dirty="0"/>
              <a:t> and </a:t>
            </a:r>
            <a:r>
              <a:rPr lang="en-US" b="1" dirty="0"/>
              <a:t>IBU</a:t>
            </a:r>
            <a:r>
              <a:rPr lang="en-US" dirty="0"/>
              <a:t> to have missing data</a:t>
            </a:r>
          </a:p>
          <a:p>
            <a:r>
              <a:rPr lang="en-US" dirty="0"/>
              <a:t>Based on this, we decided to fill in </a:t>
            </a:r>
            <a:r>
              <a:rPr lang="en-US" b="1" dirty="0"/>
              <a:t>ABV </a:t>
            </a:r>
            <a:r>
              <a:rPr lang="en-US" dirty="0"/>
              <a:t>data first, as this</a:t>
            </a:r>
            <a:br>
              <a:rPr lang="en-US" dirty="0"/>
            </a:br>
            <a:r>
              <a:rPr lang="en-US" dirty="0"/>
              <a:t>held a smaller missing dataset, then </a:t>
            </a:r>
            <a:r>
              <a:rPr lang="en-US" b="1" dirty="0"/>
              <a:t>IBU</a:t>
            </a:r>
            <a:r>
              <a:rPr lang="en-US" dirty="0"/>
              <a:t> with predictive-</a:t>
            </a:r>
            <a:br>
              <a:rPr lang="en-US" dirty="0"/>
            </a:br>
            <a:r>
              <a:rPr lang="en-US" dirty="0"/>
              <a:t>mean imputation</a:t>
            </a:r>
          </a:p>
          <a:p>
            <a:r>
              <a:rPr lang="en-US" dirty="0"/>
              <a:t>Using the mice package, we’re able to do multivariate imputations</a:t>
            </a:r>
          </a:p>
          <a:p>
            <a:pPr lvl="1"/>
            <a:r>
              <a:rPr lang="en-US" dirty="0"/>
              <a:t>Unsure how to specify ABV as a predictor for IBU or vice versa</a:t>
            </a:r>
          </a:p>
        </p:txBody>
      </p:sp>
      <p:pic>
        <p:nvPicPr>
          <p:cNvPr id="5" name="Picture 4">
            <a:extLst>
              <a:ext uri="{FF2B5EF4-FFF2-40B4-BE49-F238E27FC236}">
                <a16:creationId xmlns:a16="http://schemas.microsoft.com/office/drawing/2014/main" id="{4EE6B91D-24D7-859D-C5F1-C549E88C9A09}"/>
              </a:ext>
            </a:extLst>
          </p:cNvPr>
          <p:cNvPicPr>
            <a:picLocks noChangeAspect="1"/>
          </p:cNvPicPr>
          <p:nvPr/>
        </p:nvPicPr>
        <p:blipFill>
          <a:blip r:embed="rId2"/>
          <a:stretch>
            <a:fillRect/>
          </a:stretch>
        </p:blipFill>
        <p:spPr>
          <a:xfrm>
            <a:off x="8434173" y="2556932"/>
            <a:ext cx="3067478" cy="1419423"/>
          </a:xfrm>
          <a:prstGeom prst="rect">
            <a:avLst/>
          </a:prstGeom>
        </p:spPr>
      </p:pic>
      <p:pic>
        <p:nvPicPr>
          <p:cNvPr id="7" name="Picture 6">
            <a:extLst>
              <a:ext uri="{FF2B5EF4-FFF2-40B4-BE49-F238E27FC236}">
                <a16:creationId xmlns:a16="http://schemas.microsoft.com/office/drawing/2014/main" id="{5151C118-FD33-EDF5-FB64-2CDFB52FFFA7}"/>
              </a:ext>
            </a:extLst>
          </p:cNvPr>
          <p:cNvPicPr>
            <a:picLocks noChangeAspect="1"/>
          </p:cNvPicPr>
          <p:nvPr/>
        </p:nvPicPr>
        <p:blipFill>
          <a:blip r:embed="rId3"/>
          <a:stretch>
            <a:fillRect/>
          </a:stretch>
        </p:blipFill>
        <p:spPr>
          <a:xfrm>
            <a:off x="1095470" y="5615243"/>
            <a:ext cx="10406181" cy="308516"/>
          </a:xfrm>
          <a:prstGeom prst="rect">
            <a:avLst/>
          </a:prstGeom>
        </p:spPr>
      </p:pic>
      <p:pic>
        <p:nvPicPr>
          <p:cNvPr id="6" name="Picture 5">
            <a:extLst>
              <a:ext uri="{FF2B5EF4-FFF2-40B4-BE49-F238E27FC236}">
                <a16:creationId xmlns:a16="http://schemas.microsoft.com/office/drawing/2014/main" id="{3FDADD43-0683-0565-BDBC-04ED117A1E24}"/>
              </a:ext>
            </a:extLst>
          </p:cNvPr>
          <p:cNvPicPr>
            <a:picLocks noChangeAspect="1"/>
          </p:cNvPicPr>
          <p:nvPr/>
        </p:nvPicPr>
        <p:blipFill>
          <a:blip r:embed="rId4"/>
          <a:stretch>
            <a:fillRect/>
          </a:stretch>
        </p:blipFill>
        <p:spPr>
          <a:xfrm>
            <a:off x="8215314" y="5150289"/>
            <a:ext cx="3476864" cy="1238423"/>
          </a:xfrm>
          <a:prstGeom prst="rect">
            <a:avLst/>
          </a:prstGeom>
        </p:spPr>
      </p:pic>
    </p:spTree>
    <p:extLst>
      <p:ext uri="{BB962C8B-B14F-4D97-AF65-F5344CB8AC3E}">
        <p14:creationId xmlns:p14="http://schemas.microsoft.com/office/powerpoint/2010/main" val="2647143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51" name="Group 150">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2" name="Picture 151">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3" name="Rectangle 152">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4" name="Picture 153">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5" name="Picture 154">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57" name="Rectangle 156">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E923F4-B321-99D9-3E42-D3DF848E7ED8}"/>
              </a:ext>
            </a:extLst>
          </p:cNvPr>
          <p:cNvPicPr>
            <a:picLocks noChangeAspect="1"/>
          </p:cNvPicPr>
          <p:nvPr/>
        </p:nvPicPr>
        <p:blipFill>
          <a:blip r:embed="rId6"/>
          <a:stretch>
            <a:fillRect/>
          </a:stretch>
        </p:blipFill>
        <p:spPr>
          <a:xfrm>
            <a:off x="1514514" y="393282"/>
            <a:ext cx="9159795" cy="6114162"/>
          </a:xfrm>
          <a:prstGeom prst="rect">
            <a:avLst/>
          </a:prstGeom>
        </p:spPr>
      </p:pic>
      <p:sp>
        <p:nvSpPr>
          <p:cNvPr id="159" name="Rectangle 158">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E3D00"/>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02003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455D-A694-5337-ACE7-1BD549137711}"/>
              </a:ext>
            </a:extLst>
          </p:cNvPr>
          <p:cNvSpPr>
            <a:spLocks noGrp="1"/>
          </p:cNvSpPr>
          <p:nvPr>
            <p:ph type="title"/>
          </p:nvPr>
        </p:nvSpPr>
        <p:spPr/>
        <p:txBody>
          <a:bodyPr/>
          <a:lstStyle/>
          <a:p>
            <a:r>
              <a:rPr lang="en-US" dirty="0"/>
              <a:t>Maximum ABV</a:t>
            </a:r>
          </a:p>
        </p:txBody>
      </p:sp>
      <p:sp>
        <p:nvSpPr>
          <p:cNvPr id="3" name="Content Placeholder 2">
            <a:extLst>
              <a:ext uri="{FF2B5EF4-FFF2-40B4-BE49-F238E27FC236}">
                <a16:creationId xmlns:a16="http://schemas.microsoft.com/office/drawing/2014/main" id="{935485CF-1F18-1030-6F98-77220D55CF54}"/>
              </a:ext>
            </a:extLst>
          </p:cNvPr>
          <p:cNvSpPr>
            <a:spLocks noGrp="1"/>
          </p:cNvSpPr>
          <p:nvPr>
            <p:ph idx="1"/>
          </p:nvPr>
        </p:nvSpPr>
        <p:spPr/>
        <p:txBody>
          <a:bodyPr>
            <a:normAutofit fontScale="85000" lnSpcReduction="20000"/>
          </a:bodyPr>
          <a:lstStyle/>
          <a:p>
            <a:r>
              <a:rPr lang="en-US" dirty="0"/>
              <a:t>We could calculate the maximum ABV value with the given data, but there appeared to be more to the story than simple maximums</a:t>
            </a:r>
          </a:p>
          <a:p>
            <a:r>
              <a:rPr lang="en-US" dirty="0"/>
              <a:t>We calculated the five states with the highest scoring ABV beers from the incomplete, original data (to make sure no made-up data was counted), as there was only one repeat (CO) in the top six candidates:</a:t>
            </a:r>
          </a:p>
          <a:p>
            <a:endParaRPr lang="en-US" dirty="0"/>
          </a:p>
          <a:p>
            <a:endParaRPr lang="en-US" dirty="0"/>
          </a:p>
          <a:p>
            <a:endParaRPr lang="en-US" dirty="0"/>
          </a:p>
          <a:p>
            <a:r>
              <a:rPr lang="en-US" dirty="0"/>
              <a:t>From here, we determined that the beer with the greatest Alcohol by Volume was </a:t>
            </a:r>
            <a:r>
              <a:rPr lang="en-US" b="1" dirty="0"/>
              <a:t>Colorado’s</a:t>
            </a:r>
            <a:r>
              <a:rPr lang="en-US" dirty="0"/>
              <a:t> "Lee Hill Series Vol. 5 - Belgian Style </a:t>
            </a:r>
            <a:r>
              <a:rPr lang="en-US" dirty="0" err="1"/>
              <a:t>Quadrupel</a:t>
            </a:r>
            <a:r>
              <a:rPr lang="en-US" dirty="0"/>
              <a:t> Ale"</a:t>
            </a:r>
          </a:p>
          <a:p>
            <a:endParaRPr lang="en-US" dirty="0"/>
          </a:p>
        </p:txBody>
      </p:sp>
      <p:pic>
        <p:nvPicPr>
          <p:cNvPr id="7" name="Picture 6">
            <a:extLst>
              <a:ext uri="{FF2B5EF4-FFF2-40B4-BE49-F238E27FC236}">
                <a16:creationId xmlns:a16="http://schemas.microsoft.com/office/drawing/2014/main" id="{A6C73A1F-F0B4-4FAF-7793-584CB49ABBC0}"/>
              </a:ext>
            </a:extLst>
          </p:cNvPr>
          <p:cNvPicPr>
            <a:picLocks noChangeAspect="1"/>
          </p:cNvPicPr>
          <p:nvPr/>
        </p:nvPicPr>
        <p:blipFill>
          <a:blip r:embed="rId2"/>
          <a:stretch>
            <a:fillRect/>
          </a:stretch>
        </p:blipFill>
        <p:spPr>
          <a:xfrm>
            <a:off x="1496290" y="4089857"/>
            <a:ext cx="9199418" cy="908315"/>
          </a:xfrm>
          <a:prstGeom prst="rect">
            <a:avLst/>
          </a:prstGeom>
        </p:spPr>
      </p:pic>
    </p:spTree>
    <p:extLst>
      <p:ext uri="{BB962C8B-B14F-4D97-AF65-F5344CB8AC3E}">
        <p14:creationId xmlns:p14="http://schemas.microsoft.com/office/powerpoint/2010/main" val="3675893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82CA-5C48-FC7B-E911-1452BEBDA2CD}"/>
              </a:ext>
            </a:extLst>
          </p:cNvPr>
          <p:cNvSpPr>
            <a:spLocks noGrp="1"/>
          </p:cNvSpPr>
          <p:nvPr>
            <p:ph type="title"/>
          </p:nvPr>
        </p:nvSpPr>
        <p:spPr/>
        <p:txBody>
          <a:bodyPr/>
          <a:lstStyle/>
          <a:p>
            <a:r>
              <a:rPr lang="en-US" dirty="0"/>
              <a:t>Maximum ABV (cont.)</a:t>
            </a:r>
          </a:p>
        </p:txBody>
      </p:sp>
      <p:sp>
        <p:nvSpPr>
          <p:cNvPr id="3" name="Content Placeholder 2">
            <a:extLst>
              <a:ext uri="{FF2B5EF4-FFF2-40B4-BE49-F238E27FC236}">
                <a16:creationId xmlns:a16="http://schemas.microsoft.com/office/drawing/2014/main" id="{930ACA1E-5E2B-65B1-D94C-0D156D173349}"/>
              </a:ext>
            </a:extLst>
          </p:cNvPr>
          <p:cNvSpPr>
            <a:spLocks noGrp="1"/>
          </p:cNvSpPr>
          <p:nvPr>
            <p:ph idx="1"/>
          </p:nvPr>
        </p:nvSpPr>
        <p:spPr/>
        <p:txBody>
          <a:bodyPr>
            <a:normAutofit/>
          </a:bodyPr>
          <a:lstStyle/>
          <a:p>
            <a:r>
              <a:rPr lang="en-US" sz="1800" dirty="0"/>
              <a:t>However, when we attempted to see the distribution of ABV by state, Kentucky had significantly more beers at the top end of the distribution than any of the other states in the top five:</a:t>
            </a:r>
          </a:p>
        </p:txBody>
      </p:sp>
      <p:pic>
        <p:nvPicPr>
          <p:cNvPr id="17" name="Picture 16">
            <a:extLst>
              <a:ext uri="{FF2B5EF4-FFF2-40B4-BE49-F238E27FC236}">
                <a16:creationId xmlns:a16="http://schemas.microsoft.com/office/drawing/2014/main" id="{81844683-952B-FB58-F89D-0A43FCBB0A7C}"/>
              </a:ext>
            </a:extLst>
          </p:cNvPr>
          <p:cNvPicPr>
            <a:picLocks noChangeAspect="1"/>
          </p:cNvPicPr>
          <p:nvPr/>
        </p:nvPicPr>
        <p:blipFill>
          <a:blip r:embed="rId2"/>
          <a:stretch>
            <a:fillRect/>
          </a:stretch>
        </p:blipFill>
        <p:spPr>
          <a:xfrm>
            <a:off x="2747857" y="3178629"/>
            <a:ext cx="6696283" cy="3139884"/>
          </a:xfrm>
          <a:prstGeom prst="rect">
            <a:avLst/>
          </a:prstGeom>
        </p:spPr>
      </p:pic>
    </p:spTree>
    <p:extLst>
      <p:ext uri="{BB962C8B-B14F-4D97-AF65-F5344CB8AC3E}">
        <p14:creationId xmlns:p14="http://schemas.microsoft.com/office/powerpoint/2010/main" val="332460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3F2A-538C-D9E0-7DA2-954B05D9171C}"/>
              </a:ext>
            </a:extLst>
          </p:cNvPr>
          <p:cNvSpPr>
            <a:spLocks noGrp="1"/>
          </p:cNvSpPr>
          <p:nvPr>
            <p:ph type="title"/>
          </p:nvPr>
        </p:nvSpPr>
        <p:spPr/>
        <p:txBody>
          <a:bodyPr/>
          <a:lstStyle/>
          <a:p>
            <a:r>
              <a:rPr lang="en-US" dirty="0"/>
              <a:t>Maximum IBU</a:t>
            </a:r>
          </a:p>
        </p:txBody>
      </p:sp>
      <p:sp>
        <p:nvSpPr>
          <p:cNvPr id="3" name="Content Placeholder 2">
            <a:extLst>
              <a:ext uri="{FF2B5EF4-FFF2-40B4-BE49-F238E27FC236}">
                <a16:creationId xmlns:a16="http://schemas.microsoft.com/office/drawing/2014/main" id="{C1633D30-612A-57E2-E0AB-4FA38945C710}"/>
              </a:ext>
            </a:extLst>
          </p:cNvPr>
          <p:cNvSpPr>
            <a:spLocks noGrp="1"/>
          </p:cNvSpPr>
          <p:nvPr>
            <p:ph idx="1"/>
          </p:nvPr>
        </p:nvSpPr>
        <p:spPr/>
        <p:txBody>
          <a:bodyPr>
            <a:normAutofit fontScale="92500" lnSpcReduction="10000"/>
          </a:bodyPr>
          <a:lstStyle/>
          <a:p>
            <a:r>
              <a:rPr lang="en-US" dirty="0"/>
              <a:t>A similar story could be told with IBU, however, the missing data would be more significant in this instance:</a:t>
            </a:r>
          </a:p>
          <a:p>
            <a:endParaRPr lang="en-US" dirty="0"/>
          </a:p>
          <a:p>
            <a:endParaRPr lang="en-US" dirty="0"/>
          </a:p>
          <a:p>
            <a:endParaRPr lang="en-US" dirty="0"/>
          </a:p>
          <a:p>
            <a:endParaRPr lang="en-US" dirty="0"/>
          </a:p>
          <a:p>
            <a:r>
              <a:rPr lang="en-US" dirty="0"/>
              <a:t>The highest ranking IBU beer was aptly titled, “Bitter Bitch Imperial IPA” from </a:t>
            </a:r>
            <a:r>
              <a:rPr lang="en-US" b="1" dirty="0"/>
              <a:t>Oregon</a:t>
            </a:r>
          </a:p>
        </p:txBody>
      </p:sp>
      <p:pic>
        <p:nvPicPr>
          <p:cNvPr id="5" name="Picture 4">
            <a:extLst>
              <a:ext uri="{FF2B5EF4-FFF2-40B4-BE49-F238E27FC236}">
                <a16:creationId xmlns:a16="http://schemas.microsoft.com/office/drawing/2014/main" id="{A2F015A2-7D5E-1ACD-2E6A-C1E5B00807C8}"/>
              </a:ext>
            </a:extLst>
          </p:cNvPr>
          <p:cNvPicPr>
            <a:picLocks noChangeAspect="1"/>
          </p:cNvPicPr>
          <p:nvPr/>
        </p:nvPicPr>
        <p:blipFill>
          <a:blip r:embed="rId2"/>
          <a:stretch>
            <a:fillRect/>
          </a:stretch>
        </p:blipFill>
        <p:spPr>
          <a:xfrm>
            <a:off x="1169485" y="3658393"/>
            <a:ext cx="9853027" cy="1116014"/>
          </a:xfrm>
          <a:prstGeom prst="rect">
            <a:avLst/>
          </a:prstGeom>
        </p:spPr>
      </p:pic>
    </p:spTree>
    <p:extLst>
      <p:ext uri="{BB962C8B-B14F-4D97-AF65-F5344CB8AC3E}">
        <p14:creationId xmlns:p14="http://schemas.microsoft.com/office/powerpoint/2010/main" val="1035882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5E52-BBA6-B415-A609-3F22CF9713E5}"/>
              </a:ext>
            </a:extLst>
          </p:cNvPr>
          <p:cNvSpPr>
            <a:spLocks noGrp="1"/>
          </p:cNvSpPr>
          <p:nvPr>
            <p:ph type="title"/>
          </p:nvPr>
        </p:nvSpPr>
        <p:spPr/>
        <p:txBody>
          <a:bodyPr/>
          <a:lstStyle/>
          <a:p>
            <a:r>
              <a:rPr lang="en-US" dirty="0"/>
              <a:t>Maximum IBU (cont.)</a:t>
            </a:r>
          </a:p>
        </p:txBody>
      </p:sp>
      <p:sp>
        <p:nvSpPr>
          <p:cNvPr id="3" name="Content Placeholder 2">
            <a:extLst>
              <a:ext uri="{FF2B5EF4-FFF2-40B4-BE49-F238E27FC236}">
                <a16:creationId xmlns:a16="http://schemas.microsoft.com/office/drawing/2014/main" id="{21790DFD-7C79-9928-1766-F33F5DE9756D}"/>
              </a:ext>
            </a:extLst>
          </p:cNvPr>
          <p:cNvSpPr>
            <a:spLocks noGrp="1"/>
          </p:cNvSpPr>
          <p:nvPr>
            <p:ph idx="1"/>
          </p:nvPr>
        </p:nvSpPr>
        <p:spPr/>
        <p:txBody>
          <a:bodyPr/>
          <a:lstStyle/>
          <a:p>
            <a:r>
              <a:rPr lang="en-US" dirty="0"/>
              <a:t>Again, we see a disparity between density of beers-per-state at the high-end of the IBU spectrum, and the state with the winning IBU beer:</a:t>
            </a:r>
          </a:p>
          <a:p>
            <a:endParaRPr lang="en-US" dirty="0"/>
          </a:p>
        </p:txBody>
      </p:sp>
      <p:pic>
        <p:nvPicPr>
          <p:cNvPr id="8" name="Picture 7">
            <a:extLst>
              <a:ext uri="{FF2B5EF4-FFF2-40B4-BE49-F238E27FC236}">
                <a16:creationId xmlns:a16="http://schemas.microsoft.com/office/drawing/2014/main" id="{B17870F8-4780-22E6-239F-FBA5FF8759AC}"/>
              </a:ext>
            </a:extLst>
          </p:cNvPr>
          <p:cNvPicPr>
            <a:picLocks noChangeAspect="1"/>
          </p:cNvPicPr>
          <p:nvPr/>
        </p:nvPicPr>
        <p:blipFill>
          <a:blip r:embed="rId2"/>
          <a:stretch>
            <a:fillRect/>
          </a:stretch>
        </p:blipFill>
        <p:spPr>
          <a:xfrm>
            <a:off x="2904929" y="3313856"/>
            <a:ext cx="6382139" cy="2984422"/>
          </a:xfrm>
          <a:prstGeom prst="rect">
            <a:avLst/>
          </a:prstGeom>
        </p:spPr>
      </p:pic>
    </p:spTree>
    <p:extLst>
      <p:ext uri="{BB962C8B-B14F-4D97-AF65-F5344CB8AC3E}">
        <p14:creationId xmlns:p14="http://schemas.microsoft.com/office/powerpoint/2010/main" val="1352488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1315106-A7B3-4730-9E6C-5A878C466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3" name="Rectangle 12">
              <a:extLst>
                <a:ext uri="{FF2B5EF4-FFF2-40B4-BE49-F238E27FC236}">
                  <a16:creationId xmlns:a16="http://schemas.microsoft.com/office/drawing/2014/main" id="{BD4BC59E-CB55-4DBD-9167-83683CF5C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12B0D5C-D671-4BE5-A795-F9E3F4917F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5" name="Picture 14">
                <a:extLst>
                  <a:ext uri="{FF2B5EF4-FFF2-40B4-BE49-F238E27FC236}">
                    <a16:creationId xmlns:a16="http://schemas.microsoft.com/office/drawing/2014/main" id="{9C3C9968-3015-4513-8699-20563F8826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FF20E447-AC9A-4615-B8F6-3D2192D83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0CB558-FAA8-4F42-8DE5-6E14A66A11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8" name="Picture 17">
                <a:extLst>
                  <a:ext uri="{FF2B5EF4-FFF2-40B4-BE49-F238E27FC236}">
                    <a16:creationId xmlns:a16="http://schemas.microsoft.com/office/drawing/2014/main" id="{826614F0-52FE-48FC-AA4F-AE0E9CDCE39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294C20CF-4084-93B0-D3E9-5A015C7910AF}"/>
              </a:ext>
            </a:extLst>
          </p:cNvPr>
          <p:cNvSpPr>
            <a:spLocks noGrp="1"/>
          </p:cNvSpPr>
          <p:nvPr>
            <p:ph type="title"/>
          </p:nvPr>
        </p:nvSpPr>
        <p:spPr>
          <a:xfrm>
            <a:off x="7535825" y="982132"/>
            <a:ext cx="3360772" cy="1303867"/>
          </a:xfrm>
        </p:spPr>
        <p:txBody>
          <a:bodyPr>
            <a:noAutofit/>
          </a:bodyPr>
          <a:lstStyle/>
          <a:p>
            <a:r>
              <a:rPr lang="en-US" sz="2800" dirty="0"/>
              <a:t>Alcohol By Volume </a:t>
            </a:r>
            <a:r>
              <a:rPr lang="en-US" sz="2800" b="1" u="sng" dirty="0"/>
              <a:t>Summary</a:t>
            </a:r>
          </a:p>
        </p:txBody>
      </p:sp>
      <p:sp>
        <p:nvSpPr>
          <p:cNvPr id="20" name="Rectangle 19">
            <a:extLst>
              <a:ext uri="{FF2B5EF4-FFF2-40B4-BE49-F238E27FC236}">
                <a16:creationId xmlns:a16="http://schemas.microsoft.com/office/drawing/2014/main" id="{E336C991-AA99-423E-8FE1-5BA9C97F2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B860ED-0E27-4D8E-B5F4-C8C3F33C7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6">
            <a:extLst>
              <a:ext uri="{FF2B5EF4-FFF2-40B4-BE49-F238E27FC236}">
                <a16:creationId xmlns:a16="http://schemas.microsoft.com/office/drawing/2014/main" id="{C51E8CAF-23F7-B3D2-50C8-9EFDE790E95F}"/>
              </a:ext>
            </a:extLst>
          </p:cNvPr>
          <p:cNvGraphicFramePr>
            <a:graphicFrameLocks noGrp="1"/>
          </p:cNvGraphicFramePr>
          <p:nvPr>
            <p:extLst>
              <p:ext uri="{D42A27DB-BD31-4B8C-83A1-F6EECF244321}">
                <p14:modId xmlns:p14="http://schemas.microsoft.com/office/powerpoint/2010/main" val="2772269706"/>
              </p:ext>
            </p:extLst>
          </p:nvPr>
        </p:nvGraphicFramePr>
        <p:xfrm>
          <a:off x="7203986" y="2684718"/>
          <a:ext cx="4008714" cy="685950"/>
        </p:xfrm>
        <a:graphic>
          <a:graphicData uri="http://schemas.openxmlformats.org/drawingml/2006/table">
            <a:tbl>
              <a:tblPr firstRow="1" bandRow="1">
                <a:tableStyleId>{5C22544A-7EE6-4342-B048-85BDC9FD1C3A}</a:tableStyleId>
              </a:tblPr>
              <a:tblGrid>
                <a:gridCol w="668119">
                  <a:extLst>
                    <a:ext uri="{9D8B030D-6E8A-4147-A177-3AD203B41FA5}">
                      <a16:colId xmlns:a16="http://schemas.microsoft.com/office/drawing/2014/main" val="3566453397"/>
                    </a:ext>
                  </a:extLst>
                </a:gridCol>
                <a:gridCol w="668119">
                  <a:extLst>
                    <a:ext uri="{9D8B030D-6E8A-4147-A177-3AD203B41FA5}">
                      <a16:colId xmlns:a16="http://schemas.microsoft.com/office/drawing/2014/main" val="2096164737"/>
                    </a:ext>
                  </a:extLst>
                </a:gridCol>
                <a:gridCol w="668119">
                  <a:extLst>
                    <a:ext uri="{9D8B030D-6E8A-4147-A177-3AD203B41FA5}">
                      <a16:colId xmlns:a16="http://schemas.microsoft.com/office/drawing/2014/main" val="1603927473"/>
                    </a:ext>
                  </a:extLst>
                </a:gridCol>
                <a:gridCol w="668119">
                  <a:extLst>
                    <a:ext uri="{9D8B030D-6E8A-4147-A177-3AD203B41FA5}">
                      <a16:colId xmlns:a16="http://schemas.microsoft.com/office/drawing/2014/main" val="4014329311"/>
                    </a:ext>
                  </a:extLst>
                </a:gridCol>
                <a:gridCol w="668119">
                  <a:extLst>
                    <a:ext uri="{9D8B030D-6E8A-4147-A177-3AD203B41FA5}">
                      <a16:colId xmlns:a16="http://schemas.microsoft.com/office/drawing/2014/main" val="2131986190"/>
                    </a:ext>
                  </a:extLst>
                </a:gridCol>
                <a:gridCol w="668119">
                  <a:extLst>
                    <a:ext uri="{9D8B030D-6E8A-4147-A177-3AD203B41FA5}">
                      <a16:colId xmlns:a16="http://schemas.microsoft.com/office/drawing/2014/main" val="3687105609"/>
                    </a:ext>
                  </a:extLst>
                </a:gridCol>
              </a:tblGrid>
              <a:tr h="342975">
                <a:tc>
                  <a:txBody>
                    <a:bodyPr/>
                    <a:lstStyle/>
                    <a:p>
                      <a:r>
                        <a:rPr lang="en-US" sz="900" dirty="0"/>
                        <a:t>Min</a:t>
                      </a:r>
                    </a:p>
                  </a:txBody>
                  <a:tcPr/>
                </a:tc>
                <a:tc>
                  <a:txBody>
                    <a:bodyPr/>
                    <a:lstStyle/>
                    <a:p>
                      <a:r>
                        <a:rPr lang="en-US" sz="900" dirty="0"/>
                        <a:t>1st Qu.</a:t>
                      </a:r>
                    </a:p>
                  </a:txBody>
                  <a:tcPr/>
                </a:tc>
                <a:tc>
                  <a:txBody>
                    <a:bodyPr/>
                    <a:lstStyle/>
                    <a:p>
                      <a:r>
                        <a:rPr lang="en-US" sz="900" dirty="0"/>
                        <a:t>Median</a:t>
                      </a:r>
                    </a:p>
                  </a:txBody>
                  <a:tcPr/>
                </a:tc>
                <a:tc>
                  <a:txBody>
                    <a:bodyPr/>
                    <a:lstStyle/>
                    <a:p>
                      <a:r>
                        <a:rPr lang="en-US" sz="900" dirty="0"/>
                        <a:t>Mean</a:t>
                      </a:r>
                    </a:p>
                  </a:txBody>
                  <a:tcPr/>
                </a:tc>
                <a:tc>
                  <a:txBody>
                    <a:bodyPr/>
                    <a:lstStyle/>
                    <a:p>
                      <a:r>
                        <a:rPr lang="en-US" sz="900" dirty="0"/>
                        <a:t>3rd Qu.</a:t>
                      </a:r>
                    </a:p>
                  </a:txBody>
                  <a:tcPr/>
                </a:tc>
                <a:tc>
                  <a:txBody>
                    <a:bodyPr/>
                    <a:lstStyle/>
                    <a:p>
                      <a:r>
                        <a:rPr lang="en-US" sz="900" dirty="0"/>
                        <a:t>Max</a:t>
                      </a:r>
                    </a:p>
                  </a:txBody>
                  <a:tcPr/>
                </a:tc>
                <a:extLst>
                  <a:ext uri="{0D108BD9-81ED-4DB2-BD59-A6C34878D82A}">
                    <a16:rowId xmlns:a16="http://schemas.microsoft.com/office/drawing/2014/main" val="141566369"/>
                  </a:ext>
                </a:extLst>
              </a:tr>
              <a:tr h="342975">
                <a:tc>
                  <a:txBody>
                    <a:bodyPr/>
                    <a:lstStyle/>
                    <a:p>
                      <a:r>
                        <a:rPr lang="en-US" sz="1200" b="1" dirty="0"/>
                        <a:t>0.00100</a:t>
                      </a:r>
                      <a:endParaRPr lang="en-US" sz="1000" b="1" dirty="0"/>
                    </a:p>
                  </a:txBody>
                  <a:tcPr/>
                </a:tc>
                <a:tc>
                  <a:txBody>
                    <a:bodyPr/>
                    <a:lstStyle/>
                    <a:p>
                      <a:r>
                        <a:rPr lang="en-US" sz="1200" b="1" dirty="0"/>
                        <a:t>0.05000</a:t>
                      </a:r>
                      <a:endParaRPr lang="en-US" sz="1000" b="1" dirty="0"/>
                    </a:p>
                  </a:txBody>
                  <a:tcPr/>
                </a:tc>
                <a:tc>
                  <a:txBody>
                    <a:bodyPr/>
                    <a:lstStyle/>
                    <a:p>
                      <a:r>
                        <a:rPr lang="en-US" sz="1200" b="1" dirty="0"/>
                        <a:t>0.05600</a:t>
                      </a:r>
                    </a:p>
                  </a:txBody>
                  <a:tcPr/>
                </a:tc>
                <a:tc>
                  <a:txBody>
                    <a:bodyPr/>
                    <a:lstStyle/>
                    <a:p>
                      <a:r>
                        <a:rPr lang="en-US" sz="1200" b="1" dirty="0"/>
                        <a:t>0.05974</a:t>
                      </a:r>
                      <a:endParaRPr lang="en-US" sz="1000" b="1" dirty="0"/>
                    </a:p>
                  </a:txBody>
                  <a:tcPr/>
                </a:tc>
                <a:tc>
                  <a:txBody>
                    <a:bodyPr/>
                    <a:lstStyle/>
                    <a:p>
                      <a:r>
                        <a:rPr lang="en-US" sz="1200" b="1" dirty="0"/>
                        <a:t>0.06700</a:t>
                      </a:r>
                      <a:endParaRPr lang="en-US" sz="1000" b="1" dirty="0"/>
                    </a:p>
                  </a:txBody>
                  <a:tcPr/>
                </a:tc>
                <a:tc>
                  <a:txBody>
                    <a:bodyPr/>
                    <a:lstStyle/>
                    <a:p>
                      <a:r>
                        <a:rPr lang="en-US" sz="1200" b="1" dirty="0"/>
                        <a:t>0.12800</a:t>
                      </a:r>
                      <a:endParaRPr lang="en-US" sz="1000" b="1" dirty="0"/>
                    </a:p>
                  </a:txBody>
                  <a:tcPr/>
                </a:tc>
                <a:extLst>
                  <a:ext uri="{0D108BD9-81ED-4DB2-BD59-A6C34878D82A}">
                    <a16:rowId xmlns:a16="http://schemas.microsoft.com/office/drawing/2014/main" val="228562967"/>
                  </a:ext>
                </a:extLst>
              </a:tr>
            </a:tbl>
          </a:graphicData>
        </a:graphic>
      </p:graphicFrame>
      <p:pic>
        <p:nvPicPr>
          <p:cNvPr id="5" name="Picture 4">
            <a:extLst>
              <a:ext uri="{FF2B5EF4-FFF2-40B4-BE49-F238E27FC236}">
                <a16:creationId xmlns:a16="http://schemas.microsoft.com/office/drawing/2014/main" id="{B1B36A3B-3EB4-8A4C-B9DB-48DD8613B677}"/>
              </a:ext>
            </a:extLst>
          </p:cNvPr>
          <p:cNvPicPr>
            <a:picLocks noChangeAspect="1"/>
          </p:cNvPicPr>
          <p:nvPr/>
        </p:nvPicPr>
        <p:blipFill>
          <a:blip r:embed="rId6"/>
          <a:stretch>
            <a:fillRect/>
          </a:stretch>
        </p:blipFill>
        <p:spPr>
          <a:xfrm>
            <a:off x="1377388" y="1208211"/>
            <a:ext cx="5351546" cy="4281237"/>
          </a:xfrm>
          <a:prstGeom prst="rect">
            <a:avLst/>
          </a:prstGeom>
        </p:spPr>
      </p:pic>
    </p:spTree>
    <p:extLst>
      <p:ext uri="{BB962C8B-B14F-4D97-AF65-F5344CB8AC3E}">
        <p14:creationId xmlns:p14="http://schemas.microsoft.com/office/powerpoint/2010/main" val="1225826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1729</TotalTime>
  <Words>564</Words>
  <Application>Microsoft Office PowerPoint</Application>
  <PresentationFormat>Widescreen</PresentationFormat>
  <Paragraphs>77</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Calibri</vt:lpstr>
      <vt:lpstr>Garamond</vt:lpstr>
      <vt:lpstr>Organic</vt:lpstr>
      <vt:lpstr>EDA I – Part 1</vt:lpstr>
      <vt:lpstr>Breweries by State</vt:lpstr>
      <vt:lpstr>Dealing with Missing Values</vt:lpstr>
      <vt:lpstr>PowerPoint Presentation</vt:lpstr>
      <vt:lpstr>Maximum ABV</vt:lpstr>
      <vt:lpstr>Maximum ABV (cont.)</vt:lpstr>
      <vt:lpstr>Maximum IBU</vt:lpstr>
      <vt:lpstr>Maximum IBU (cont.)</vt:lpstr>
      <vt:lpstr>Alcohol By Volume Summary</vt:lpstr>
      <vt:lpstr>ABV/IBU Compared</vt:lpstr>
      <vt:lpstr>ABV/IBU Compared (cont.)</vt:lpstr>
      <vt:lpstr>Predicting Ales and IPAs</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I – Part 1</dc:title>
  <dc:creator>David Laurel</dc:creator>
  <cp:lastModifiedBy>David Laurel</cp:lastModifiedBy>
  <cp:revision>22</cp:revision>
  <dcterms:created xsi:type="dcterms:W3CDTF">2023-02-19T21:49:33Z</dcterms:created>
  <dcterms:modified xsi:type="dcterms:W3CDTF">2023-03-03T00:13:24Z</dcterms:modified>
</cp:coreProperties>
</file>