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sldIdLst>
    <p:sldId id="256" r:id="rId2"/>
    <p:sldId id="265" r:id="rId3"/>
    <p:sldId id="257" r:id="rId4"/>
    <p:sldId id="266" r:id="rId5"/>
    <p:sldId id="258" r:id="rId6"/>
    <p:sldId id="259" r:id="rId7"/>
    <p:sldId id="260" r:id="rId8"/>
    <p:sldId id="261" r:id="rId9"/>
    <p:sldId id="267" r:id="rId10"/>
    <p:sldId id="262" r:id="rId11"/>
    <p:sldId id="263" r:id="rId12"/>
    <p:sldId id="269" r:id="rId13"/>
    <p:sldId id="272" r:id="rId14"/>
    <p:sldId id="268"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2" autoAdjust="0"/>
    <p:restoredTop sz="94830"/>
  </p:normalViewPr>
  <p:slideViewPr>
    <p:cSldViewPr snapToGrid="0">
      <p:cViewPr varScale="1">
        <p:scale>
          <a:sx n="154" d="100"/>
          <a:sy n="154" d="100"/>
        </p:scale>
        <p:origin x="51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96B56-8B5D-B24B-AD03-72F94C57230D}"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95DC2-40AE-E946-862F-B5F17F0F0D43}" type="slidenum">
              <a:rPr lang="en-US" smtClean="0"/>
              <a:t>‹#›</a:t>
            </a:fld>
            <a:endParaRPr lang="en-US"/>
          </a:p>
        </p:txBody>
      </p:sp>
    </p:spTree>
    <p:extLst>
      <p:ext uri="{BB962C8B-B14F-4D97-AF65-F5344CB8AC3E}">
        <p14:creationId xmlns:p14="http://schemas.microsoft.com/office/powerpoint/2010/main" val="3576927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558 breweries in our data set, and the top 5  states compromises of 31% of the breweries (175).</a:t>
            </a:r>
          </a:p>
        </p:txBody>
      </p:sp>
      <p:sp>
        <p:nvSpPr>
          <p:cNvPr id="4" name="Slide Number Placeholder 3"/>
          <p:cNvSpPr>
            <a:spLocks noGrp="1"/>
          </p:cNvSpPr>
          <p:nvPr>
            <p:ph type="sldNum" sz="quarter" idx="5"/>
          </p:nvPr>
        </p:nvSpPr>
        <p:spPr/>
        <p:txBody>
          <a:bodyPr/>
          <a:lstStyle/>
          <a:p>
            <a:fld id="{4AD95DC2-40AE-E946-862F-B5F17F0F0D43}" type="slidenum">
              <a:rPr lang="en-US" smtClean="0"/>
              <a:t>2</a:t>
            </a:fld>
            <a:endParaRPr lang="en-US"/>
          </a:p>
        </p:txBody>
      </p:sp>
    </p:spTree>
    <p:extLst>
      <p:ext uri="{BB962C8B-B14F-4D97-AF65-F5344CB8AC3E}">
        <p14:creationId xmlns:p14="http://schemas.microsoft.com/office/powerpoint/2010/main" val="282188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Top 3 for </a:t>
            </a:r>
            <a:r>
              <a:rPr lang="en-US" sz="1800" b="1" i="0" u="none" strike="noStrike" dirty="0">
                <a:solidFill>
                  <a:srgbClr val="000000"/>
                </a:solidFill>
                <a:effectLst/>
                <a:latin typeface="Calibri" panose="020F0502020204030204" pitchFamily="34" charset="0"/>
              </a:rPr>
              <a:t>IBU</a:t>
            </a:r>
            <a:r>
              <a:rPr lang="en-US" sz="1800" b="0" i="0" u="none" strike="noStrike" dirty="0">
                <a:solidFill>
                  <a:srgbClr val="000000"/>
                </a:solidFill>
                <a:effectLst/>
                <a:latin typeface="Calibri" panose="020F0502020204030204" pitchFamily="34" charset="0"/>
              </a:rPr>
              <a:t>, Montana (80), </a:t>
            </a:r>
            <a:r>
              <a:rPr lang="en-US" dirty="0"/>
              <a:t> </a:t>
            </a:r>
            <a:r>
              <a:rPr lang="en-US" sz="1800" b="0" i="0" u="none" strike="noStrike" dirty="0">
                <a:solidFill>
                  <a:srgbClr val="000000"/>
                </a:solidFill>
                <a:effectLst/>
                <a:latin typeface="Calibri" panose="020F0502020204030204" pitchFamily="34" charset="0"/>
              </a:rPr>
              <a:t>Delaware (77.5), </a:t>
            </a:r>
            <a:r>
              <a:rPr lang="en-US" sz="2800" b="0" i="0" u="none" strike="noStrike" dirty="0">
                <a:solidFill>
                  <a:srgbClr val="BDC1C6"/>
                </a:solidFill>
                <a:effectLst/>
                <a:latin typeface="arial" panose="020B0604020202020204" pitchFamily="34" charset="0"/>
              </a:rPr>
              <a:t>Vermont(75), top 3 for median </a:t>
            </a:r>
            <a:r>
              <a:rPr lang="en-US" sz="2800" b="1" i="0" u="none" strike="noStrike" dirty="0">
                <a:solidFill>
                  <a:srgbClr val="BDC1C6"/>
                </a:solidFill>
                <a:effectLst/>
                <a:latin typeface="arial" panose="020B0604020202020204" pitchFamily="34" charset="0"/>
              </a:rPr>
              <a:t>ABV</a:t>
            </a:r>
            <a:r>
              <a:rPr lang="en-US" sz="2800" b="0" i="0" u="none" strike="noStrike" dirty="0">
                <a:solidFill>
                  <a:srgbClr val="BDC1C6"/>
                </a:solidFill>
                <a:effectLst/>
                <a:latin typeface="arial" panose="020B0604020202020204" pitchFamily="34" charset="0"/>
              </a:rPr>
              <a:t> = Nevada (.085), South Carolina (.0765), and Vermont (.0715) &amp; </a:t>
            </a:r>
            <a:r>
              <a:rPr lang="en-US" b="0" i="0" u="none" strike="noStrike" dirty="0">
                <a:solidFill>
                  <a:srgbClr val="BDC1C6"/>
                </a:solidFill>
                <a:effectLst/>
                <a:latin typeface="arial" panose="020B0604020202020204" pitchFamily="34" charset="0"/>
              </a:rPr>
              <a:t>Kansas (.0715)</a:t>
            </a:r>
            <a:endParaRPr lang="en-US" dirty="0"/>
          </a:p>
        </p:txBody>
      </p:sp>
      <p:sp>
        <p:nvSpPr>
          <p:cNvPr id="4" name="Slide Number Placeholder 3"/>
          <p:cNvSpPr>
            <a:spLocks noGrp="1"/>
          </p:cNvSpPr>
          <p:nvPr>
            <p:ph type="sldNum" sz="quarter" idx="5"/>
          </p:nvPr>
        </p:nvSpPr>
        <p:spPr/>
        <p:txBody>
          <a:bodyPr/>
          <a:lstStyle/>
          <a:p>
            <a:fld id="{4AD95DC2-40AE-E946-862F-B5F17F0F0D43}" type="slidenum">
              <a:rPr lang="en-US" smtClean="0"/>
              <a:t>4</a:t>
            </a:fld>
            <a:endParaRPr lang="en-US"/>
          </a:p>
        </p:txBody>
      </p:sp>
    </p:spTree>
    <p:extLst>
      <p:ext uri="{BB962C8B-B14F-4D97-AF65-F5344CB8AC3E}">
        <p14:creationId xmlns:p14="http://schemas.microsoft.com/office/powerpoint/2010/main" val="4058351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2,410 beer in our data set, right-tailed plot (mean is greater than the median). Our mean alcohol content for all the bears was 5.97%, and the median ABV was 5.60%. </a:t>
            </a:r>
          </a:p>
        </p:txBody>
      </p:sp>
      <p:sp>
        <p:nvSpPr>
          <p:cNvPr id="4" name="Slide Number Placeholder 3"/>
          <p:cNvSpPr>
            <a:spLocks noGrp="1"/>
          </p:cNvSpPr>
          <p:nvPr>
            <p:ph type="sldNum" sz="quarter" idx="5"/>
          </p:nvPr>
        </p:nvSpPr>
        <p:spPr/>
        <p:txBody>
          <a:bodyPr/>
          <a:lstStyle/>
          <a:p>
            <a:fld id="{4AD95DC2-40AE-E946-862F-B5F17F0F0D43}" type="slidenum">
              <a:rPr lang="en-US" smtClean="0"/>
              <a:t>9</a:t>
            </a:fld>
            <a:endParaRPr lang="en-US"/>
          </a:p>
        </p:txBody>
      </p:sp>
    </p:spTree>
    <p:extLst>
      <p:ext uri="{BB962C8B-B14F-4D97-AF65-F5344CB8AC3E}">
        <p14:creationId xmlns:p14="http://schemas.microsoft.com/office/powerpoint/2010/main" val="158500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Top 3 for </a:t>
            </a:r>
            <a:r>
              <a:rPr lang="en-US" sz="1800" b="1" i="0" u="none" strike="noStrike" dirty="0">
                <a:solidFill>
                  <a:srgbClr val="000000"/>
                </a:solidFill>
                <a:effectLst/>
                <a:latin typeface="Calibri" panose="020F0502020204030204" pitchFamily="34" charset="0"/>
              </a:rPr>
              <a:t>IBU</a:t>
            </a:r>
            <a:r>
              <a:rPr lang="en-US" sz="1800" b="0" i="0" u="none" strike="noStrike" dirty="0">
                <a:solidFill>
                  <a:srgbClr val="000000"/>
                </a:solidFill>
                <a:effectLst/>
                <a:latin typeface="Calibri" panose="020F0502020204030204" pitchFamily="34" charset="0"/>
              </a:rPr>
              <a:t>, Montana (80), </a:t>
            </a:r>
            <a:r>
              <a:rPr lang="en-US" dirty="0"/>
              <a:t> </a:t>
            </a:r>
            <a:r>
              <a:rPr lang="en-US" sz="1800" b="0" i="0" u="none" strike="noStrike" dirty="0">
                <a:solidFill>
                  <a:srgbClr val="000000"/>
                </a:solidFill>
                <a:effectLst/>
                <a:latin typeface="Calibri" panose="020F0502020204030204" pitchFamily="34" charset="0"/>
              </a:rPr>
              <a:t>Delaware (77.5), </a:t>
            </a:r>
            <a:r>
              <a:rPr lang="en-US" sz="2800" b="0" i="0" u="none" strike="noStrike" dirty="0">
                <a:solidFill>
                  <a:srgbClr val="BDC1C6"/>
                </a:solidFill>
                <a:effectLst/>
                <a:latin typeface="arial" panose="020B0604020202020204" pitchFamily="34" charset="0"/>
              </a:rPr>
              <a:t>Vermont(75), top 3 for median </a:t>
            </a:r>
            <a:r>
              <a:rPr lang="en-US" sz="2800" b="1" i="0" u="none" strike="noStrike" dirty="0">
                <a:solidFill>
                  <a:srgbClr val="BDC1C6"/>
                </a:solidFill>
                <a:effectLst/>
                <a:latin typeface="arial" panose="020B0604020202020204" pitchFamily="34" charset="0"/>
              </a:rPr>
              <a:t>ABV</a:t>
            </a:r>
            <a:r>
              <a:rPr lang="en-US" sz="2800" b="0" i="0" u="none" strike="noStrike" dirty="0">
                <a:solidFill>
                  <a:srgbClr val="BDC1C6"/>
                </a:solidFill>
                <a:effectLst/>
                <a:latin typeface="arial" panose="020B0604020202020204" pitchFamily="34" charset="0"/>
              </a:rPr>
              <a:t> = Nevada (.085), South Carolina (.0765), and Vermont (.0715) &amp; </a:t>
            </a:r>
            <a:r>
              <a:rPr lang="en-US" b="0" i="0" u="none" strike="noStrike" dirty="0">
                <a:solidFill>
                  <a:srgbClr val="BDC1C6"/>
                </a:solidFill>
                <a:effectLst/>
                <a:latin typeface="arial" panose="020B0604020202020204" pitchFamily="34" charset="0"/>
              </a:rPr>
              <a:t>Kansas (.0715)</a:t>
            </a:r>
            <a:endParaRPr lang="en-US" dirty="0"/>
          </a:p>
        </p:txBody>
      </p:sp>
      <p:sp>
        <p:nvSpPr>
          <p:cNvPr id="4" name="Slide Number Placeholder 3"/>
          <p:cNvSpPr>
            <a:spLocks noGrp="1"/>
          </p:cNvSpPr>
          <p:nvPr>
            <p:ph type="sldNum" sz="quarter" idx="5"/>
          </p:nvPr>
        </p:nvSpPr>
        <p:spPr/>
        <p:txBody>
          <a:bodyPr/>
          <a:lstStyle/>
          <a:p>
            <a:fld id="{4AD95DC2-40AE-E946-862F-B5F17F0F0D43}" type="slidenum">
              <a:rPr lang="en-US" smtClean="0"/>
              <a:t>13</a:t>
            </a:fld>
            <a:endParaRPr lang="en-US"/>
          </a:p>
        </p:txBody>
      </p:sp>
    </p:spTree>
    <p:extLst>
      <p:ext uri="{BB962C8B-B14F-4D97-AF65-F5344CB8AC3E}">
        <p14:creationId xmlns:p14="http://schemas.microsoft.com/office/powerpoint/2010/main" val="4538931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6BF16B6-8507-4900-B3DF-8BA44FFCABEE}" type="datetimeFigureOut">
              <a:rPr lang="en-US" smtClean="0"/>
              <a:t>3/4/2023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2146526-030F-4FFB-9462-423ABADE88D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668276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F16B6-8507-4900-B3DF-8BA44FFCABE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391012905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037733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409467"/>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1608228714"/>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0922380"/>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681105"/>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F16B6-8507-4900-B3DF-8BA44FFCABE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6604314"/>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F16B6-8507-4900-B3DF-8BA44FFCABE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859964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F16B6-8507-4900-B3DF-8BA44FFCABE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157272359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539923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BF16B6-8507-4900-B3DF-8BA44FFCABE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46526-030F-4FFB-9462-423ABADE88D7}"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01429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BF16B6-8507-4900-B3DF-8BA44FFCABEE}"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146526-030F-4FFB-9462-423ABADE88D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75361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BF16B6-8507-4900-B3DF-8BA44FFCABEE}"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146526-030F-4FFB-9462-423ABADE88D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890653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F16B6-8507-4900-B3DF-8BA44FFCABEE}"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154456544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F16B6-8507-4900-B3DF-8BA44FFCABE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46526-030F-4FFB-9462-423ABADE88D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615137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F16B6-8507-4900-B3DF-8BA44FFCABE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137291177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BF16B6-8507-4900-B3DF-8BA44FFCABEE}" type="datetimeFigureOut">
              <a:rPr lang="en-US" smtClean="0"/>
              <a:t>3/4/2023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146526-030F-4FFB-9462-423ABADE88D7}" type="slidenum">
              <a:rPr lang="en-US" smtClean="0"/>
              <a:t>‹#›</a:t>
            </a:fld>
            <a:endParaRPr lang="en-US"/>
          </a:p>
        </p:txBody>
      </p:sp>
    </p:spTree>
    <p:extLst>
      <p:ext uri="{BB962C8B-B14F-4D97-AF65-F5344CB8AC3E}">
        <p14:creationId xmlns:p14="http://schemas.microsoft.com/office/powerpoint/2010/main" val="5084349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spd="slow">
    <p:push dir="u"/>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mailto:ogray@mail.smu.edu" TargetMode="External"/><Relationship Id="rId2" Type="http://schemas.openxmlformats.org/officeDocument/2006/relationships/hyperlink" Target="https://github.com/DHLaurel/DoingDataScience/blob/master/BeersAndBreweries/README.md" TargetMode="External"/><Relationship Id="rId1" Type="http://schemas.openxmlformats.org/officeDocument/2006/relationships/slideLayout" Target="../slideLayouts/slideLayout2.xml"/><Relationship Id="rId4" Type="http://schemas.openxmlformats.org/officeDocument/2006/relationships/hyperlink" Target="mailto:dlaurel@mail.smu.edu"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reason.com/2021/09/20/why-is-this-beer-banned-in-15-stat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675F-7B6E-1CB6-7C25-1942FE212BA4}"/>
              </a:ext>
            </a:extLst>
          </p:cNvPr>
          <p:cNvSpPr>
            <a:spLocks noGrp="1"/>
          </p:cNvSpPr>
          <p:nvPr>
            <p:ph type="ctrTitle"/>
          </p:nvPr>
        </p:nvSpPr>
        <p:spPr/>
        <p:txBody>
          <a:bodyPr/>
          <a:lstStyle/>
          <a:p>
            <a:r>
              <a:rPr lang="en-US" dirty="0"/>
              <a:t>Market Analysis – Brewery and Beer Data</a:t>
            </a:r>
          </a:p>
        </p:txBody>
      </p:sp>
      <p:sp>
        <p:nvSpPr>
          <p:cNvPr id="3" name="Subtitle 2">
            <a:extLst>
              <a:ext uri="{FF2B5EF4-FFF2-40B4-BE49-F238E27FC236}">
                <a16:creationId xmlns:a16="http://schemas.microsoft.com/office/drawing/2014/main" id="{3E0467AE-4429-11C0-99D0-9034046BA293}"/>
              </a:ext>
            </a:extLst>
          </p:cNvPr>
          <p:cNvSpPr>
            <a:spLocks noGrp="1"/>
          </p:cNvSpPr>
          <p:nvPr>
            <p:ph type="subTitle" idx="1"/>
          </p:nvPr>
        </p:nvSpPr>
        <p:spPr/>
        <p:txBody>
          <a:bodyPr>
            <a:normAutofit lnSpcReduction="10000"/>
          </a:bodyPr>
          <a:lstStyle/>
          <a:p>
            <a:r>
              <a:rPr lang="en-US" dirty="0"/>
              <a:t>O’Neal Gray, David Laurel</a:t>
            </a:r>
          </a:p>
          <a:p>
            <a:r>
              <a:rPr lang="en-US" dirty="0"/>
              <a:t>DS 6306-401 – Doing Data Science</a:t>
            </a:r>
          </a:p>
          <a:p>
            <a:r>
              <a:rPr lang="en-US" dirty="0"/>
              <a:t>February 21, 2023</a:t>
            </a:r>
          </a:p>
        </p:txBody>
      </p:sp>
    </p:spTree>
    <p:extLst>
      <p:ext uri="{BB962C8B-B14F-4D97-AF65-F5344CB8AC3E}">
        <p14:creationId xmlns:p14="http://schemas.microsoft.com/office/powerpoint/2010/main" val="70309601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B205-BC44-DE80-0AC0-958BC21E264E}"/>
              </a:ext>
            </a:extLst>
          </p:cNvPr>
          <p:cNvSpPr>
            <a:spLocks noGrp="1"/>
          </p:cNvSpPr>
          <p:nvPr>
            <p:ph type="title"/>
          </p:nvPr>
        </p:nvSpPr>
        <p:spPr/>
        <p:txBody>
          <a:bodyPr/>
          <a:lstStyle/>
          <a:p>
            <a:r>
              <a:rPr lang="en-US" dirty="0"/>
              <a:t>ABV/IBU Compared</a:t>
            </a:r>
          </a:p>
        </p:txBody>
      </p:sp>
      <p:sp>
        <p:nvSpPr>
          <p:cNvPr id="3" name="Content Placeholder 2">
            <a:extLst>
              <a:ext uri="{FF2B5EF4-FFF2-40B4-BE49-F238E27FC236}">
                <a16:creationId xmlns:a16="http://schemas.microsoft.com/office/drawing/2014/main" id="{490CA8B0-495E-F2FE-FDAC-3398E7EC7A41}"/>
              </a:ext>
            </a:extLst>
          </p:cNvPr>
          <p:cNvSpPr>
            <a:spLocks noGrp="1"/>
          </p:cNvSpPr>
          <p:nvPr>
            <p:ph idx="1"/>
          </p:nvPr>
        </p:nvSpPr>
        <p:spPr/>
        <p:txBody>
          <a:bodyPr/>
          <a:lstStyle/>
          <a:p>
            <a:r>
              <a:rPr lang="en-US" dirty="0"/>
              <a:t>There is a clear relationship between ABV and IBU as noted earlier</a:t>
            </a:r>
          </a:p>
          <a:p>
            <a:r>
              <a:rPr lang="en-US" dirty="0"/>
              <a:t>This relationship could assist in imputing missing column value in either column:</a:t>
            </a:r>
          </a:p>
        </p:txBody>
      </p:sp>
      <p:pic>
        <p:nvPicPr>
          <p:cNvPr id="12" name="Picture 11">
            <a:extLst>
              <a:ext uri="{FF2B5EF4-FFF2-40B4-BE49-F238E27FC236}">
                <a16:creationId xmlns:a16="http://schemas.microsoft.com/office/drawing/2014/main" id="{676B810F-B735-2257-5074-A1AEB5BFC8B0}"/>
              </a:ext>
            </a:extLst>
          </p:cNvPr>
          <p:cNvPicPr>
            <a:picLocks noChangeAspect="1"/>
          </p:cNvPicPr>
          <p:nvPr/>
        </p:nvPicPr>
        <p:blipFill>
          <a:blip r:embed="rId2"/>
          <a:stretch>
            <a:fillRect/>
          </a:stretch>
        </p:blipFill>
        <p:spPr>
          <a:xfrm>
            <a:off x="3152191" y="3486821"/>
            <a:ext cx="5887617" cy="2802860"/>
          </a:xfrm>
          <a:prstGeom prst="rect">
            <a:avLst/>
          </a:prstGeom>
        </p:spPr>
      </p:pic>
    </p:spTree>
    <p:extLst>
      <p:ext uri="{BB962C8B-B14F-4D97-AF65-F5344CB8AC3E}">
        <p14:creationId xmlns:p14="http://schemas.microsoft.com/office/powerpoint/2010/main" val="264932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DCB6-4D6C-A4BC-4583-0DD4B7D989DC}"/>
              </a:ext>
            </a:extLst>
          </p:cNvPr>
          <p:cNvSpPr>
            <a:spLocks noGrp="1"/>
          </p:cNvSpPr>
          <p:nvPr>
            <p:ph type="title"/>
          </p:nvPr>
        </p:nvSpPr>
        <p:spPr/>
        <p:txBody>
          <a:bodyPr/>
          <a:lstStyle/>
          <a:p>
            <a:r>
              <a:rPr lang="en-US" dirty="0"/>
              <a:t>ABV/IBU Compared (cont.)</a:t>
            </a:r>
          </a:p>
        </p:txBody>
      </p:sp>
      <p:sp>
        <p:nvSpPr>
          <p:cNvPr id="3" name="Content Placeholder 2">
            <a:extLst>
              <a:ext uri="{FF2B5EF4-FFF2-40B4-BE49-F238E27FC236}">
                <a16:creationId xmlns:a16="http://schemas.microsoft.com/office/drawing/2014/main" id="{A916A680-E22D-1D5B-7519-10DCEBF9700F}"/>
              </a:ext>
            </a:extLst>
          </p:cNvPr>
          <p:cNvSpPr>
            <a:spLocks noGrp="1"/>
          </p:cNvSpPr>
          <p:nvPr>
            <p:ph idx="1"/>
          </p:nvPr>
        </p:nvSpPr>
        <p:spPr/>
        <p:txBody>
          <a:bodyPr/>
          <a:lstStyle/>
          <a:p>
            <a:r>
              <a:rPr lang="en-US" dirty="0"/>
              <a:t>Interestingly, we see a wall at ABV=10%, where many states have historically set boundaries</a:t>
            </a:r>
            <a:r>
              <a:rPr lang="en-US" baseline="30000" dirty="0">
                <a:hlinkClick r:id="rId2" action="ppaction://hlinksldjump"/>
              </a:rPr>
              <a:t>1</a:t>
            </a:r>
            <a:r>
              <a:rPr lang="en-US" dirty="0"/>
              <a:t> on sales and distribution for higher alcohol-content beverages:</a:t>
            </a:r>
          </a:p>
        </p:txBody>
      </p:sp>
      <p:pic>
        <p:nvPicPr>
          <p:cNvPr id="8" name="Picture 7">
            <a:extLst>
              <a:ext uri="{FF2B5EF4-FFF2-40B4-BE49-F238E27FC236}">
                <a16:creationId xmlns:a16="http://schemas.microsoft.com/office/drawing/2014/main" id="{E0C9FA61-D24F-0F57-32CD-06BDA795F53A}"/>
              </a:ext>
            </a:extLst>
          </p:cNvPr>
          <p:cNvPicPr>
            <a:picLocks noChangeAspect="1"/>
          </p:cNvPicPr>
          <p:nvPr/>
        </p:nvPicPr>
        <p:blipFill>
          <a:blip r:embed="rId3"/>
          <a:stretch>
            <a:fillRect/>
          </a:stretch>
        </p:blipFill>
        <p:spPr>
          <a:xfrm>
            <a:off x="2967133" y="3339565"/>
            <a:ext cx="6257731" cy="2979056"/>
          </a:xfrm>
          <a:prstGeom prst="rect">
            <a:avLst/>
          </a:prstGeom>
        </p:spPr>
      </p:pic>
    </p:spTree>
    <p:extLst>
      <p:ext uri="{BB962C8B-B14F-4D97-AF65-F5344CB8AC3E}">
        <p14:creationId xmlns:p14="http://schemas.microsoft.com/office/powerpoint/2010/main" val="4216737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B85A-282A-9B76-5F93-876A345F6AEE}"/>
              </a:ext>
            </a:extLst>
          </p:cNvPr>
          <p:cNvSpPr>
            <a:spLocks noGrp="1"/>
          </p:cNvSpPr>
          <p:nvPr>
            <p:ph type="title"/>
          </p:nvPr>
        </p:nvSpPr>
        <p:spPr/>
        <p:txBody>
          <a:bodyPr/>
          <a:lstStyle/>
          <a:p>
            <a:r>
              <a:rPr lang="en-US" dirty="0"/>
              <a:t>Predicting Ales and IPAs</a:t>
            </a:r>
          </a:p>
        </p:txBody>
      </p:sp>
      <p:sp>
        <p:nvSpPr>
          <p:cNvPr id="3" name="Content Placeholder 2">
            <a:extLst>
              <a:ext uri="{FF2B5EF4-FFF2-40B4-BE49-F238E27FC236}">
                <a16:creationId xmlns:a16="http://schemas.microsoft.com/office/drawing/2014/main" id="{0A6FD725-7E73-F193-5354-181EC2DED8CD}"/>
              </a:ext>
            </a:extLst>
          </p:cNvPr>
          <p:cNvSpPr>
            <a:spLocks noGrp="1"/>
          </p:cNvSpPr>
          <p:nvPr>
            <p:ph idx="1"/>
          </p:nvPr>
        </p:nvSpPr>
        <p:spPr/>
        <p:txBody>
          <a:bodyPr/>
          <a:lstStyle/>
          <a:p>
            <a:r>
              <a:rPr lang="en-US" dirty="0"/>
              <a:t>Using K-Nearest Neighbors, able to predict IPAs and non-IPAs with 79.6% accuracy:</a:t>
            </a:r>
          </a:p>
          <a:p>
            <a:endParaRPr lang="en-US" dirty="0"/>
          </a:p>
        </p:txBody>
      </p:sp>
      <p:pic>
        <p:nvPicPr>
          <p:cNvPr id="9" name="Picture 8">
            <a:extLst>
              <a:ext uri="{FF2B5EF4-FFF2-40B4-BE49-F238E27FC236}">
                <a16:creationId xmlns:a16="http://schemas.microsoft.com/office/drawing/2014/main" id="{860E7B1E-E8F5-8E5D-6797-A771390DD00B}"/>
              </a:ext>
            </a:extLst>
          </p:cNvPr>
          <p:cNvPicPr>
            <a:picLocks noChangeAspect="1"/>
          </p:cNvPicPr>
          <p:nvPr/>
        </p:nvPicPr>
        <p:blipFill>
          <a:blip r:embed="rId2"/>
          <a:stretch>
            <a:fillRect/>
          </a:stretch>
        </p:blipFill>
        <p:spPr>
          <a:xfrm>
            <a:off x="6768936" y="3138629"/>
            <a:ext cx="3840134" cy="2737239"/>
          </a:xfrm>
          <a:prstGeom prst="rect">
            <a:avLst/>
          </a:prstGeom>
        </p:spPr>
      </p:pic>
      <p:graphicFrame>
        <p:nvGraphicFramePr>
          <p:cNvPr id="4" name="Table 4">
            <a:extLst>
              <a:ext uri="{FF2B5EF4-FFF2-40B4-BE49-F238E27FC236}">
                <a16:creationId xmlns:a16="http://schemas.microsoft.com/office/drawing/2014/main" id="{FCF30509-D683-00B1-A5E3-93E8F13FE2C9}"/>
              </a:ext>
            </a:extLst>
          </p:cNvPr>
          <p:cNvGraphicFramePr>
            <a:graphicFrameLocks noGrp="1"/>
          </p:cNvGraphicFramePr>
          <p:nvPr>
            <p:extLst>
              <p:ext uri="{D42A27DB-BD31-4B8C-83A1-F6EECF244321}">
                <p14:modId xmlns:p14="http://schemas.microsoft.com/office/powerpoint/2010/main" val="421592694"/>
              </p:ext>
            </p:extLst>
          </p:nvPr>
        </p:nvGraphicFramePr>
        <p:xfrm>
          <a:off x="1695194" y="3732512"/>
          <a:ext cx="4098204" cy="914400"/>
        </p:xfrm>
        <a:graphic>
          <a:graphicData uri="http://schemas.openxmlformats.org/drawingml/2006/table">
            <a:tbl>
              <a:tblPr firstRow="1" bandRow="1">
                <a:tableStyleId>{5C22544A-7EE6-4342-B048-85BDC9FD1C3A}</a:tableStyleId>
              </a:tblPr>
              <a:tblGrid>
                <a:gridCol w="1366068">
                  <a:extLst>
                    <a:ext uri="{9D8B030D-6E8A-4147-A177-3AD203B41FA5}">
                      <a16:colId xmlns:a16="http://schemas.microsoft.com/office/drawing/2014/main" val="2667131785"/>
                    </a:ext>
                  </a:extLst>
                </a:gridCol>
                <a:gridCol w="1366068">
                  <a:extLst>
                    <a:ext uri="{9D8B030D-6E8A-4147-A177-3AD203B41FA5}">
                      <a16:colId xmlns:a16="http://schemas.microsoft.com/office/drawing/2014/main" val="78564520"/>
                    </a:ext>
                  </a:extLst>
                </a:gridCol>
                <a:gridCol w="1366068">
                  <a:extLst>
                    <a:ext uri="{9D8B030D-6E8A-4147-A177-3AD203B41FA5}">
                      <a16:colId xmlns:a16="http://schemas.microsoft.com/office/drawing/2014/main" val="151703454"/>
                    </a:ext>
                  </a:extLst>
                </a:gridCol>
              </a:tblGrid>
              <a:tr h="204329">
                <a:tc>
                  <a:txBody>
                    <a:bodyPr/>
                    <a:lstStyle/>
                    <a:p>
                      <a:r>
                        <a:rPr lang="en-US" sz="1400" dirty="0"/>
                        <a:t>Prediction</a:t>
                      </a:r>
                    </a:p>
                  </a:txBody>
                  <a:tcPr/>
                </a:tc>
                <a:tc>
                  <a:txBody>
                    <a:bodyPr/>
                    <a:lstStyle/>
                    <a:p>
                      <a:r>
                        <a:rPr lang="en-US" sz="1400" dirty="0"/>
                        <a:t>False</a:t>
                      </a:r>
                    </a:p>
                  </a:txBody>
                  <a:tcPr/>
                </a:tc>
                <a:tc>
                  <a:txBody>
                    <a:bodyPr/>
                    <a:lstStyle/>
                    <a:p>
                      <a:r>
                        <a:rPr lang="en-US" sz="1400" dirty="0"/>
                        <a:t>True</a:t>
                      </a:r>
                    </a:p>
                  </a:txBody>
                  <a:tcPr/>
                </a:tc>
                <a:extLst>
                  <a:ext uri="{0D108BD9-81ED-4DB2-BD59-A6C34878D82A}">
                    <a16:rowId xmlns:a16="http://schemas.microsoft.com/office/drawing/2014/main" val="4219811719"/>
                  </a:ext>
                </a:extLst>
              </a:tr>
              <a:tr h="204329">
                <a:tc>
                  <a:txBody>
                    <a:bodyPr/>
                    <a:lstStyle/>
                    <a:p>
                      <a:r>
                        <a:rPr lang="en-US" sz="1400" dirty="0"/>
                        <a:t>False</a:t>
                      </a:r>
                    </a:p>
                  </a:txBody>
                  <a:tcPr/>
                </a:tc>
                <a:tc>
                  <a:txBody>
                    <a:bodyPr/>
                    <a:lstStyle/>
                    <a:p>
                      <a:r>
                        <a:rPr lang="en-US" sz="1400" dirty="0"/>
                        <a:t>250</a:t>
                      </a:r>
                    </a:p>
                  </a:txBody>
                  <a:tcPr/>
                </a:tc>
                <a:tc>
                  <a:txBody>
                    <a:bodyPr/>
                    <a:lstStyle/>
                    <a:p>
                      <a:r>
                        <a:rPr lang="en-US" sz="1400" dirty="0"/>
                        <a:t>49</a:t>
                      </a:r>
                    </a:p>
                  </a:txBody>
                  <a:tcPr/>
                </a:tc>
                <a:extLst>
                  <a:ext uri="{0D108BD9-81ED-4DB2-BD59-A6C34878D82A}">
                    <a16:rowId xmlns:a16="http://schemas.microsoft.com/office/drawing/2014/main" val="2774271538"/>
                  </a:ext>
                </a:extLst>
              </a:tr>
              <a:tr h="204329">
                <a:tc>
                  <a:txBody>
                    <a:bodyPr/>
                    <a:lstStyle/>
                    <a:p>
                      <a:r>
                        <a:rPr lang="en-US" sz="1400" dirty="0"/>
                        <a:t>True</a:t>
                      </a:r>
                    </a:p>
                  </a:txBody>
                  <a:tcPr/>
                </a:tc>
                <a:tc>
                  <a:txBody>
                    <a:bodyPr/>
                    <a:lstStyle/>
                    <a:p>
                      <a:r>
                        <a:rPr lang="en-US" sz="1400" dirty="0"/>
                        <a:t>45</a:t>
                      </a:r>
                    </a:p>
                  </a:txBody>
                  <a:tcPr/>
                </a:tc>
                <a:tc>
                  <a:txBody>
                    <a:bodyPr/>
                    <a:lstStyle/>
                    <a:p>
                      <a:r>
                        <a:rPr lang="en-US" sz="1400" dirty="0"/>
                        <a:t>116</a:t>
                      </a:r>
                    </a:p>
                  </a:txBody>
                  <a:tcPr/>
                </a:tc>
                <a:extLst>
                  <a:ext uri="{0D108BD9-81ED-4DB2-BD59-A6C34878D82A}">
                    <a16:rowId xmlns:a16="http://schemas.microsoft.com/office/drawing/2014/main" val="3315489689"/>
                  </a:ext>
                </a:extLst>
              </a:tr>
            </a:tbl>
          </a:graphicData>
        </a:graphic>
      </p:graphicFrame>
      <p:graphicFrame>
        <p:nvGraphicFramePr>
          <p:cNvPr id="5" name="Table 5">
            <a:extLst>
              <a:ext uri="{FF2B5EF4-FFF2-40B4-BE49-F238E27FC236}">
                <a16:creationId xmlns:a16="http://schemas.microsoft.com/office/drawing/2014/main" id="{3DD6D5DB-F268-6D0C-7FFA-450C43DB6F1A}"/>
              </a:ext>
            </a:extLst>
          </p:cNvPr>
          <p:cNvGraphicFramePr>
            <a:graphicFrameLocks noGrp="1"/>
          </p:cNvGraphicFramePr>
          <p:nvPr>
            <p:extLst>
              <p:ext uri="{D42A27DB-BD31-4B8C-83A1-F6EECF244321}">
                <p14:modId xmlns:p14="http://schemas.microsoft.com/office/powerpoint/2010/main" val="2125716298"/>
              </p:ext>
            </p:extLst>
          </p:nvPr>
        </p:nvGraphicFramePr>
        <p:xfrm>
          <a:off x="1695194" y="4783870"/>
          <a:ext cx="4098204" cy="1228956"/>
        </p:xfrm>
        <a:graphic>
          <a:graphicData uri="http://schemas.openxmlformats.org/drawingml/2006/table">
            <a:tbl>
              <a:tblPr firstRow="1" bandRow="1">
                <a:tableStyleId>{5C22544A-7EE6-4342-B048-85BDC9FD1C3A}</a:tableStyleId>
              </a:tblPr>
              <a:tblGrid>
                <a:gridCol w="2049102">
                  <a:extLst>
                    <a:ext uri="{9D8B030D-6E8A-4147-A177-3AD203B41FA5}">
                      <a16:colId xmlns:a16="http://schemas.microsoft.com/office/drawing/2014/main" val="486603305"/>
                    </a:ext>
                  </a:extLst>
                </a:gridCol>
                <a:gridCol w="2049102">
                  <a:extLst>
                    <a:ext uri="{9D8B030D-6E8A-4147-A177-3AD203B41FA5}">
                      <a16:colId xmlns:a16="http://schemas.microsoft.com/office/drawing/2014/main" val="1670374785"/>
                    </a:ext>
                  </a:extLst>
                </a:gridCol>
              </a:tblGrid>
              <a:tr h="307239">
                <a:tc>
                  <a:txBody>
                    <a:bodyPr/>
                    <a:lstStyle/>
                    <a:p>
                      <a:r>
                        <a:rPr lang="en-US" sz="1400" dirty="0"/>
                        <a:t>Accuracy</a:t>
                      </a:r>
                    </a:p>
                  </a:txBody>
                  <a:tcPr/>
                </a:tc>
                <a:tc>
                  <a:txBody>
                    <a:bodyPr/>
                    <a:lstStyle/>
                    <a:p>
                      <a:r>
                        <a:rPr lang="en-US" sz="1400" dirty="0"/>
                        <a:t>0.7957</a:t>
                      </a:r>
                    </a:p>
                  </a:txBody>
                  <a:tcPr/>
                </a:tc>
                <a:extLst>
                  <a:ext uri="{0D108BD9-81ED-4DB2-BD59-A6C34878D82A}">
                    <a16:rowId xmlns:a16="http://schemas.microsoft.com/office/drawing/2014/main" val="3508490187"/>
                  </a:ext>
                </a:extLst>
              </a:tr>
              <a:tr h="307239">
                <a:tc>
                  <a:txBody>
                    <a:bodyPr/>
                    <a:lstStyle/>
                    <a:p>
                      <a:r>
                        <a:rPr lang="en-US" sz="1400" dirty="0"/>
                        <a:t>95% CI</a:t>
                      </a:r>
                    </a:p>
                  </a:txBody>
                  <a:tcPr/>
                </a:tc>
                <a:tc>
                  <a:txBody>
                    <a:bodyPr/>
                    <a:lstStyle/>
                    <a:p>
                      <a:r>
                        <a:rPr lang="en-US" sz="1400" dirty="0"/>
                        <a:t>(0.7559, 0.8319)</a:t>
                      </a:r>
                    </a:p>
                  </a:txBody>
                  <a:tcPr/>
                </a:tc>
                <a:extLst>
                  <a:ext uri="{0D108BD9-81ED-4DB2-BD59-A6C34878D82A}">
                    <a16:rowId xmlns:a16="http://schemas.microsoft.com/office/drawing/2014/main" val="3729984928"/>
                  </a:ext>
                </a:extLst>
              </a:tr>
              <a:tr h="307239">
                <a:tc>
                  <a:txBody>
                    <a:bodyPr/>
                    <a:lstStyle/>
                    <a:p>
                      <a:r>
                        <a:rPr lang="en-US" sz="1400" dirty="0"/>
                        <a:t>No Information Rate</a:t>
                      </a:r>
                    </a:p>
                  </a:txBody>
                  <a:tcPr/>
                </a:tc>
                <a:tc>
                  <a:txBody>
                    <a:bodyPr/>
                    <a:lstStyle/>
                    <a:p>
                      <a:r>
                        <a:rPr lang="en-US" sz="1400" dirty="0"/>
                        <a:t>0.6413</a:t>
                      </a:r>
                    </a:p>
                  </a:txBody>
                  <a:tcPr/>
                </a:tc>
                <a:extLst>
                  <a:ext uri="{0D108BD9-81ED-4DB2-BD59-A6C34878D82A}">
                    <a16:rowId xmlns:a16="http://schemas.microsoft.com/office/drawing/2014/main" val="170584068"/>
                  </a:ext>
                </a:extLst>
              </a:tr>
              <a:tr h="307239">
                <a:tc>
                  <a:txBody>
                    <a:bodyPr/>
                    <a:lstStyle/>
                    <a:p>
                      <a:r>
                        <a:rPr lang="en-US" sz="1400" dirty="0"/>
                        <a:t>P-Value [Acc &gt; NIR]</a:t>
                      </a:r>
                    </a:p>
                  </a:txBody>
                  <a:tcPr/>
                </a:tc>
                <a:tc>
                  <a:txBody>
                    <a:bodyPr/>
                    <a:lstStyle/>
                    <a:p>
                      <a:r>
                        <a:rPr lang="en-US" sz="1400" dirty="0"/>
                        <a:t>4.129e-13</a:t>
                      </a:r>
                    </a:p>
                  </a:txBody>
                  <a:tcPr/>
                </a:tc>
                <a:extLst>
                  <a:ext uri="{0D108BD9-81ED-4DB2-BD59-A6C34878D82A}">
                    <a16:rowId xmlns:a16="http://schemas.microsoft.com/office/drawing/2014/main" val="3269362653"/>
                  </a:ext>
                </a:extLst>
              </a:tr>
            </a:tbl>
          </a:graphicData>
        </a:graphic>
      </p:graphicFrame>
      <p:sp>
        <p:nvSpPr>
          <p:cNvPr id="6" name="TextBox 5">
            <a:extLst>
              <a:ext uri="{FF2B5EF4-FFF2-40B4-BE49-F238E27FC236}">
                <a16:creationId xmlns:a16="http://schemas.microsoft.com/office/drawing/2014/main" id="{4565ADF0-0056-25DB-DD59-621B0DD6F725}"/>
              </a:ext>
            </a:extLst>
          </p:cNvPr>
          <p:cNvSpPr txBox="1"/>
          <p:nvPr/>
        </p:nvSpPr>
        <p:spPr>
          <a:xfrm>
            <a:off x="2108271" y="3363180"/>
            <a:ext cx="3272050" cy="369332"/>
          </a:xfrm>
          <a:prstGeom prst="rect">
            <a:avLst/>
          </a:prstGeom>
          <a:noFill/>
        </p:spPr>
        <p:txBody>
          <a:bodyPr wrap="none" rtlCol="0">
            <a:spAutoFit/>
          </a:bodyPr>
          <a:lstStyle/>
          <a:p>
            <a:r>
              <a:rPr lang="en-US" b="1" dirty="0"/>
              <a:t>Confusion Matrix and Statistics</a:t>
            </a:r>
          </a:p>
        </p:txBody>
      </p:sp>
    </p:spTree>
    <p:extLst>
      <p:ext uri="{BB962C8B-B14F-4D97-AF65-F5344CB8AC3E}">
        <p14:creationId xmlns:p14="http://schemas.microsoft.com/office/powerpoint/2010/main" val="170098127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27" name="Group 10">
            <a:extLst>
              <a:ext uri="{FF2B5EF4-FFF2-40B4-BE49-F238E27FC236}">
                <a16:creationId xmlns:a16="http://schemas.microsoft.com/office/drawing/2014/main" id="{B77576E5-E7DB-46C7-B0D9-A0AB187873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A2C244BC-AB19-460B-9A7B-5BAFE9DEAB0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C2D7728D-2CB0-4ADE-B6BF-4BA8ED772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A3E0EDB8-8162-4D16-9521-52415777B0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27060CB3-C139-4548-A73F-74689C9292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8" name="Rectangle 16">
            <a:extLst>
              <a:ext uri="{FF2B5EF4-FFF2-40B4-BE49-F238E27FC236}">
                <a16:creationId xmlns:a16="http://schemas.microsoft.com/office/drawing/2014/main" id="{23E3CED3-8830-45C9-8D6C-F4ECADD4F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72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66F2D62A-C66C-42DF-8C05-99B0B1A8B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noFill/>
          <a:ln w="25400" cap="flat">
            <a:solidFill>
              <a:srgbClr val="FE3D00"/>
            </a:solidFill>
            <a:miter lim="800000"/>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2017899E-E5A3-64CC-B02F-16B10EF5EF1C}"/>
              </a:ext>
            </a:extLst>
          </p:cNvPr>
          <p:cNvPicPr>
            <a:picLocks noChangeAspect="1"/>
          </p:cNvPicPr>
          <p:nvPr/>
        </p:nvPicPr>
        <p:blipFill>
          <a:blip r:embed="rId6"/>
          <a:stretch>
            <a:fillRect/>
          </a:stretch>
        </p:blipFill>
        <p:spPr>
          <a:xfrm>
            <a:off x="2028807" y="383977"/>
            <a:ext cx="8140875" cy="6088260"/>
          </a:xfrm>
          <a:prstGeom prst="rect">
            <a:avLst/>
          </a:prstGeom>
        </p:spPr>
      </p:pic>
    </p:spTree>
    <p:extLst>
      <p:ext uri="{BB962C8B-B14F-4D97-AF65-F5344CB8AC3E}">
        <p14:creationId xmlns:p14="http://schemas.microsoft.com/office/powerpoint/2010/main" val="152068758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4EB8-F4AD-60E9-CC2D-E521F025305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0776434-650B-493B-A498-74C9EBFDE1FB}"/>
              </a:ext>
            </a:extLst>
          </p:cNvPr>
          <p:cNvSpPr>
            <a:spLocks noGrp="1"/>
          </p:cNvSpPr>
          <p:nvPr>
            <p:ph idx="1"/>
          </p:nvPr>
        </p:nvSpPr>
        <p:spPr/>
        <p:txBody>
          <a:bodyPr>
            <a:normAutofit fontScale="92500" lnSpcReduction="20000"/>
          </a:bodyPr>
          <a:lstStyle/>
          <a:p>
            <a:r>
              <a:rPr lang="en-US" dirty="0">
                <a:hlinkClick r:id="rId2"/>
              </a:rPr>
              <a:t>https://github.com/DHLaurel/DoingDataScience/blob/master/BeersAndBreweries/README.md</a:t>
            </a:r>
            <a:r>
              <a:rPr lang="en-US" dirty="0"/>
              <a:t> </a:t>
            </a:r>
          </a:p>
          <a:p>
            <a:r>
              <a:rPr lang="en-US" dirty="0"/>
              <a:t>Please reach out to:</a:t>
            </a:r>
          </a:p>
          <a:p>
            <a:pPr lvl="1"/>
            <a:r>
              <a:rPr lang="en-US" dirty="0"/>
              <a:t>O’Neal Gray</a:t>
            </a:r>
          </a:p>
          <a:p>
            <a:pPr lvl="2"/>
            <a:r>
              <a:rPr lang="en-US" dirty="0"/>
              <a:t>(214) 724-2020</a:t>
            </a:r>
          </a:p>
          <a:p>
            <a:pPr lvl="2"/>
            <a:r>
              <a:rPr lang="en-US" dirty="0">
                <a:hlinkClick r:id="rId3"/>
              </a:rPr>
              <a:t>ogray@mail.smu.edu</a:t>
            </a:r>
            <a:endParaRPr lang="en-US" dirty="0"/>
          </a:p>
          <a:p>
            <a:pPr lvl="1"/>
            <a:r>
              <a:rPr lang="en-US" dirty="0"/>
              <a:t>David Laurel</a:t>
            </a:r>
          </a:p>
          <a:p>
            <a:pPr lvl="2"/>
            <a:r>
              <a:rPr lang="en-US" dirty="0"/>
              <a:t>(956) 635-6463</a:t>
            </a:r>
          </a:p>
          <a:p>
            <a:pPr lvl="2"/>
            <a:r>
              <a:rPr lang="en-US" dirty="0">
                <a:hlinkClick r:id="rId4"/>
              </a:rPr>
              <a:t>dlaurel@mail.smu.edu</a:t>
            </a:r>
            <a:endParaRPr lang="en-US" dirty="0"/>
          </a:p>
          <a:p>
            <a:pPr marL="457200" lvl="1" indent="0">
              <a:buNone/>
            </a:pPr>
            <a:endParaRPr lang="en-US" dirty="0"/>
          </a:p>
        </p:txBody>
      </p:sp>
    </p:spTree>
    <p:extLst>
      <p:ext uri="{BB962C8B-B14F-4D97-AF65-F5344CB8AC3E}">
        <p14:creationId xmlns:p14="http://schemas.microsoft.com/office/powerpoint/2010/main" val="424919433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E0AC-E09B-F04D-3F8D-42952B9DE6B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8148F9D-97AE-F1DC-8285-C101EC05E742}"/>
              </a:ext>
            </a:extLst>
          </p:cNvPr>
          <p:cNvSpPr>
            <a:spLocks noGrp="1"/>
          </p:cNvSpPr>
          <p:nvPr>
            <p:ph idx="1"/>
          </p:nvPr>
        </p:nvSpPr>
        <p:spPr/>
        <p:txBody>
          <a:bodyPr/>
          <a:lstStyle/>
          <a:p>
            <a:pPr marL="457200" indent="-457200">
              <a:buFont typeface="+mj-lt"/>
              <a:buAutoNum type="arabicPeriod"/>
            </a:pPr>
            <a:r>
              <a:rPr lang="en-US" dirty="0">
                <a:hlinkClick r:id="rId2"/>
              </a:rPr>
              <a:t>https://reason.com/2021/09/20/why-is-this-beer-banned-in-15-states/</a:t>
            </a:r>
            <a:endParaRPr lang="en-US" dirty="0"/>
          </a:p>
          <a:p>
            <a:pPr marL="457200" indent="-457200">
              <a:buFont typeface="+mj-lt"/>
              <a:buAutoNum type="arabicPeriod"/>
            </a:pPr>
            <a:r>
              <a:rPr lang="en-US" u="sng" dirty="0"/>
              <a:t>https://</a:t>
            </a:r>
            <a:r>
              <a:rPr lang="en-US" u="sng" dirty="0" err="1"/>
              <a:t>backgroundchecks.org</a:t>
            </a:r>
            <a:r>
              <a:rPr lang="en-US" u="sng" dirty="0"/>
              <a:t>/which-states-have-the-worst-dui-</a:t>
            </a:r>
            <a:r>
              <a:rPr lang="en-US" u="sng" dirty="0" err="1"/>
              <a:t>problems.html</a:t>
            </a:r>
            <a:endParaRPr lang="en-US" u="sng" dirty="0"/>
          </a:p>
          <a:p>
            <a:pPr marL="457200" indent="-457200">
              <a:buFont typeface="+mj-lt"/>
              <a:buAutoNum type="arabicPeriod"/>
            </a:pPr>
            <a:endParaRPr lang="en-US" dirty="0"/>
          </a:p>
        </p:txBody>
      </p:sp>
    </p:spTree>
    <p:extLst>
      <p:ext uri="{BB962C8B-B14F-4D97-AF65-F5344CB8AC3E}">
        <p14:creationId xmlns:p14="http://schemas.microsoft.com/office/powerpoint/2010/main" val="288152514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C839-0D33-1B27-4843-81391A04A1FA}"/>
              </a:ext>
            </a:extLst>
          </p:cNvPr>
          <p:cNvSpPr>
            <a:spLocks noGrp="1"/>
          </p:cNvSpPr>
          <p:nvPr>
            <p:ph type="title"/>
          </p:nvPr>
        </p:nvSpPr>
        <p:spPr/>
        <p:txBody>
          <a:bodyPr>
            <a:normAutofit/>
          </a:bodyPr>
          <a:lstStyle/>
          <a:p>
            <a:pPr>
              <a:lnSpc>
                <a:spcPct val="90000"/>
              </a:lnSpc>
            </a:pPr>
            <a:r>
              <a:rPr lang="en-US" sz="4100" dirty="0"/>
              <a:t>Breweries by State</a:t>
            </a:r>
          </a:p>
        </p:txBody>
      </p:sp>
      <p:sp>
        <p:nvSpPr>
          <p:cNvPr id="8" name="Content Placeholder 7">
            <a:extLst>
              <a:ext uri="{FF2B5EF4-FFF2-40B4-BE49-F238E27FC236}">
                <a16:creationId xmlns:a16="http://schemas.microsoft.com/office/drawing/2014/main" id="{6B2432AF-9331-7EE6-A803-31BAF32D703E}"/>
              </a:ext>
            </a:extLst>
          </p:cNvPr>
          <p:cNvSpPr>
            <a:spLocks noGrp="1"/>
          </p:cNvSpPr>
          <p:nvPr>
            <p:ph idx="1"/>
          </p:nvPr>
        </p:nvSpPr>
        <p:spPr>
          <a:xfrm>
            <a:off x="8488195" y="2594692"/>
            <a:ext cx="1998954" cy="499839"/>
          </a:xfrm>
        </p:spPr>
        <p:txBody>
          <a:bodyPr>
            <a:normAutofit lnSpcReduction="10000"/>
          </a:bodyPr>
          <a:lstStyle/>
          <a:p>
            <a:pPr marL="0" indent="0" algn="ctr">
              <a:buNone/>
            </a:pPr>
            <a:r>
              <a:rPr lang="en-US" dirty="0"/>
              <a:t>Top 5</a:t>
            </a:r>
          </a:p>
          <a:p>
            <a:pPr marL="457200" lvl="1" indent="0">
              <a:buNone/>
            </a:pPr>
            <a:endParaRPr lang="en-US" dirty="0"/>
          </a:p>
        </p:txBody>
      </p:sp>
      <p:graphicFrame>
        <p:nvGraphicFramePr>
          <p:cNvPr id="6" name="Table 6">
            <a:extLst>
              <a:ext uri="{FF2B5EF4-FFF2-40B4-BE49-F238E27FC236}">
                <a16:creationId xmlns:a16="http://schemas.microsoft.com/office/drawing/2014/main" id="{2541E99F-9C49-1255-8622-819FF3FB5F25}"/>
              </a:ext>
            </a:extLst>
          </p:cNvPr>
          <p:cNvGraphicFramePr>
            <a:graphicFrameLocks noGrp="1"/>
          </p:cNvGraphicFramePr>
          <p:nvPr>
            <p:extLst>
              <p:ext uri="{D42A27DB-BD31-4B8C-83A1-F6EECF244321}">
                <p14:modId xmlns:p14="http://schemas.microsoft.com/office/powerpoint/2010/main" val="32287472"/>
              </p:ext>
            </p:extLst>
          </p:nvPr>
        </p:nvGraphicFramePr>
        <p:xfrm>
          <a:off x="8488195" y="3112410"/>
          <a:ext cx="1998954" cy="2919750"/>
        </p:xfrm>
        <a:graphic>
          <a:graphicData uri="http://schemas.openxmlformats.org/drawingml/2006/table">
            <a:tbl>
              <a:tblPr firstRow="1" bandRow="1">
                <a:tableStyleId>{5C22544A-7EE6-4342-B048-85BDC9FD1C3A}</a:tableStyleId>
              </a:tblPr>
              <a:tblGrid>
                <a:gridCol w="999477">
                  <a:extLst>
                    <a:ext uri="{9D8B030D-6E8A-4147-A177-3AD203B41FA5}">
                      <a16:colId xmlns:a16="http://schemas.microsoft.com/office/drawing/2014/main" val="3169309753"/>
                    </a:ext>
                  </a:extLst>
                </a:gridCol>
                <a:gridCol w="999477">
                  <a:extLst>
                    <a:ext uri="{9D8B030D-6E8A-4147-A177-3AD203B41FA5}">
                      <a16:colId xmlns:a16="http://schemas.microsoft.com/office/drawing/2014/main" val="2205383043"/>
                    </a:ext>
                  </a:extLst>
                </a:gridCol>
              </a:tblGrid>
              <a:tr h="486625">
                <a:tc>
                  <a:txBody>
                    <a:bodyPr/>
                    <a:lstStyle/>
                    <a:p>
                      <a:pPr algn="ctr"/>
                      <a:r>
                        <a:rPr lang="en-US" dirty="0"/>
                        <a:t>Count</a:t>
                      </a:r>
                    </a:p>
                  </a:txBody>
                  <a:tcPr anchor="ctr"/>
                </a:tc>
                <a:tc>
                  <a:txBody>
                    <a:bodyPr/>
                    <a:lstStyle/>
                    <a:p>
                      <a:pPr algn="ctr"/>
                      <a:r>
                        <a:rPr lang="en-US" dirty="0"/>
                        <a:t>State</a:t>
                      </a:r>
                    </a:p>
                  </a:txBody>
                  <a:tcPr anchor="ctr"/>
                </a:tc>
                <a:extLst>
                  <a:ext uri="{0D108BD9-81ED-4DB2-BD59-A6C34878D82A}">
                    <a16:rowId xmlns:a16="http://schemas.microsoft.com/office/drawing/2014/main" val="98704238"/>
                  </a:ext>
                </a:extLst>
              </a:tr>
              <a:tr h="486625">
                <a:tc>
                  <a:txBody>
                    <a:bodyPr/>
                    <a:lstStyle/>
                    <a:p>
                      <a:pPr algn="ctr" fontAlgn="b"/>
                      <a:r>
                        <a:rPr lang="en-US" sz="1600" b="0" i="0" u="none" strike="noStrike" dirty="0">
                          <a:solidFill>
                            <a:srgbClr val="000000"/>
                          </a:solidFill>
                          <a:effectLst/>
                          <a:latin typeface="Calibri" panose="020F0502020204030204" pitchFamily="34" charset="0"/>
                        </a:rPr>
                        <a:t>47</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Colorado</a:t>
                      </a:r>
                    </a:p>
                  </a:txBody>
                  <a:tcPr marL="9525" marR="9525" marT="9525" marB="0" anchor="ctr"/>
                </a:tc>
                <a:extLst>
                  <a:ext uri="{0D108BD9-81ED-4DB2-BD59-A6C34878D82A}">
                    <a16:rowId xmlns:a16="http://schemas.microsoft.com/office/drawing/2014/main" val="2979867957"/>
                  </a:ext>
                </a:extLst>
              </a:tr>
              <a:tr h="486625">
                <a:tc>
                  <a:txBody>
                    <a:bodyPr/>
                    <a:lstStyle/>
                    <a:p>
                      <a:pPr algn="ctr" fontAlgn="b"/>
                      <a:r>
                        <a:rPr lang="en-US" sz="1600" b="0" i="0" u="none" strike="noStrike">
                          <a:solidFill>
                            <a:srgbClr val="000000"/>
                          </a:solidFill>
                          <a:effectLst/>
                          <a:latin typeface="Calibri" panose="020F0502020204030204" pitchFamily="34" charset="0"/>
                        </a:rPr>
                        <a:t>39</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California</a:t>
                      </a:r>
                    </a:p>
                  </a:txBody>
                  <a:tcPr marL="9525" marR="9525" marT="9525" marB="0" anchor="ctr"/>
                </a:tc>
                <a:extLst>
                  <a:ext uri="{0D108BD9-81ED-4DB2-BD59-A6C34878D82A}">
                    <a16:rowId xmlns:a16="http://schemas.microsoft.com/office/drawing/2014/main" val="28781957"/>
                  </a:ext>
                </a:extLst>
              </a:tr>
              <a:tr h="486625">
                <a:tc>
                  <a:txBody>
                    <a:bodyPr/>
                    <a:lstStyle/>
                    <a:p>
                      <a:pPr algn="ctr" fontAlgn="b"/>
                      <a:r>
                        <a:rPr lang="en-US" sz="1600" b="0" i="0" u="none" strike="noStrike">
                          <a:solidFill>
                            <a:srgbClr val="000000"/>
                          </a:solidFill>
                          <a:effectLst/>
                          <a:latin typeface="Calibri" panose="020F0502020204030204" pitchFamily="34" charset="0"/>
                        </a:rPr>
                        <a:t>32</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Michigan</a:t>
                      </a:r>
                    </a:p>
                  </a:txBody>
                  <a:tcPr marL="9525" marR="9525" marT="9525" marB="0" anchor="ctr"/>
                </a:tc>
                <a:extLst>
                  <a:ext uri="{0D108BD9-81ED-4DB2-BD59-A6C34878D82A}">
                    <a16:rowId xmlns:a16="http://schemas.microsoft.com/office/drawing/2014/main" val="3927011731"/>
                  </a:ext>
                </a:extLst>
              </a:tr>
              <a:tr h="486625">
                <a:tc>
                  <a:txBody>
                    <a:bodyPr/>
                    <a:lstStyle/>
                    <a:p>
                      <a:pPr algn="ctr" fontAlgn="b"/>
                      <a:r>
                        <a:rPr lang="en-US" sz="1600" b="0" i="0" u="none" strike="noStrike">
                          <a:solidFill>
                            <a:srgbClr val="000000"/>
                          </a:solidFill>
                          <a:effectLst/>
                          <a:latin typeface="Calibri" panose="020F0502020204030204" pitchFamily="34" charset="0"/>
                        </a:rPr>
                        <a:t>29</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Oregon</a:t>
                      </a:r>
                    </a:p>
                  </a:txBody>
                  <a:tcPr marL="9525" marR="9525" marT="9525" marB="0" anchor="ctr"/>
                </a:tc>
                <a:extLst>
                  <a:ext uri="{0D108BD9-81ED-4DB2-BD59-A6C34878D82A}">
                    <a16:rowId xmlns:a16="http://schemas.microsoft.com/office/drawing/2014/main" val="2859610718"/>
                  </a:ext>
                </a:extLst>
              </a:tr>
              <a:tr h="486625">
                <a:tc>
                  <a:txBody>
                    <a:bodyPr/>
                    <a:lstStyle/>
                    <a:p>
                      <a:pPr algn="ctr" fontAlgn="b"/>
                      <a:r>
                        <a:rPr lang="en-US" sz="1600" b="0" i="0" u="none" strike="noStrike" dirty="0">
                          <a:solidFill>
                            <a:srgbClr val="000000"/>
                          </a:solidFill>
                          <a:effectLst/>
                          <a:latin typeface="Calibri" panose="020F0502020204030204" pitchFamily="34" charset="0"/>
                        </a:rPr>
                        <a:t>28</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Texas</a:t>
                      </a:r>
                    </a:p>
                  </a:txBody>
                  <a:tcPr marL="9525" marR="9525" marT="9525" marB="0" anchor="ctr"/>
                </a:tc>
                <a:extLst>
                  <a:ext uri="{0D108BD9-81ED-4DB2-BD59-A6C34878D82A}">
                    <a16:rowId xmlns:a16="http://schemas.microsoft.com/office/drawing/2014/main" val="793476554"/>
                  </a:ext>
                </a:extLst>
              </a:tr>
            </a:tbl>
          </a:graphicData>
        </a:graphic>
      </p:graphicFrame>
      <p:pic>
        <p:nvPicPr>
          <p:cNvPr id="9" name="Picture 8">
            <a:extLst>
              <a:ext uri="{FF2B5EF4-FFF2-40B4-BE49-F238E27FC236}">
                <a16:creationId xmlns:a16="http://schemas.microsoft.com/office/drawing/2014/main" id="{1216EEA2-B34A-C803-ECC0-E18A395FF7DF}"/>
              </a:ext>
            </a:extLst>
          </p:cNvPr>
          <p:cNvPicPr>
            <a:picLocks noChangeAspect="1"/>
          </p:cNvPicPr>
          <p:nvPr/>
        </p:nvPicPr>
        <p:blipFill>
          <a:blip r:embed="rId4"/>
          <a:stretch>
            <a:fillRect/>
          </a:stretch>
        </p:blipFill>
        <p:spPr>
          <a:xfrm>
            <a:off x="1295402" y="2594692"/>
            <a:ext cx="6874936" cy="3437468"/>
          </a:xfrm>
          <a:prstGeom prst="rect">
            <a:avLst/>
          </a:prstGeom>
        </p:spPr>
      </p:pic>
    </p:spTree>
    <p:extLst>
      <p:ext uri="{BB962C8B-B14F-4D97-AF65-F5344CB8AC3E}">
        <p14:creationId xmlns:p14="http://schemas.microsoft.com/office/powerpoint/2010/main" val="3952958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E4DC-C636-4A60-21AA-2ACC13AF1CAA}"/>
              </a:ext>
            </a:extLst>
          </p:cNvPr>
          <p:cNvSpPr>
            <a:spLocks noGrp="1"/>
          </p:cNvSpPr>
          <p:nvPr>
            <p:ph type="title"/>
          </p:nvPr>
        </p:nvSpPr>
        <p:spPr/>
        <p:txBody>
          <a:bodyPr/>
          <a:lstStyle/>
          <a:p>
            <a:r>
              <a:rPr lang="en-US" dirty="0"/>
              <a:t>Dealing with Missing Values</a:t>
            </a:r>
          </a:p>
        </p:txBody>
      </p:sp>
      <p:sp>
        <p:nvSpPr>
          <p:cNvPr id="3" name="Content Placeholder 2">
            <a:extLst>
              <a:ext uri="{FF2B5EF4-FFF2-40B4-BE49-F238E27FC236}">
                <a16:creationId xmlns:a16="http://schemas.microsoft.com/office/drawing/2014/main" id="{0FFB4536-9510-4D15-DB2E-4529C13B428C}"/>
              </a:ext>
            </a:extLst>
          </p:cNvPr>
          <p:cNvSpPr>
            <a:spLocks noGrp="1"/>
          </p:cNvSpPr>
          <p:nvPr>
            <p:ph idx="1"/>
          </p:nvPr>
        </p:nvSpPr>
        <p:spPr/>
        <p:txBody>
          <a:bodyPr/>
          <a:lstStyle/>
          <a:p>
            <a:r>
              <a:rPr lang="en-US" dirty="0"/>
              <a:t>Determined </a:t>
            </a:r>
            <a:r>
              <a:rPr lang="en-US" b="1" dirty="0"/>
              <a:t>ABV</a:t>
            </a:r>
            <a:r>
              <a:rPr lang="en-US" dirty="0"/>
              <a:t> and </a:t>
            </a:r>
            <a:r>
              <a:rPr lang="en-US" b="1" dirty="0"/>
              <a:t>IBU</a:t>
            </a:r>
            <a:r>
              <a:rPr lang="en-US" dirty="0"/>
              <a:t> to have missing data</a:t>
            </a:r>
          </a:p>
          <a:p>
            <a:r>
              <a:rPr lang="en-US" dirty="0"/>
              <a:t>Based on this, we decided to fill in </a:t>
            </a:r>
            <a:r>
              <a:rPr lang="en-US" b="1" dirty="0"/>
              <a:t>ABV </a:t>
            </a:r>
            <a:r>
              <a:rPr lang="en-US" dirty="0"/>
              <a:t>data first, as this</a:t>
            </a:r>
            <a:br>
              <a:rPr lang="en-US" dirty="0"/>
            </a:br>
            <a:r>
              <a:rPr lang="en-US" dirty="0"/>
              <a:t>held a smaller missing dataset, then </a:t>
            </a:r>
            <a:r>
              <a:rPr lang="en-US" b="1" dirty="0"/>
              <a:t>IBU</a:t>
            </a:r>
            <a:r>
              <a:rPr lang="en-US" dirty="0"/>
              <a:t> with predictive-</a:t>
            </a:r>
            <a:br>
              <a:rPr lang="en-US" dirty="0"/>
            </a:br>
            <a:r>
              <a:rPr lang="en-US" dirty="0"/>
              <a:t>mean imputation</a:t>
            </a:r>
          </a:p>
          <a:p>
            <a:r>
              <a:rPr lang="en-US" dirty="0"/>
              <a:t>Using the mice package, we’re able to do multivariate imputations</a:t>
            </a:r>
          </a:p>
          <a:p>
            <a:pPr lvl="1"/>
            <a:r>
              <a:rPr lang="en-US" dirty="0"/>
              <a:t>Unsure how to specify ABV as a predictor for IBU or vice versa</a:t>
            </a:r>
          </a:p>
        </p:txBody>
      </p:sp>
      <p:graphicFrame>
        <p:nvGraphicFramePr>
          <p:cNvPr id="13" name="Table 12">
            <a:extLst>
              <a:ext uri="{FF2B5EF4-FFF2-40B4-BE49-F238E27FC236}">
                <a16:creationId xmlns:a16="http://schemas.microsoft.com/office/drawing/2014/main" id="{593B503A-6E9C-C82B-B71C-41FEB81AA93E}"/>
              </a:ext>
            </a:extLst>
          </p:cNvPr>
          <p:cNvGraphicFramePr>
            <a:graphicFrameLocks noGrp="1"/>
          </p:cNvGraphicFramePr>
          <p:nvPr>
            <p:extLst>
              <p:ext uri="{D42A27DB-BD31-4B8C-83A1-F6EECF244321}">
                <p14:modId xmlns:p14="http://schemas.microsoft.com/office/powerpoint/2010/main" val="2064318982"/>
              </p:ext>
            </p:extLst>
          </p:nvPr>
        </p:nvGraphicFramePr>
        <p:xfrm>
          <a:off x="8606118" y="2377738"/>
          <a:ext cx="2830148" cy="2072640"/>
        </p:xfrm>
        <a:graphic>
          <a:graphicData uri="http://schemas.openxmlformats.org/drawingml/2006/table">
            <a:tbl>
              <a:tblPr firstRow="1" bandRow="1">
                <a:tableStyleId>{5C22544A-7EE6-4342-B048-85BDC9FD1C3A}</a:tableStyleId>
              </a:tblPr>
              <a:tblGrid>
                <a:gridCol w="1415074">
                  <a:extLst>
                    <a:ext uri="{9D8B030D-6E8A-4147-A177-3AD203B41FA5}">
                      <a16:colId xmlns:a16="http://schemas.microsoft.com/office/drawing/2014/main" val="3323492245"/>
                    </a:ext>
                  </a:extLst>
                </a:gridCol>
                <a:gridCol w="1415074">
                  <a:extLst>
                    <a:ext uri="{9D8B030D-6E8A-4147-A177-3AD203B41FA5}">
                      <a16:colId xmlns:a16="http://schemas.microsoft.com/office/drawing/2014/main" val="3610845258"/>
                    </a:ext>
                  </a:extLst>
                </a:gridCol>
              </a:tblGrid>
              <a:tr h="257100">
                <a:tc>
                  <a:txBody>
                    <a:bodyPr/>
                    <a:lstStyle/>
                    <a:p>
                      <a:r>
                        <a:rPr lang="en-US" sz="1100" dirty="0"/>
                        <a:t>ABV</a:t>
                      </a:r>
                    </a:p>
                  </a:txBody>
                  <a:tcPr/>
                </a:tc>
                <a:tc>
                  <a:txBody>
                    <a:bodyPr/>
                    <a:lstStyle/>
                    <a:p>
                      <a:r>
                        <a:rPr lang="en-US" sz="1100" dirty="0"/>
                        <a:t>IBU</a:t>
                      </a:r>
                    </a:p>
                  </a:txBody>
                  <a:tcPr/>
                </a:tc>
                <a:extLst>
                  <a:ext uri="{0D108BD9-81ED-4DB2-BD59-A6C34878D82A}">
                    <a16:rowId xmlns:a16="http://schemas.microsoft.com/office/drawing/2014/main" val="3692520861"/>
                  </a:ext>
                </a:extLst>
              </a:tr>
              <a:tr h="257100">
                <a:tc>
                  <a:txBody>
                    <a:bodyPr/>
                    <a:lstStyle/>
                    <a:p>
                      <a:r>
                        <a:rPr lang="en-US" sz="1100" dirty="0"/>
                        <a:t>Min: 0.00100</a:t>
                      </a:r>
                    </a:p>
                  </a:txBody>
                  <a:tcPr/>
                </a:tc>
                <a:tc>
                  <a:txBody>
                    <a:bodyPr/>
                    <a:lstStyle/>
                    <a:p>
                      <a:r>
                        <a:rPr lang="en-US" sz="1100" dirty="0"/>
                        <a:t>Min: 4.00</a:t>
                      </a:r>
                    </a:p>
                  </a:txBody>
                  <a:tcPr/>
                </a:tc>
                <a:extLst>
                  <a:ext uri="{0D108BD9-81ED-4DB2-BD59-A6C34878D82A}">
                    <a16:rowId xmlns:a16="http://schemas.microsoft.com/office/drawing/2014/main" val="1711046251"/>
                  </a:ext>
                </a:extLst>
              </a:tr>
              <a:tr h="257100">
                <a:tc>
                  <a:txBody>
                    <a:bodyPr/>
                    <a:lstStyle/>
                    <a:p>
                      <a:r>
                        <a:rPr lang="en-US" sz="1100" dirty="0"/>
                        <a:t>1</a:t>
                      </a:r>
                      <a:r>
                        <a:rPr lang="en-US" sz="1100" baseline="30000" dirty="0"/>
                        <a:t>st</a:t>
                      </a:r>
                      <a:r>
                        <a:rPr lang="en-US" sz="1100" dirty="0"/>
                        <a:t> Qu: 0.05000</a:t>
                      </a:r>
                    </a:p>
                  </a:txBody>
                  <a:tcPr/>
                </a:tc>
                <a:tc>
                  <a:txBody>
                    <a:bodyPr/>
                    <a:lstStyle/>
                    <a:p>
                      <a:r>
                        <a:rPr lang="en-US" sz="1100" dirty="0"/>
                        <a:t>1</a:t>
                      </a:r>
                      <a:r>
                        <a:rPr lang="en-US" sz="1100" baseline="30000" dirty="0"/>
                        <a:t>st</a:t>
                      </a:r>
                      <a:r>
                        <a:rPr lang="en-US" sz="1100" dirty="0"/>
                        <a:t> Qu: 21.00</a:t>
                      </a:r>
                    </a:p>
                  </a:txBody>
                  <a:tcPr/>
                </a:tc>
                <a:extLst>
                  <a:ext uri="{0D108BD9-81ED-4DB2-BD59-A6C34878D82A}">
                    <a16:rowId xmlns:a16="http://schemas.microsoft.com/office/drawing/2014/main" val="3911587596"/>
                  </a:ext>
                </a:extLst>
              </a:tr>
              <a:tr h="257100">
                <a:tc>
                  <a:txBody>
                    <a:bodyPr/>
                    <a:lstStyle/>
                    <a:p>
                      <a:r>
                        <a:rPr lang="en-US" sz="1100" dirty="0"/>
                        <a:t>Median: 0.05600</a:t>
                      </a:r>
                    </a:p>
                  </a:txBody>
                  <a:tcPr/>
                </a:tc>
                <a:tc>
                  <a:txBody>
                    <a:bodyPr/>
                    <a:lstStyle/>
                    <a:p>
                      <a:r>
                        <a:rPr lang="en-US" sz="1100" dirty="0"/>
                        <a:t>Median: 35.00</a:t>
                      </a:r>
                    </a:p>
                  </a:txBody>
                  <a:tcPr/>
                </a:tc>
                <a:extLst>
                  <a:ext uri="{0D108BD9-81ED-4DB2-BD59-A6C34878D82A}">
                    <a16:rowId xmlns:a16="http://schemas.microsoft.com/office/drawing/2014/main" val="3933644114"/>
                  </a:ext>
                </a:extLst>
              </a:tr>
              <a:tr h="257100">
                <a:tc>
                  <a:txBody>
                    <a:bodyPr/>
                    <a:lstStyle/>
                    <a:p>
                      <a:r>
                        <a:rPr lang="en-US" sz="1100" dirty="0"/>
                        <a:t>Mean: 0.05977</a:t>
                      </a:r>
                    </a:p>
                  </a:txBody>
                  <a:tcPr/>
                </a:tc>
                <a:tc>
                  <a:txBody>
                    <a:bodyPr/>
                    <a:lstStyle/>
                    <a:p>
                      <a:r>
                        <a:rPr lang="en-US" sz="1100" dirty="0"/>
                        <a:t>Mean: 42.71</a:t>
                      </a:r>
                    </a:p>
                  </a:txBody>
                  <a:tcPr/>
                </a:tc>
                <a:extLst>
                  <a:ext uri="{0D108BD9-81ED-4DB2-BD59-A6C34878D82A}">
                    <a16:rowId xmlns:a16="http://schemas.microsoft.com/office/drawing/2014/main" val="3558733962"/>
                  </a:ext>
                </a:extLst>
              </a:tr>
              <a:tr h="257100">
                <a:tc>
                  <a:txBody>
                    <a:bodyPr/>
                    <a:lstStyle/>
                    <a:p>
                      <a:r>
                        <a:rPr lang="en-US" sz="1100" dirty="0"/>
                        <a:t>3</a:t>
                      </a:r>
                      <a:r>
                        <a:rPr lang="en-US" sz="1100" baseline="30000" dirty="0"/>
                        <a:t>rd</a:t>
                      </a:r>
                      <a:r>
                        <a:rPr lang="en-US" sz="1100" dirty="0"/>
                        <a:t> Qu: 0.06700</a:t>
                      </a:r>
                    </a:p>
                  </a:txBody>
                  <a:tcPr/>
                </a:tc>
                <a:tc>
                  <a:txBody>
                    <a:bodyPr/>
                    <a:lstStyle/>
                    <a:p>
                      <a:r>
                        <a:rPr lang="en-US" sz="1100" dirty="0"/>
                        <a:t>3</a:t>
                      </a:r>
                      <a:r>
                        <a:rPr lang="en-US" sz="1100" baseline="30000" dirty="0"/>
                        <a:t>rd</a:t>
                      </a:r>
                      <a:r>
                        <a:rPr lang="en-US" sz="1100" dirty="0"/>
                        <a:t> Qu: 64.00</a:t>
                      </a:r>
                    </a:p>
                  </a:txBody>
                  <a:tcPr/>
                </a:tc>
                <a:extLst>
                  <a:ext uri="{0D108BD9-81ED-4DB2-BD59-A6C34878D82A}">
                    <a16:rowId xmlns:a16="http://schemas.microsoft.com/office/drawing/2014/main" val="2187865415"/>
                  </a:ext>
                </a:extLst>
              </a:tr>
              <a:tr h="257100">
                <a:tc>
                  <a:txBody>
                    <a:bodyPr/>
                    <a:lstStyle/>
                    <a:p>
                      <a:r>
                        <a:rPr lang="en-US" sz="1100" dirty="0"/>
                        <a:t>Max: 0.12800</a:t>
                      </a:r>
                    </a:p>
                  </a:txBody>
                  <a:tcPr/>
                </a:tc>
                <a:tc>
                  <a:txBody>
                    <a:bodyPr/>
                    <a:lstStyle/>
                    <a:p>
                      <a:r>
                        <a:rPr lang="en-US" sz="1100" dirty="0"/>
                        <a:t>Max: 138.00</a:t>
                      </a:r>
                    </a:p>
                  </a:txBody>
                  <a:tcPr/>
                </a:tc>
                <a:extLst>
                  <a:ext uri="{0D108BD9-81ED-4DB2-BD59-A6C34878D82A}">
                    <a16:rowId xmlns:a16="http://schemas.microsoft.com/office/drawing/2014/main" val="3578588388"/>
                  </a:ext>
                </a:extLst>
              </a:tr>
              <a:tr h="257100">
                <a:tc>
                  <a:txBody>
                    <a:bodyPr/>
                    <a:lstStyle/>
                    <a:p>
                      <a:r>
                        <a:rPr lang="en-US" sz="1100" dirty="0"/>
                        <a:t>Na’s: 62</a:t>
                      </a:r>
                    </a:p>
                  </a:txBody>
                  <a:tcPr/>
                </a:tc>
                <a:tc>
                  <a:txBody>
                    <a:bodyPr/>
                    <a:lstStyle/>
                    <a:p>
                      <a:r>
                        <a:rPr lang="en-US" sz="1100" dirty="0"/>
                        <a:t>Na’s:1005</a:t>
                      </a:r>
                    </a:p>
                  </a:txBody>
                  <a:tcPr/>
                </a:tc>
                <a:extLst>
                  <a:ext uri="{0D108BD9-81ED-4DB2-BD59-A6C34878D82A}">
                    <a16:rowId xmlns:a16="http://schemas.microsoft.com/office/drawing/2014/main" val="1892470815"/>
                  </a:ext>
                </a:extLst>
              </a:tr>
            </a:tbl>
          </a:graphicData>
        </a:graphic>
      </p:graphicFrame>
    </p:spTree>
    <p:extLst>
      <p:ext uri="{BB962C8B-B14F-4D97-AF65-F5344CB8AC3E}">
        <p14:creationId xmlns:p14="http://schemas.microsoft.com/office/powerpoint/2010/main" val="26471439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51" name="Group 150">
            <a:extLst>
              <a:ext uri="{FF2B5EF4-FFF2-40B4-BE49-F238E27FC236}">
                <a16:creationId xmlns:a16="http://schemas.microsoft.com/office/drawing/2014/main" id="{B77576E5-E7DB-46C7-B0D9-A0AB187873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2" name="Picture 151">
              <a:extLst>
                <a:ext uri="{FF2B5EF4-FFF2-40B4-BE49-F238E27FC236}">
                  <a16:creationId xmlns:a16="http://schemas.microsoft.com/office/drawing/2014/main" id="{A2C244BC-AB19-460B-9A7B-5BAFE9DEAB0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3" name="Rectangle 152">
              <a:extLst>
                <a:ext uri="{FF2B5EF4-FFF2-40B4-BE49-F238E27FC236}">
                  <a16:creationId xmlns:a16="http://schemas.microsoft.com/office/drawing/2014/main" id="{C2D7728D-2CB0-4ADE-B6BF-4BA8ED772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4" name="Picture 153">
              <a:extLst>
                <a:ext uri="{FF2B5EF4-FFF2-40B4-BE49-F238E27FC236}">
                  <a16:creationId xmlns:a16="http://schemas.microsoft.com/office/drawing/2014/main" id="{A3E0EDB8-8162-4D16-9521-52415777B0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5" name="Picture 154">
              <a:extLst>
                <a:ext uri="{FF2B5EF4-FFF2-40B4-BE49-F238E27FC236}">
                  <a16:creationId xmlns:a16="http://schemas.microsoft.com/office/drawing/2014/main" id="{27060CB3-C139-4548-A73F-74689C9292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57" name="Rectangle 156">
            <a:extLst>
              <a:ext uri="{FF2B5EF4-FFF2-40B4-BE49-F238E27FC236}">
                <a16:creationId xmlns:a16="http://schemas.microsoft.com/office/drawing/2014/main" id="{23E3CED3-8830-45C9-8D6C-F4ECADD4F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72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FE923F4-B321-99D9-3E42-D3DF848E7ED8}"/>
              </a:ext>
            </a:extLst>
          </p:cNvPr>
          <p:cNvPicPr>
            <a:picLocks noChangeAspect="1"/>
          </p:cNvPicPr>
          <p:nvPr/>
        </p:nvPicPr>
        <p:blipFill>
          <a:blip r:embed="rId6"/>
          <a:stretch>
            <a:fillRect/>
          </a:stretch>
        </p:blipFill>
        <p:spPr>
          <a:xfrm>
            <a:off x="1514514" y="393282"/>
            <a:ext cx="9159795" cy="6114162"/>
          </a:xfrm>
          <a:prstGeom prst="rect">
            <a:avLst/>
          </a:prstGeom>
        </p:spPr>
      </p:pic>
      <p:sp>
        <p:nvSpPr>
          <p:cNvPr id="159" name="Rectangle 158">
            <a:extLst>
              <a:ext uri="{FF2B5EF4-FFF2-40B4-BE49-F238E27FC236}">
                <a16:creationId xmlns:a16="http://schemas.microsoft.com/office/drawing/2014/main" id="{66F2D62A-C66C-42DF-8C05-99B0B1A8B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noFill/>
          <a:ln w="25400" cap="flat">
            <a:solidFill>
              <a:srgbClr val="FE3D00"/>
            </a:solidFill>
            <a:miter lim="800000"/>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902003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47C940C-BCEA-4B94-ADAB-E5DF93AD25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0" name="Rectangle 9">
              <a:extLst>
                <a:ext uri="{FF2B5EF4-FFF2-40B4-BE49-F238E27FC236}">
                  <a16:creationId xmlns:a16="http://schemas.microsoft.com/office/drawing/2014/main" id="{43355E07-D27F-496A-A202-82B978528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BE8173-1154-4FFD-A647-BE335D1BF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2" name="Picture 11">
                <a:extLst>
                  <a:ext uri="{FF2B5EF4-FFF2-40B4-BE49-F238E27FC236}">
                    <a16:creationId xmlns:a16="http://schemas.microsoft.com/office/drawing/2014/main" id="{372EFA8A-6EE3-4B25-873B-F4CED90537E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18C03B2B-142C-4AD5-8F21-0FC939548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6FAF349-1EBC-4906-8CCB-C668CAE6900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5" name="Picture 14">
                <a:extLst>
                  <a:ext uri="{FF2B5EF4-FFF2-40B4-BE49-F238E27FC236}">
                    <a16:creationId xmlns:a16="http://schemas.microsoft.com/office/drawing/2014/main" id="{15541360-9082-4D4C-A106-460B85E98C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4130455D-A694-5337-ACE7-1BD549137711}"/>
              </a:ext>
            </a:extLst>
          </p:cNvPr>
          <p:cNvSpPr>
            <a:spLocks noGrp="1"/>
          </p:cNvSpPr>
          <p:nvPr>
            <p:ph type="title"/>
          </p:nvPr>
        </p:nvSpPr>
        <p:spPr>
          <a:xfrm>
            <a:off x="1295402" y="982132"/>
            <a:ext cx="3660056" cy="1325373"/>
          </a:xfrm>
        </p:spPr>
        <p:txBody>
          <a:bodyPr anchor="b">
            <a:normAutofit/>
          </a:bodyPr>
          <a:lstStyle/>
          <a:p>
            <a:r>
              <a:rPr lang="en-US" sz="2400" dirty="0"/>
              <a:t>Maximum ABV</a:t>
            </a:r>
          </a:p>
        </p:txBody>
      </p:sp>
      <p:cxnSp>
        <p:nvCxnSpPr>
          <p:cNvPr id="17" name="Straight Connector 16">
            <a:extLst>
              <a:ext uri="{FF2B5EF4-FFF2-40B4-BE49-F238E27FC236}">
                <a16:creationId xmlns:a16="http://schemas.microsoft.com/office/drawing/2014/main" id="{E59A63C7-BCAC-464C-B7D5-9A713B4CAC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935485CF-1F18-1030-6F98-77220D55CF54}"/>
              </a:ext>
            </a:extLst>
          </p:cNvPr>
          <p:cNvSpPr>
            <a:spLocks noGrp="1"/>
          </p:cNvSpPr>
          <p:nvPr>
            <p:ph idx="1"/>
          </p:nvPr>
        </p:nvSpPr>
        <p:spPr>
          <a:xfrm>
            <a:off x="1295401" y="2493774"/>
            <a:ext cx="3660057" cy="3382094"/>
          </a:xfrm>
        </p:spPr>
        <p:txBody>
          <a:bodyPr>
            <a:normAutofit/>
          </a:bodyPr>
          <a:lstStyle/>
          <a:p>
            <a:pPr algn="ctr">
              <a:lnSpc>
                <a:spcPct val="90000"/>
              </a:lnSpc>
            </a:pPr>
            <a:r>
              <a:rPr lang="en-US" sz="1200" dirty="0"/>
              <a:t>We could calculate the maximum ABV value with the given data, but there appeared to be more to the story than simple maximums</a:t>
            </a:r>
          </a:p>
          <a:p>
            <a:pPr algn="ctr">
              <a:lnSpc>
                <a:spcPct val="90000"/>
              </a:lnSpc>
            </a:pPr>
            <a:r>
              <a:rPr lang="en-US" sz="1200" dirty="0"/>
              <a:t>We calculated the five states with the highest scoring ABV beers from the incomplete, original data (to make sure no made-up data was counted), as there was only one repeat (CO) in the top six candidates:</a:t>
            </a:r>
          </a:p>
          <a:p>
            <a:pPr algn="ctr">
              <a:lnSpc>
                <a:spcPct val="90000"/>
              </a:lnSpc>
            </a:pPr>
            <a:endParaRPr lang="en-US" sz="1200" dirty="0"/>
          </a:p>
          <a:p>
            <a:pPr algn="ctr">
              <a:lnSpc>
                <a:spcPct val="90000"/>
              </a:lnSpc>
            </a:pPr>
            <a:r>
              <a:rPr lang="en-US" sz="1200" dirty="0"/>
              <a:t>From here, we determined that the beer with the greatest Alcohol by Volume was </a:t>
            </a:r>
            <a:r>
              <a:rPr lang="en-US" sz="1200" b="1" dirty="0"/>
              <a:t>Colorado’s</a:t>
            </a:r>
            <a:r>
              <a:rPr lang="en-US" sz="1200" dirty="0"/>
              <a:t> "Lee Hill Series Vol. 5 - Belgian Style </a:t>
            </a:r>
            <a:r>
              <a:rPr lang="en-US" sz="1200" dirty="0" err="1"/>
              <a:t>Quadrupel</a:t>
            </a:r>
            <a:r>
              <a:rPr lang="en-US" sz="1200" dirty="0"/>
              <a:t> Ale"</a:t>
            </a:r>
          </a:p>
          <a:p>
            <a:pPr algn="ctr">
              <a:lnSpc>
                <a:spcPct val="90000"/>
              </a:lnSpc>
            </a:pPr>
            <a:endParaRPr lang="en-US" sz="1200" dirty="0"/>
          </a:p>
        </p:txBody>
      </p:sp>
      <p:graphicFrame>
        <p:nvGraphicFramePr>
          <p:cNvPr id="4" name="Table 4">
            <a:extLst>
              <a:ext uri="{FF2B5EF4-FFF2-40B4-BE49-F238E27FC236}">
                <a16:creationId xmlns:a16="http://schemas.microsoft.com/office/drawing/2014/main" id="{063AEBBC-D57D-9E57-8B8C-3317A8463AB5}"/>
              </a:ext>
            </a:extLst>
          </p:cNvPr>
          <p:cNvGraphicFramePr>
            <a:graphicFrameLocks noGrp="1"/>
          </p:cNvGraphicFramePr>
          <p:nvPr>
            <p:extLst>
              <p:ext uri="{D42A27DB-BD31-4B8C-83A1-F6EECF244321}">
                <p14:modId xmlns:p14="http://schemas.microsoft.com/office/powerpoint/2010/main" val="3079866572"/>
              </p:ext>
            </p:extLst>
          </p:nvPr>
        </p:nvGraphicFramePr>
        <p:xfrm>
          <a:off x="5418668" y="2134433"/>
          <a:ext cx="5469471" cy="2589136"/>
        </p:xfrm>
        <a:graphic>
          <a:graphicData uri="http://schemas.openxmlformats.org/drawingml/2006/table">
            <a:tbl>
              <a:tblPr firstRow="1" bandRow="1">
                <a:tableStyleId>{5C22544A-7EE6-4342-B048-85BDC9FD1C3A}</a:tableStyleId>
              </a:tblPr>
              <a:tblGrid>
                <a:gridCol w="427185">
                  <a:extLst>
                    <a:ext uri="{9D8B030D-6E8A-4147-A177-3AD203B41FA5}">
                      <a16:colId xmlns:a16="http://schemas.microsoft.com/office/drawing/2014/main" val="3051622101"/>
                    </a:ext>
                  </a:extLst>
                </a:gridCol>
                <a:gridCol w="813819">
                  <a:extLst>
                    <a:ext uri="{9D8B030D-6E8A-4147-A177-3AD203B41FA5}">
                      <a16:colId xmlns:a16="http://schemas.microsoft.com/office/drawing/2014/main" val="4110295671"/>
                    </a:ext>
                  </a:extLst>
                </a:gridCol>
                <a:gridCol w="635826">
                  <a:extLst>
                    <a:ext uri="{9D8B030D-6E8A-4147-A177-3AD203B41FA5}">
                      <a16:colId xmlns:a16="http://schemas.microsoft.com/office/drawing/2014/main" val="2466961085"/>
                    </a:ext>
                  </a:extLst>
                </a:gridCol>
                <a:gridCol w="430721">
                  <a:extLst>
                    <a:ext uri="{9D8B030D-6E8A-4147-A177-3AD203B41FA5}">
                      <a16:colId xmlns:a16="http://schemas.microsoft.com/office/drawing/2014/main" val="3420225646"/>
                    </a:ext>
                  </a:extLst>
                </a:gridCol>
                <a:gridCol w="718340">
                  <a:extLst>
                    <a:ext uri="{9D8B030D-6E8A-4147-A177-3AD203B41FA5}">
                      <a16:colId xmlns:a16="http://schemas.microsoft.com/office/drawing/2014/main" val="673110402"/>
                    </a:ext>
                  </a:extLst>
                </a:gridCol>
                <a:gridCol w="420112">
                  <a:extLst>
                    <a:ext uri="{9D8B030D-6E8A-4147-A177-3AD203B41FA5}">
                      <a16:colId xmlns:a16="http://schemas.microsoft.com/office/drawing/2014/main" val="3783519652"/>
                    </a:ext>
                  </a:extLst>
                </a:gridCol>
                <a:gridCol w="446045">
                  <a:extLst>
                    <a:ext uri="{9D8B030D-6E8A-4147-A177-3AD203B41FA5}">
                      <a16:colId xmlns:a16="http://schemas.microsoft.com/office/drawing/2014/main" val="3593136865"/>
                    </a:ext>
                  </a:extLst>
                </a:gridCol>
                <a:gridCol w="369425">
                  <a:extLst>
                    <a:ext uri="{9D8B030D-6E8A-4147-A177-3AD203B41FA5}">
                      <a16:colId xmlns:a16="http://schemas.microsoft.com/office/drawing/2014/main" val="2989964959"/>
                    </a:ext>
                  </a:extLst>
                </a:gridCol>
                <a:gridCol w="672367">
                  <a:extLst>
                    <a:ext uri="{9D8B030D-6E8A-4147-A177-3AD203B41FA5}">
                      <a16:colId xmlns:a16="http://schemas.microsoft.com/office/drawing/2014/main" val="3631843000"/>
                    </a:ext>
                  </a:extLst>
                </a:gridCol>
                <a:gridCol w="535631">
                  <a:extLst>
                    <a:ext uri="{9D8B030D-6E8A-4147-A177-3AD203B41FA5}">
                      <a16:colId xmlns:a16="http://schemas.microsoft.com/office/drawing/2014/main" val="1838428892"/>
                    </a:ext>
                  </a:extLst>
                </a:gridCol>
              </a:tblGrid>
              <a:tr h="321379">
                <a:tc>
                  <a:txBody>
                    <a:bodyPr/>
                    <a:lstStyle/>
                    <a:p>
                      <a:r>
                        <a:rPr lang="en-US" sz="700"/>
                        <a:t>Brew ID</a:t>
                      </a:r>
                    </a:p>
                  </a:txBody>
                  <a:tcPr marL="67897" marR="67897" marT="33948" marB="33948"/>
                </a:tc>
                <a:tc>
                  <a:txBody>
                    <a:bodyPr/>
                    <a:lstStyle/>
                    <a:p>
                      <a:r>
                        <a:rPr lang="en-US" sz="700"/>
                        <a:t>Brew Name</a:t>
                      </a:r>
                    </a:p>
                  </a:txBody>
                  <a:tcPr marL="67897" marR="67897" marT="33948" marB="33948"/>
                </a:tc>
                <a:tc>
                  <a:txBody>
                    <a:bodyPr/>
                    <a:lstStyle/>
                    <a:p>
                      <a:r>
                        <a:rPr lang="en-US" sz="700"/>
                        <a:t>City</a:t>
                      </a:r>
                    </a:p>
                  </a:txBody>
                  <a:tcPr marL="67897" marR="67897" marT="33948" marB="33948"/>
                </a:tc>
                <a:tc>
                  <a:txBody>
                    <a:bodyPr/>
                    <a:lstStyle/>
                    <a:p>
                      <a:r>
                        <a:rPr lang="en-US" sz="700"/>
                        <a:t>State</a:t>
                      </a:r>
                    </a:p>
                  </a:txBody>
                  <a:tcPr marL="67897" marR="67897" marT="33948" marB="33948"/>
                </a:tc>
                <a:tc>
                  <a:txBody>
                    <a:bodyPr/>
                    <a:lstStyle/>
                    <a:p>
                      <a:r>
                        <a:rPr lang="en-US" sz="700"/>
                        <a:t>Beer Name</a:t>
                      </a:r>
                    </a:p>
                  </a:txBody>
                  <a:tcPr marL="67897" marR="67897" marT="33948" marB="33948"/>
                </a:tc>
                <a:tc>
                  <a:txBody>
                    <a:bodyPr/>
                    <a:lstStyle/>
                    <a:p>
                      <a:r>
                        <a:rPr lang="en-US" sz="700"/>
                        <a:t>Beer ID</a:t>
                      </a:r>
                    </a:p>
                  </a:txBody>
                  <a:tcPr marL="67897" marR="67897" marT="33948" marB="33948"/>
                </a:tc>
                <a:tc>
                  <a:txBody>
                    <a:bodyPr/>
                    <a:lstStyle/>
                    <a:p>
                      <a:r>
                        <a:rPr lang="en-US" sz="700"/>
                        <a:t>ABV</a:t>
                      </a:r>
                    </a:p>
                  </a:txBody>
                  <a:tcPr marL="67897" marR="67897" marT="33948" marB="33948"/>
                </a:tc>
                <a:tc>
                  <a:txBody>
                    <a:bodyPr/>
                    <a:lstStyle/>
                    <a:p>
                      <a:r>
                        <a:rPr lang="en-US" sz="700"/>
                        <a:t>IBU</a:t>
                      </a:r>
                    </a:p>
                  </a:txBody>
                  <a:tcPr marL="67897" marR="67897" marT="33948" marB="33948"/>
                </a:tc>
                <a:tc>
                  <a:txBody>
                    <a:bodyPr/>
                    <a:lstStyle/>
                    <a:p>
                      <a:r>
                        <a:rPr lang="en-US" sz="700"/>
                        <a:t>Style</a:t>
                      </a:r>
                    </a:p>
                  </a:txBody>
                  <a:tcPr marL="67897" marR="67897" marT="33948" marB="33948"/>
                </a:tc>
                <a:tc>
                  <a:txBody>
                    <a:bodyPr/>
                    <a:lstStyle/>
                    <a:p>
                      <a:r>
                        <a:rPr lang="en-US" sz="700"/>
                        <a:t>Ounces</a:t>
                      </a:r>
                    </a:p>
                  </a:txBody>
                  <a:tcPr marL="67897" marR="67897" marT="33948" marB="33948"/>
                </a:tc>
                <a:extLst>
                  <a:ext uri="{0D108BD9-81ED-4DB2-BD59-A6C34878D82A}">
                    <a16:rowId xmlns:a16="http://schemas.microsoft.com/office/drawing/2014/main" val="1682694520"/>
                  </a:ext>
                </a:extLst>
              </a:tr>
              <a:tr h="434540">
                <a:tc>
                  <a:txBody>
                    <a:bodyPr/>
                    <a:lstStyle/>
                    <a:p>
                      <a:r>
                        <a:rPr lang="en-US" sz="700"/>
                        <a:t>52</a:t>
                      </a:r>
                    </a:p>
                  </a:txBody>
                  <a:tcPr marL="67897" marR="67897" marT="33948" marB="33948"/>
                </a:tc>
                <a:tc>
                  <a:txBody>
                    <a:bodyPr/>
                    <a:lstStyle/>
                    <a:p>
                      <a:r>
                        <a:rPr lang="en-US" sz="700"/>
                        <a:t>Upslope Brewing Company</a:t>
                      </a:r>
                    </a:p>
                  </a:txBody>
                  <a:tcPr marL="67897" marR="67897" marT="33948" marB="33948"/>
                </a:tc>
                <a:tc>
                  <a:txBody>
                    <a:bodyPr/>
                    <a:lstStyle/>
                    <a:p>
                      <a:r>
                        <a:rPr lang="en-US" sz="700"/>
                        <a:t>Boulder</a:t>
                      </a:r>
                    </a:p>
                  </a:txBody>
                  <a:tcPr marL="67897" marR="67897" marT="33948" marB="33948"/>
                </a:tc>
                <a:tc>
                  <a:txBody>
                    <a:bodyPr/>
                    <a:lstStyle/>
                    <a:p>
                      <a:r>
                        <a:rPr lang="en-US" sz="700"/>
                        <a:t>CO</a:t>
                      </a:r>
                    </a:p>
                  </a:txBody>
                  <a:tcPr marL="67897" marR="67897" marT="33948" marB="33948"/>
                </a:tc>
                <a:tc>
                  <a:txBody>
                    <a:bodyPr/>
                    <a:lstStyle/>
                    <a:p>
                      <a:r>
                        <a:rPr lang="en-US" sz="700"/>
                        <a:t>Lee Hill Serier Vol 5</a:t>
                      </a:r>
                    </a:p>
                  </a:txBody>
                  <a:tcPr marL="67897" marR="67897" marT="33948" marB="33948"/>
                </a:tc>
                <a:tc>
                  <a:txBody>
                    <a:bodyPr/>
                    <a:lstStyle/>
                    <a:p>
                      <a:r>
                        <a:rPr lang="en-US" sz="700"/>
                        <a:t>2565</a:t>
                      </a:r>
                    </a:p>
                  </a:txBody>
                  <a:tcPr marL="67897" marR="67897" marT="33948" marB="33948"/>
                </a:tc>
                <a:tc>
                  <a:txBody>
                    <a:bodyPr/>
                    <a:lstStyle/>
                    <a:p>
                      <a:r>
                        <a:rPr lang="en-US" sz="700"/>
                        <a:t>0.128</a:t>
                      </a:r>
                    </a:p>
                  </a:txBody>
                  <a:tcPr marL="67897" marR="67897" marT="33948" marB="33948"/>
                </a:tc>
                <a:tc>
                  <a:txBody>
                    <a:bodyPr/>
                    <a:lstStyle/>
                    <a:p>
                      <a:r>
                        <a:rPr lang="en-US" sz="700"/>
                        <a:t>NA</a:t>
                      </a:r>
                    </a:p>
                  </a:txBody>
                  <a:tcPr marL="67897" marR="67897" marT="33948" marB="33948"/>
                </a:tc>
                <a:tc>
                  <a:txBody>
                    <a:bodyPr/>
                    <a:lstStyle/>
                    <a:p>
                      <a:r>
                        <a:rPr lang="en-US" sz="700"/>
                        <a:t>Quadrupel</a:t>
                      </a:r>
                    </a:p>
                  </a:txBody>
                  <a:tcPr marL="67897" marR="67897" marT="33948" marB="33948"/>
                </a:tc>
                <a:tc>
                  <a:txBody>
                    <a:bodyPr/>
                    <a:lstStyle/>
                    <a:p>
                      <a:r>
                        <a:rPr lang="en-US" sz="700"/>
                        <a:t>19.2</a:t>
                      </a:r>
                    </a:p>
                  </a:txBody>
                  <a:tcPr marL="67897" marR="67897" marT="33948" marB="33948"/>
                </a:tc>
                <a:extLst>
                  <a:ext uri="{0D108BD9-81ED-4DB2-BD59-A6C34878D82A}">
                    <a16:rowId xmlns:a16="http://schemas.microsoft.com/office/drawing/2014/main" val="3091988028"/>
                  </a:ext>
                </a:extLst>
              </a:tr>
              <a:tr h="321379">
                <a:tc>
                  <a:txBody>
                    <a:bodyPr/>
                    <a:lstStyle/>
                    <a:p>
                      <a:r>
                        <a:rPr lang="en-US" sz="700"/>
                        <a:t>2</a:t>
                      </a:r>
                    </a:p>
                  </a:txBody>
                  <a:tcPr marL="67897" marR="67897" marT="33948" marB="33948"/>
                </a:tc>
                <a:tc>
                  <a:txBody>
                    <a:bodyPr/>
                    <a:lstStyle/>
                    <a:p>
                      <a:r>
                        <a:rPr lang="en-US" sz="700"/>
                        <a:t>Against the Grain Brewery</a:t>
                      </a:r>
                    </a:p>
                  </a:txBody>
                  <a:tcPr marL="67897" marR="67897" marT="33948" marB="33948"/>
                </a:tc>
                <a:tc>
                  <a:txBody>
                    <a:bodyPr/>
                    <a:lstStyle/>
                    <a:p>
                      <a:r>
                        <a:rPr lang="en-US" sz="700"/>
                        <a:t>Louisville</a:t>
                      </a:r>
                    </a:p>
                  </a:txBody>
                  <a:tcPr marL="67897" marR="67897" marT="33948" marB="33948"/>
                </a:tc>
                <a:tc>
                  <a:txBody>
                    <a:bodyPr/>
                    <a:lstStyle/>
                    <a:p>
                      <a:r>
                        <a:rPr lang="en-US" sz="700"/>
                        <a:t>KY</a:t>
                      </a:r>
                    </a:p>
                  </a:txBody>
                  <a:tcPr marL="67897" marR="67897" marT="33948" marB="33948"/>
                </a:tc>
                <a:tc>
                  <a:txBody>
                    <a:bodyPr/>
                    <a:lstStyle/>
                    <a:p>
                      <a:r>
                        <a:rPr lang="en-US" sz="700"/>
                        <a:t>London Balling</a:t>
                      </a:r>
                    </a:p>
                  </a:txBody>
                  <a:tcPr marL="67897" marR="67897" marT="33948" marB="33948"/>
                </a:tc>
                <a:tc>
                  <a:txBody>
                    <a:bodyPr/>
                    <a:lstStyle/>
                    <a:p>
                      <a:r>
                        <a:rPr lang="en-US" sz="700"/>
                        <a:t>2685</a:t>
                      </a:r>
                    </a:p>
                  </a:txBody>
                  <a:tcPr marL="67897" marR="67897" marT="33948" marB="33948"/>
                </a:tc>
                <a:tc>
                  <a:txBody>
                    <a:bodyPr/>
                    <a:lstStyle/>
                    <a:p>
                      <a:r>
                        <a:rPr lang="en-US" sz="700"/>
                        <a:t>0.125</a:t>
                      </a:r>
                    </a:p>
                  </a:txBody>
                  <a:tcPr marL="67897" marR="67897" marT="33948" marB="33948"/>
                </a:tc>
                <a:tc>
                  <a:txBody>
                    <a:bodyPr/>
                    <a:lstStyle/>
                    <a:p>
                      <a:r>
                        <a:rPr lang="en-US" sz="700"/>
                        <a:t>80</a:t>
                      </a:r>
                    </a:p>
                  </a:txBody>
                  <a:tcPr marL="67897" marR="67897" marT="33948" marB="33948"/>
                </a:tc>
                <a:tc>
                  <a:txBody>
                    <a:bodyPr/>
                    <a:lstStyle/>
                    <a:p>
                      <a:r>
                        <a:rPr lang="en-US" sz="700"/>
                        <a:t>English Barleywine</a:t>
                      </a:r>
                    </a:p>
                  </a:txBody>
                  <a:tcPr marL="67897" marR="67897" marT="33948" marB="33948"/>
                </a:tc>
                <a:tc>
                  <a:txBody>
                    <a:bodyPr/>
                    <a:lstStyle/>
                    <a:p>
                      <a:r>
                        <a:rPr lang="en-US" sz="700"/>
                        <a:t>16.0</a:t>
                      </a:r>
                    </a:p>
                  </a:txBody>
                  <a:tcPr marL="67897" marR="67897" marT="33948" marB="33948"/>
                </a:tc>
                <a:extLst>
                  <a:ext uri="{0D108BD9-81ED-4DB2-BD59-A6C34878D82A}">
                    <a16:rowId xmlns:a16="http://schemas.microsoft.com/office/drawing/2014/main" val="3983447916"/>
                  </a:ext>
                </a:extLst>
              </a:tr>
              <a:tr h="434540">
                <a:tc>
                  <a:txBody>
                    <a:bodyPr/>
                    <a:lstStyle/>
                    <a:p>
                      <a:r>
                        <a:rPr lang="en-US" sz="700"/>
                        <a:t>18</a:t>
                      </a:r>
                    </a:p>
                  </a:txBody>
                  <a:tcPr marL="67897" marR="67897" marT="33948" marB="33948"/>
                </a:tc>
                <a:tc>
                  <a:txBody>
                    <a:bodyPr/>
                    <a:lstStyle/>
                    <a:p>
                      <a:r>
                        <a:rPr lang="en-US" sz="700"/>
                        <a:t>Tin Man Brewing Company</a:t>
                      </a:r>
                    </a:p>
                  </a:txBody>
                  <a:tcPr marL="67897" marR="67897" marT="33948" marB="33948"/>
                </a:tc>
                <a:tc>
                  <a:txBody>
                    <a:bodyPr/>
                    <a:lstStyle/>
                    <a:p>
                      <a:r>
                        <a:rPr lang="en-US" sz="700"/>
                        <a:t>Evansville</a:t>
                      </a:r>
                    </a:p>
                  </a:txBody>
                  <a:tcPr marL="67897" marR="67897" marT="33948" marB="33948"/>
                </a:tc>
                <a:tc>
                  <a:txBody>
                    <a:bodyPr/>
                    <a:lstStyle/>
                    <a:p>
                      <a:r>
                        <a:rPr lang="en-US" sz="700"/>
                        <a:t>IN</a:t>
                      </a:r>
                    </a:p>
                  </a:txBody>
                  <a:tcPr marL="67897" marR="67897" marT="33948" marB="33948"/>
                </a:tc>
                <a:tc>
                  <a:txBody>
                    <a:bodyPr/>
                    <a:lstStyle/>
                    <a:p>
                      <a:r>
                        <a:rPr lang="en-US" sz="700"/>
                        <a:t>Csar</a:t>
                      </a:r>
                    </a:p>
                  </a:txBody>
                  <a:tcPr marL="67897" marR="67897" marT="33948" marB="33948"/>
                </a:tc>
                <a:tc>
                  <a:txBody>
                    <a:bodyPr/>
                    <a:lstStyle/>
                    <a:p>
                      <a:r>
                        <a:rPr lang="en-US" sz="700"/>
                        <a:t>2621</a:t>
                      </a:r>
                    </a:p>
                  </a:txBody>
                  <a:tcPr marL="67897" marR="67897" marT="33948" marB="33948"/>
                </a:tc>
                <a:tc>
                  <a:txBody>
                    <a:bodyPr/>
                    <a:lstStyle/>
                    <a:p>
                      <a:r>
                        <a:rPr lang="en-US" sz="700"/>
                        <a:t>0.120</a:t>
                      </a:r>
                    </a:p>
                  </a:txBody>
                  <a:tcPr marL="67897" marR="67897" marT="33948" marB="33948"/>
                </a:tc>
                <a:tc>
                  <a:txBody>
                    <a:bodyPr/>
                    <a:lstStyle/>
                    <a:p>
                      <a:r>
                        <a:rPr lang="en-US" sz="700"/>
                        <a:t>90</a:t>
                      </a:r>
                    </a:p>
                  </a:txBody>
                  <a:tcPr marL="67897" marR="67897" marT="33948" marB="33948"/>
                </a:tc>
                <a:tc>
                  <a:txBody>
                    <a:bodyPr/>
                    <a:lstStyle/>
                    <a:p>
                      <a:r>
                        <a:rPr lang="en-US" sz="700"/>
                        <a:t>Russian Imperial Stout</a:t>
                      </a:r>
                    </a:p>
                  </a:txBody>
                  <a:tcPr marL="67897" marR="67897" marT="33948" marB="33948"/>
                </a:tc>
                <a:tc>
                  <a:txBody>
                    <a:bodyPr/>
                    <a:lstStyle/>
                    <a:p>
                      <a:r>
                        <a:rPr lang="en-US" sz="700"/>
                        <a:t>16.0</a:t>
                      </a:r>
                    </a:p>
                  </a:txBody>
                  <a:tcPr marL="67897" marR="67897" marT="33948" marB="33948"/>
                </a:tc>
                <a:extLst>
                  <a:ext uri="{0D108BD9-81ED-4DB2-BD59-A6C34878D82A}">
                    <a16:rowId xmlns:a16="http://schemas.microsoft.com/office/drawing/2014/main" val="2924671169"/>
                  </a:ext>
                </a:extLst>
              </a:tr>
              <a:tr h="434540">
                <a:tc>
                  <a:txBody>
                    <a:bodyPr/>
                    <a:lstStyle/>
                    <a:p>
                      <a:r>
                        <a:rPr lang="en-US" sz="700"/>
                        <a:t>52</a:t>
                      </a:r>
                    </a:p>
                  </a:txBody>
                  <a:tcPr marL="67897" marR="67897" marT="33948" marB="33948"/>
                </a:tc>
                <a:tc>
                  <a:txBody>
                    <a:bodyPr/>
                    <a:lstStyle/>
                    <a:p>
                      <a:r>
                        <a:rPr lang="en-US" sz="700"/>
                        <a:t>Upslope Brewing Company</a:t>
                      </a:r>
                    </a:p>
                  </a:txBody>
                  <a:tcPr marL="67897" marR="67897" marT="33948" marB="33948"/>
                </a:tc>
                <a:tc>
                  <a:txBody>
                    <a:bodyPr/>
                    <a:lstStyle/>
                    <a:p>
                      <a:r>
                        <a:rPr lang="en-US" sz="700"/>
                        <a:t>Boulder</a:t>
                      </a:r>
                    </a:p>
                  </a:txBody>
                  <a:tcPr marL="67897" marR="67897" marT="33948" marB="33948"/>
                </a:tc>
                <a:tc>
                  <a:txBody>
                    <a:bodyPr/>
                    <a:lstStyle/>
                    <a:p>
                      <a:r>
                        <a:rPr lang="en-US" sz="700"/>
                        <a:t>CO</a:t>
                      </a:r>
                    </a:p>
                  </a:txBody>
                  <a:tcPr marL="67897" marR="67897" marT="33948" marB="33948"/>
                </a:tc>
                <a:tc>
                  <a:txBody>
                    <a:bodyPr/>
                    <a:lstStyle/>
                    <a:p>
                      <a:r>
                        <a:rPr lang="en-US" sz="700"/>
                        <a:t>Leen Hil Series Vol 5</a:t>
                      </a:r>
                    </a:p>
                  </a:txBody>
                  <a:tcPr marL="67897" marR="67897" marT="33948" marB="33948"/>
                </a:tc>
                <a:tc>
                  <a:txBody>
                    <a:bodyPr/>
                    <a:lstStyle/>
                    <a:p>
                      <a:r>
                        <a:rPr lang="en-US" sz="700"/>
                        <a:t>2564</a:t>
                      </a:r>
                    </a:p>
                  </a:txBody>
                  <a:tcPr marL="67897" marR="67897" marT="33948" marB="33948"/>
                </a:tc>
                <a:tc>
                  <a:txBody>
                    <a:bodyPr/>
                    <a:lstStyle/>
                    <a:p>
                      <a:r>
                        <a:rPr lang="en-US" sz="700"/>
                        <a:t>0.104</a:t>
                      </a:r>
                    </a:p>
                  </a:txBody>
                  <a:tcPr marL="67897" marR="67897" marT="33948" marB="33948"/>
                </a:tc>
                <a:tc>
                  <a:txBody>
                    <a:bodyPr/>
                    <a:lstStyle/>
                    <a:p>
                      <a:r>
                        <a:rPr lang="en-US" sz="700"/>
                        <a:t>NA</a:t>
                      </a:r>
                    </a:p>
                  </a:txBody>
                  <a:tcPr marL="67897" marR="67897" marT="33948" marB="33948"/>
                </a:tc>
                <a:tc>
                  <a:txBody>
                    <a:bodyPr/>
                    <a:lstStyle/>
                    <a:p>
                      <a:r>
                        <a:rPr lang="en-US" sz="700"/>
                        <a:t>Rye Beer</a:t>
                      </a:r>
                    </a:p>
                  </a:txBody>
                  <a:tcPr marL="67897" marR="67897" marT="33948" marB="33948"/>
                </a:tc>
                <a:tc>
                  <a:txBody>
                    <a:bodyPr/>
                    <a:lstStyle/>
                    <a:p>
                      <a:r>
                        <a:rPr lang="en-US" sz="700"/>
                        <a:t>19.2</a:t>
                      </a:r>
                    </a:p>
                  </a:txBody>
                  <a:tcPr marL="67897" marR="67897" marT="33948" marB="33948"/>
                </a:tc>
                <a:extLst>
                  <a:ext uri="{0D108BD9-81ED-4DB2-BD59-A6C34878D82A}">
                    <a16:rowId xmlns:a16="http://schemas.microsoft.com/office/drawing/2014/main" val="2801572255"/>
                  </a:ext>
                </a:extLst>
              </a:tr>
              <a:tr h="321379">
                <a:tc>
                  <a:txBody>
                    <a:bodyPr/>
                    <a:lstStyle/>
                    <a:p>
                      <a:r>
                        <a:rPr lang="en-US" sz="700"/>
                        <a:t>47</a:t>
                      </a:r>
                    </a:p>
                  </a:txBody>
                  <a:tcPr marL="67897" marR="67897" marT="33948" marB="33948"/>
                </a:tc>
                <a:tc>
                  <a:txBody>
                    <a:bodyPr/>
                    <a:lstStyle/>
                    <a:p>
                      <a:r>
                        <a:rPr lang="en-US" sz="700"/>
                        <a:t>Sixpoint Craft Ales</a:t>
                      </a:r>
                    </a:p>
                  </a:txBody>
                  <a:tcPr marL="67897" marR="67897" marT="33948" marB="33948"/>
                </a:tc>
                <a:tc>
                  <a:txBody>
                    <a:bodyPr/>
                    <a:lstStyle/>
                    <a:p>
                      <a:r>
                        <a:rPr lang="en-US" sz="700"/>
                        <a:t>Brooklyn</a:t>
                      </a:r>
                    </a:p>
                  </a:txBody>
                  <a:tcPr marL="67897" marR="67897" marT="33948" marB="33948"/>
                </a:tc>
                <a:tc>
                  <a:txBody>
                    <a:bodyPr/>
                    <a:lstStyle/>
                    <a:p>
                      <a:r>
                        <a:rPr lang="en-US" sz="700"/>
                        <a:t>NY</a:t>
                      </a:r>
                    </a:p>
                  </a:txBody>
                  <a:tcPr marL="67897" marR="67897" marT="33948" marB="33948"/>
                </a:tc>
                <a:tc>
                  <a:txBody>
                    <a:bodyPr/>
                    <a:lstStyle/>
                    <a:p>
                      <a:r>
                        <a:rPr lang="en-US" sz="700"/>
                        <a:t>4Beans</a:t>
                      </a:r>
                    </a:p>
                  </a:txBody>
                  <a:tcPr marL="67897" marR="67897" marT="33948" marB="33948"/>
                </a:tc>
                <a:tc>
                  <a:txBody>
                    <a:bodyPr/>
                    <a:lstStyle/>
                    <a:p>
                      <a:r>
                        <a:rPr lang="en-US" sz="700"/>
                        <a:t>2574</a:t>
                      </a:r>
                    </a:p>
                  </a:txBody>
                  <a:tcPr marL="67897" marR="67897" marT="33948" marB="33948"/>
                </a:tc>
                <a:tc>
                  <a:txBody>
                    <a:bodyPr/>
                    <a:lstStyle/>
                    <a:p>
                      <a:r>
                        <a:rPr lang="en-US" sz="700"/>
                        <a:t>0.100</a:t>
                      </a:r>
                    </a:p>
                  </a:txBody>
                  <a:tcPr marL="67897" marR="67897" marT="33948" marB="33948"/>
                </a:tc>
                <a:tc>
                  <a:txBody>
                    <a:bodyPr/>
                    <a:lstStyle/>
                    <a:p>
                      <a:r>
                        <a:rPr lang="en-US" sz="700"/>
                        <a:t>52</a:t>
                      </a:r>
                    </a:p>
                  </a:txBody>
                  <a:tcPr marL="67897" marR="67897" marT="33948" marB="33948"/>
                </a:tc>
                <a:tc>
                  <a:txBody>
                    <a:bodyPr/>
                    <a:lstStyle/>
                    <a:p>
                      <a:r>
                        <a:rPr lang="en-US" sz="700"/>
                        <a:t>Baltic Porter</a:t>
                      </a:r>
                    </a:p>
                  </a:txBody>
                  <a:tcPr marL="67897" marR="67897" marT="33948" marB="33948"/>
                </a:tc>
                <a:tc>
                  <a:txBody>
                    <a:bodyPr/>
                    <a:lstStyle/>
                    <a:p>
                      <a:r>
                        <a:rPr lang="en-US" sz="700"/>
                        <a:t>12.0</a:t>
                      </a:r>
                    </a:p>
                  </a:txBody>
                  <a:tcPr marL="67897" marR="67897" marT="33948" marB="33948"/>
                </a:tc>
                <a:extLst>
                  <a:ext uri="{0D108BD9-81ED-4DB2-BD59-A6C34878D82A}">
                    <a16:rowId xmlns:a16="http://schemas.microsoft.com/office/drawing/2014/main" val="1503432686"/>
                  </a:ext>
                </a:extLst>
              </a:tr>
              <a:tr h="321379">
                <a:tc>
                  <a:txBody>
                    <a:bodyPr/>
                    <a:lstStyle/>
                    <a:p>
                      <a:r>
                        <a:rPr lang="en-US" sz="700"/>
                        <a:t>11</a:t>
                      </a:r>
                    </a:p>
                  </a:txBody>
                  <a:tcPr marL="67897" marR="67897" marT="33948" marB="33948"/>
                </a:tc>
                <a:tc>
                  <a:txBody>
                    <a:bodyPr/>
                    <a:lstStyle/>
                    <a:p>
                      <a:r>
                        <a:rPr lang="en-US" sz="700"/>
                        <a:t>Brewery Vivant</a:t>
                      </a:r>
                    </a:p>
                  </a:txBody>
                  <a:tcPr marL="67897" marR="67897" marT="33948" marB="33948"/>
                </a:tc>
                <a:tc>
                  <a:txBody>
                    <a:bodyPr/>
                    <a:lstStyle/>
                    <a:p>
                      <a:r>
                        <a:rPr lang="en-US" sz="700"/>
                        <a:t>Grand Rapids</a:t>
                      </a:r>
                    </a:p>
                  </a:txBody>
                  <a:tcPr marL="67897" marR="67897" marT="33948" marB="33948"/>
                </a:tc>
                <a:tc>
                  <a:txBody>
                    <a:bodyPr/>
                    <a:lstStyle/>
                    <a:p>
                      <a:r>
                        <a:rPr lang="en-US" sz="700"/>
                        <a:t>MI</a:t>
                      </a:r>
                    </a:p>
                  </a:txBody>
                  <a:tcPr marL="67897" marR="67897" marT="33948" marB="33948"/>
                </a:tc>
                <a:tc>
                  <a:txBody>
                    <a:bodyPr/>
                    <a:lstStyle/>
                    <a:p>
                      <a:r>
                        <a:rPr lang="en-US" sz="700"/>
                        <a:t>Wizard Burial Ground</a:t>
                      </a:r>
                    </a:p>
                  </a:txBody>
                  <a:tcPr marL="67897" marR="67897" marT="33948" marB="33948"/>
                </a:tc>
                <a:tc>
                  <a:txBody>
                    <a:bodyPr/>
                    <a:lstStyle/>
                    <a:p>
                      <a:r>
                        <a:rPr lang="en-US" sz="700"/>
                        <a:t>2137</a:t>
                      </a:r>
                    </a:p>
                  </a:txBody>
                  <a:tcPr marL="67897" marR="67897" marT="33948" marB="33948"/>
                </a:tc>
                <a:tc>
                  <a:txBody>
                    <a:bodyPr/>
                    <a:lstStyle/>
                    <a:p>
                      <a:r>
                        <a:rPr lang="en-US" sz="700"/>
                        <a:t>0.099</a:t>
                      </a:r>
                    </a:p>
                  </a:txBody>
                  <a:tcPr marL="67897" marR="67897" marT="33948" marB="33948"/>
                </a:tc>
                <a:tc>
                  <a:txBody>
                    <a:bodyPr/>
                    <a:lstStyle/>
                    <a:p>
                      <a:r>
                        <a:rPr lang="en-US" sz="700"/>
                        <a:t>NA</a:t>
                      </a:r>
                    </a:p>
                  </a:txBody>
                  <a:tcPr marL="67897" marR="67897" marT="33948" marB="33948"/>
                </a:tc>
                <a:tc>
                  <a:txBody>
                    <a:bodyPr/>
                    <a:lstStyle/>
                    <a:p>
                      <a:r>
                        <a:rPr lang="en-US" sz="700"/>
                        <a:t>Quadrupel</a:t>
                      </a:r>
                    </a:p>
                  </a:txBody>
                  <a:tcPr marL="67897" marR="67897" marT="33948" marB="33948"/>
                </a:tc>
                <a:tc>
                  <a:txBody>
                    <a:bodyPr/>
                    <a:lstStyle/>
                    <a:p>
                      <a:r>
                        <a:rPr lang="en-US" sz="700" dirty="0"/>
                        <a:t>16.0</a:t>
                      </a:r>
                    </a:p>
                  </a:txBody>
                  <a:tcPr marL="67897" marR="67897" marT="33948" marB="33948"/>
                </a:tc>
                <a:extLst>
                  <a:ext uri="{0D108BD9-81ED-4DB2-BD59-A6C34878D82A}">
                    <a16:rowId xmlns:a16="http://schemas.microsoft.com/office/drawing/2014/main" val="3487716095"/>
                  </a:ext>
                </a:extLst>
              </a:tr>
            </a:tbl>
          </a:graphicData>
        </a:graphic>
      </p:graphicFrame>
    </p:spTree>
    <p:extLst>
      <p:ext uri="{BB962C8B-B14F-4D97-AF65-F5344CB8AC3E}">
        <p14:creationId xmlns:p14="http://schemas.microsoft.com/office/powerpoint/2010/main" val="3675893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82CA-5C48-FC7B-E911-1452BEBDA2CD}"/>
              </a:ext>
            </a:extLst>
          </p:cNvPr>
          <p:cNvSpPr>
            <a:spLocks noGrp="1"/>
          </p:cNvSpPr>
          <p:nvPr>
            <p:ph type="title"/>
          </p:nvPr>
        </p:nvSpPr>
        <p:spPr/>
        <p:txBody>
          <a:bodyPr/>
          <a:lstStyle/>
          <a:p>
            <a:r>
              <a:rPr lang="en-US" dirty="0"/>
              <a:t>Maximum ABV (cont.)</a:t>
            </a:r>
          </a:p>
        </p:txBody>
      </p:sp>
      <p:sp>
        <p:nvSpPr>
          <p:cNvPr id="3" name="Content Placeholder 2">
            <a:extLst>
              <a:ext uri="{FF2B5EF4-FFF2-40B4-BE49-F238E27FC236}">
                <a16:creationId xmlns:a16="http://schemas.microsoft.com/office/drawing/2014/main" id="{930ACA1E-5E2B-65B1-D94C-0D156D173349}"/>
              </a:ext>
            </a:extLst>
          </p:cNvPr>
          <p:cNvSpPr>
            <a:spLocks noGrp="1"/>
          </p:cNvSpPr>
          <p:nvPr>
            <p:ph idx="1"/>
          </p:nvPr>
        </p:nvSpPr>
        <p:spPr/>
        <p:txBody>
          <a:bodyPr>
            <a:normAutofit/>
          </a:bodyPr>
          <a:lstStyle/>
          <a:p>
            <a:r>
              <a:rPr lang="en-US" sz="1800" dirty="0"/>
              <a:t>However, when we attempted to see the distribution of ABV by state, Kentucky had significantly more beers at the top end of the distribution than any of the other states in the top five:</a:t>
            </a:r>
          </a:p>
        </p:txBody>
      </p:sp>
      <p:pic>
        <p:nvPicPr>
          <p:cNvPr id="17" name="Picture 16">
            <a:extLst>
              <a:ext uri="{FF2B5EF4-FFF2-40B4-BE49-F238E27FC236}">
                <a16:creationId xmlns:a16="http://schemas.microsoft.com/office/drawing/2014/main" id="{81844683-952B-FB58-F89D-0A43FCBB0A7C}"/>
              </a:ext>
            </a:extLst>
          </p:cNvPr>
          <p:cNvPicPr>
            <a:picLocks noChangeAspect="1"/>
          </p:cNvPicPr>
          <p:nvPr/>
        </p:nvPicPr>
        <p:blipFill>
          <a:blip r:embed="rId2"/>
          <a:stretch>
            <a:fillRect/>
          </a:stretch>
        </p:blipFill>
        <p:spPr>
          <a:xfrm>
            <a:off x="2747857" y="3178629"/>
            <a:ext cx="6696283" cy="3139884"/>
          </a:xfrm>
          <a:prstGeom prst="rect">
            <a:avLst/>
          </a:prstGeom>
        </p:spPr>
      </p:pic>
    </p:spTree>
    <p:extLst>
      <p:ext uri="{BB962C8B-B14F-4D97-AF65-F5344CB8AC3E}">
        <p14:creationId xmlns:p14="http://schemas.microsoft.com/office/powerpoint/2010/main" val="3324601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47C940C-BCEA-4B94-ADAB-E5DF93AD25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0" name="Rectangle 9">
              <a:extLst>
                <a:ext uri="{FF2B5EF4-FFF2-40B4-BE49-F238E27FC236}">
                  <a16:creationId xmlns:a16="http://schemas.microsoft.com/office/drawing/2014/main" id="{43355E07-D27F-496A-A202-82B978528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BE8173-1154-4FFD-A647-BE335D1BF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2" name="Picture 11">
                <a:extLst>
                  <a:ext uri="{FF2B5EF4-FFF2-40B4-BE49-F238E27FC236}">
                    <a16:creationId xmlns:a16="http://schemas.microsoft.com/office/drawing/2014/main" id="{372EFA8A-6EE3-4B25-873B-F4CED90537E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18C03B2B-142C-4AD5-8F21-0FC939548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6FAF349-1EBC-4906-8CCB-C668CAE6900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5" name="Picture 14">
                <a:extLst>
                  <a:ext uri="{FF2B5EF4-FFF2-40B4-BE49-F238E27FC236}">
                    <a16:creationId xmlns:a16="http://schemas.microsoft.com/office/drawing/2014/main" id="{15541360-9082-4D4C-A106-460B85E98C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D0333F2A-538C-D9E0-7DA2-954B05D9171C}"/>
              </a:ext>
            </a:extLst>
          </p:cNvPr>
          <p:cNvSpPr>
            <a:spLocks noGrp="1"/>
          </p:cNvSpPr>
          <p:nvPr>
            <p:ph type="title"/>
          </p:nvPr>
        </p:nvSpPr>
        <p:spPr>
          <a:xfrm>
            <a:off x="1295402" y="982132"/>
            <a:ext cx="3660056" cy="1325373"/>
          </a:xfrm>
        </p:spPr>
        <p:txBody>
          <a:bodyPr anchor="b">
            <a:normAutofit/>
          </a:bodyPr>
          <a:lstStyle/>
          <a:p>
            <a:r>
              <a:rPr lang="en-US" sz="2400"/>
              <a:t>Maximum IBU</a:t>
            </a:r>
          </a:p>
        </p:txBody>
      </p:sp>
      <p:cxnSp>
        <p:nvCxnSpPr>
          <p:cNvPr id="17" name="Straight Connector 16">
            <a:extLst>
              <a:ext uri="{FF2B5EF4-FFF2-40B4-BE49-F238E27FC236}">
                <a16:creationId xmlns:a16="http://schemas.microsoft.com/office/drawing/2014/main" id="{E59A63C7-BCAC-464C-B7D5-9A713B4CAC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1633D30-612A-57E2-E0AB-4FA38945C710}"/>
              </a:ext>
            </a:extLst>
          </p:cNvPr>
          <p:cNvSpPr>
            <a:spLocks noGrp="1"/>
          </p:cNvSpPr>
          <p:nvPr>
            <p:ph idx="1"/>
          </p:nvPr>
        </p:nvSpPr>
        <p:spPr>
          <a:xfrm>
            <a:off x="1295401" y="2493774"/>
            <a:ext cx="3660057" cy="3382094"/>
          </a:xfrm>
        </p:spPr>
        <p:txBody>
          <a:bodyPr>
            <a:normAutofit/>
          </a:bodyPr>
          <a:lstStyle/>
          <a:p>
            <a:pPr algn="ctr"/>
            <a:r>
              <a:rPr lang="en-US" sz="1600" dirty="0"/>
              <a:t>A similar story could be told with IBU; however, the missing data would be more significant in this instance:</a:t>
            </a:r>
          </a:p>
          <a:p>
            <a:pPr marL="0" indent="0" algn="ctr">
              <a:buNone/>
            </a:pPr>
            <a:endParaRPr lang="en-US" sz="1600" dirty="0"/>
          </a:p>
          <a:p>
            <a:pPr algn="ctr"/>
            <a:r>
              <a:rPr lang="en-US" sz="1600" dirty="0"/>
              <a:t>The highest-ranking IBU beer was aptly titled “Bitter Bitch Imperial IPA” from </a:t>
            </a:r>
            <a:r>
              <a:rPr lang="en-US" sz="1600" b="1" dirty="0"/>
              <a:t>Oregon</a:t>
            </a:r>
          </a:p>
        </p:txBody>
      </p:sp>
      <p:graphicFrame>
        <p:nvGraphicFramePr>
          <p:cNvPr id="4" name="Table 5">
            <a:extLst>
              <a:ext uri="{FF2B5EF4-FFF2-40B4-BE49-F238E27FC236}">
                <a16:creationId xmlns:a16="http://schemas.microsoft.com/office/drawing/2014/main" id="{B81A82A0-6775-A414-BAD3-4BAC2305E95F}"/>
              </a:ext>
            </a:extLst>
          </p:cNvPr>
          <p:cNvGraphicFramePr>
            <a:graphicFrameLocks noGrp="1"/>
          </p:cNvGraphicFramePr>
          <p:nvPr>
            <p:extLst>
              <p:ext uri="{D42A27DB-BD31-4B8C-83A1-F6EECF244321}">
                <p14:modId xmlns:p14="http://schemas.microsoft.com/office/powerpoint/2010/main" val="3885666102"/>
              </p:ext>
            </p:extLst>
          </p:nvPr>
        </p:nvGraphicFramePr>
        <p:xfrm>
          <a:off x="5418668" y="2136088"/>
          <a:ext cx="5469471" cy="2585825"/>
        </p:xfrm>
        <a:graphic>
          <a:graphicData uri="http://schemas.openxmlformats.org/drawingml/2006/table">
            <a:tbl>
              <a:tblPr firstRow="1" bandRow="1">
                <a:tableStyleId>{5C22544A-7EE6-4342-B048-85BDC9FD1C3A}</a:tableStyleId>
              </a:tblPr>
              <a:tblGrid>
                <a:gridCol w="408772">
                  <a:extLst>
                    <a:ext uri="{9D8B030D-6E8A-4147-A177-3AD203B41FA5}">
                      <a16:colId xmlns:a16="http://schemas.microsoft.com/office/drawing/2014/main" val="2013686756"/>
                    </a:ext>
                  </a:extLst>
                </a:gridCol>
                <a:gridCol w="951320">
                  <a:extLst>
                    <a:ext uri="{9D8B030D-6E8A-4147-A177-3AD203B41FA5}">
                      <a16:colId xmlns:a16="http://schemas.microsoft.com/office/drawing/2014/main" val="4107673984"/>
                    </a:ext>
                  </a:extLst>
                </a:gridCol>
                <a:gridCol w="637747">
                  <a:extLst>
                    <a:ext uri="{9D8B030D-6E8A-4147-A177-3AD203B41FA5}">
                      <a16:colId xmlns:a16="http://schemas.microsoft.com/office/drawing/2014/main" val="3623055062"/>
                    </a:ext>
                  </a:extLst>
                </a:gridCol>
                <a:gridCol w="412156">
                  <a:extLst>
                    <a:ext uri="{9D8B030D-6E8A-4147-A177-3AD203B41FA5}">
                      <a16:colId xmlns:a16="http://schemas.microsoft.com/office/drawing/2014/main" val="2772763119"/>
                    </a:ext>
                  </a:extLst>
                </a:gridCol>
                <a:gridCol w="707681">
                  <a:extLst>
                    <a:ext uri="{9D8B030D-6E8A-4147-A177-3AD203B41FA5}">
                      <a16:colId xmlns:a16="http://schemas.microsoft.com/office/drawing/2014/main" val="1468175623"/>
                    </a:ext>
                  </a:extLst>
                </a:gridCol>
                <a:gridCol w="402005">
                  <a:extLst>
                    <a:ext uri="{9D8B030D-6E8A-4147-A177-3AD203B41FA5}">
                      <a16:colId xmlns:a16="http://schemas.microsoft.com/office/drawing/2014/main" val="13906224"/>
                    </a:ext>
                  </a:extLst>
                </a:gridCol>
                <a:gridCol w="426820">
                  <a:extLst>
                    <a:ext uri="{9D8B030D-6E8A-4147-A177-3AD203B41FA5}">
                      <a16:colId xmlns:a16="http://schemas.microsoft.com/office/drawing/2014/main" val="3031557917"/>
                    </a:ext>
                  </a:extLst>
                </a:gridCol>
                <a:gridCol w="353503">
                  <a:extLst>
                    <a:ext uri="{9D8B030D-6E8A-4147-A177-3AD203B41FA5}">
                      <a16:colId xmlns:a16="http://schemas.microsoft.com/office/drawing/2014/main" val="3728292830"/>
                    </a:ext>
                  </a:extLst>
                </a:gridCol>
                <a:gridCol w="656923">
                  <a:extLst>
                    <a:ext uri="{9D8B030D-6E8A-4147-A177-3AD203B41FA5}">
                      <a16:colId xmlns:a16="http://schemas.microsoft.com/office/drawing/2014/main" val="3943542306"/>
                    </a:ext>
                  </a:extLst>
                </a:gridCol>
                <a:gridCol w="512544">
                  <a:extLst>
                    <a:ext uri="{9D8B030D-6E8A-4147-A177-3AD203B41FA5}">
                      <a16:colId xmlns:a16="http://schemas.microsoft.com/office/drawing/2014/main" val="2796815195"/>
                    </a:ext>
                  </a:extLst>
                </a:gridCol>
              </a:tblGrid>
              <a:tr h="307527">
                <a:tc>
                  <a:txBody>
                    <a:bodyPr/>
                    <a:lstStyle/>
                    <a:p>
                      <a:pPr algn="ctr"/>
                      <a:r>
                        <a:rPr lang="en-US" sz="700" dirty="0"/>
                        <a:t>Brew ID</a:t>
                      </a:r>
                    </a:p>
                  </a:txBody>
                  <a:tcPr marL="64970" marR="64970" marT="32485" marB="32485" anchor="ctr"/>
                </a:tc>
                <a:tc>
                  <a:txBody>
                    <a:bodyPr/>
                    <a:lstStyle/>
                    <a:p>
                      <a:pPr algn="ctr"/>
                      <a:r>
                        <a:rPr lang="en-US" sz="700" dirty="0"/>
                        <a:t>Brew Name</a:t>
                      </a:r>
                    </a:p>
                  </a:txBody>
                  <a:tcPr marL="64970" marR="64970" marT="32485" marB="32485" anchor="ctr"/>
                </a:tc>
                <a:tc>
                  <a:txBody>
                    <a:bodyPr/>
                    <a:lstStyle/>
                    <a:p>
                      <a:pPr algn="ctr"/>
                      <a:r>
                        <a:rPr lang="en-US" sz="700" dirty="0"/>
                        <a:t>City</a:t>
                      </a:r>
                    </a:p>
                  </a:txBody>
                  <a:tcPr marL="64970" marR="64970" marT="32485" marB="32485" anchor="ctr"/>
                </a:tc>
                <a:tc>
                  <a:txBody>
                    <a:bodyPr/>
                    <a:lstStyle/>
                    <a:p>
                      <a:pPr algn="ctr"/>
                      <a:r>
                        <a:rPr lang="en-US" sz="700" dirty="0"/>
                        <a:t>State</a:t>
                      </a:r>
                    </a:p>
                  </a:txBody>
                  <a:tcPr marL="64970" marR="64970" marT="32485" marB="32485" anchor="ctr"/>
                </a:tc>
                <a:tc>
                  <a:txBody>
                    <a:bodyPr/>
                    <a:lstStyle/>
                    <a:p>
                      <a:pPr algn="ctr"/>
                      <a:r>
                        <a:rPr lang="en-US" sz="700" dirty="0"/>
                        <a:t>Beer Name</a:t>
                      </a:r>
                    </a:p>
                  </a:txBody>
                  <a:tcPr marL="64970" marR="64970" marT="32485" marB="32485" anchor="ctr"/>
                </a:tc>
                <a:tc>
                  <a:txBody>
                    <a:bodyPr/>
                    <a:lstStyle/>
                    <a:p>
                      <a:pPr algn="ctr"/>
                      <a:r>
                        <a:rPr lang="en-US" sz="700" dirty="0"/>
                        <a:t>Beer ID</a:t>
                      </a:r>
                    </a:p>
                  </a:txBody>
                  <a:tcPr marL="64970" marR="64970" marT="32485" marB="32485" anchor="ctr"/>
                </a:tc>
                <a:tc>
                  <a:txBody>
                    <a:bodyPr/>
                    <a:lstStyle/>
                    <a:p>
                      <a:pPr algn="ctr"/>
                      <a:r>
                        <a:rPr lang="en-US" sz="700" dirty="0"/>
                        <a:t>ABV</a:t>
                      </a:r>
                    </a:p>
                  </a:txBody>
                  <a:tcPr marL="64970" marR="64970" marT="32485" marB="32485" anchor="ctr"/>
                </a:tc>
                <a:tc>
                  <a:txBody>
                    <a:bodyPr/>
                    <a:lstStyle/>
                    <a:p>
                      <a:pPr algn="ctr"/>
                      <a:r>
                        <a:rPr lang="en-US" sz="700" dirty="0"/>
                        <a:t>IBU</a:t>
                      </a:r>
                    </a:p>
                  </a:txBody>
                  <a:tcPr marL="64970" marR="64970" marT="32485" marB="32485" anchor="ctr"/>
                </a:tc>
                <a:tc>
                  <a:txBody>
                    <a:bodyPr/>
                    <a:lstStyle/>
                    <a:p>
                      <a:pPr algn="ctr"/>
                      <a:r>
                        <a:rPr lang="en-US" sz="700" dirty="0"/>
                        <a:t>Style</a:t>
                      </a:r>
                    </a:p>
                  </a:txBody>
                  <a:tcPr marL="64970" marR="64970" marT="32485" marB="32485" anchor="ctr"/>
                </a:tc>
                <a:tc>
                  <a:txBody>
                    <a:bodyPr/>
                    <a:lstStyle/>
                    <a:p>
                      <a:pPr algn="ctr"/>
                      <a:r>
                        <a:rPr lang="en-US" sz="700" dirty="0"/>
                        <a:t>Ounces</a:t>
                      </a:r>
                    </a:p>
                  </a:txBody>
                  <a:tcPr marL="64970" marR="64970" marT="32485" marB="32485" anchor="ctr"/>
                </a:tc>
                <a:extLst>
                  <a:ext uri="{0D108BD9-81ED-4DB2-BD59-A6C34878D82A}">
                    <a16:rowId xmlns:a16="http://schemas.microsoft.com/office/drawing/2014/main" val="3601535618"/>
                  </a:ext>
                </a:extLst>
              </a:tr>
              <a:tr h="307527">
                <a:tc>
                  <a:txBody>
                    <a:bodyPr/>
                    <a:lstStyle/>
                    <a:p>
                      <a:pPr algn="ctr"/>
                      <a:r>
                        <a:rPr lang="en-US" sz="700" dirty="0"/>
                        <a:t>375</a:t>
                      </a:r>
                    </a:p>
                  </a:txBody>
                  <a:tcPr marL="64970" marR="64970" marT="32485" marB="32485" anchor="ctr"/>
                </a:tc>
                <a:tc>
                  <a:txBody>
                    <a:bodyPr/>
                    <a:lstStyle/>
                    <a:p>
                      <a:pPr algn="ctr"/>
                      <a:r>
                        <a:rPr lang="en-US" sz="700" dirty="0"/>
                        <a:t>Astoria Brewing Company</a:t>
                      </a:r>
                    </a:p>
                  </a:txBody>
                  <a:tcPr marL="64970" marR="64970" marT="32485" marB="32485" anchor="ctr"/>
                </a:tc>
                <a:tc>
                  <a:txBody>
                    <a:bodyPr/>
                    <a:lstStyle/>
                    <a:p>
                      <a:pPr algn="ctr"/>
                      <a:r>
                        <a:rPr lang="en-US" sz="700" dirty="0"/>
                        <a:t>Astoria</a:t>
                      </a:r>
                    </a:p>
                  </a:txBody>
                  <a:tcPr marL="64970" marR="64970" marT="32485" marB="32485" anchor="ctr"/>
                </a:tc>
                <a:tc>
                  <a:txBody>
                    <a:bodyPr/>
                    <a:lstStyle/>
                    <a:p>
                      <a:pPr algn="ctr"/>
                      <a:r>
                        <a:rPr lang="en-US" sz="700" dirty="0"/>
                        <a:t>OR</a:t>
                      </a:r>
                    </a:p>
                  </a:txBody>
                  <a:tcPr marL="64970" marR="64970" marT="32485" marB="32485" anchor="ctr"/>
                </a:tc>
                <a:tc>
                  <a:txBody>
                    <a:bodyPr/>
                    <a:lstStyle/>
                    <a:p>
                      <a:pPr algn="ctr"/>
                      <a:r>
                        <a:rPr lang="en-US" sz="700" dirty="0"/>
                        <a:t>Bitter Bitch Imperial IPA</a:t>
                      </a:r>
                    </a:p>
                  </a:txBody>
                  <a:tcPr marL="64970" marR="64970" marT="32485" marB="32485" anchor="ctr"/>
                </a:tc>
                <a:tc>
                  <a:txBody>
                    <a:bodyPr/>
                    <a:lstStyle/>
                    <a:p>
                      <a:pPr algn="ctr"/>
                      <a:r>
                        <a:rPr lang="en-US" sz="700" dirty="0"/>
                        <a:t>980</a:t>
                      </a:r>
                    </a:p>
                  </a:txBody>
                  <a:tcPr marL="64970" marR="64970" marT="32485" marB="32485" anchor="ctr"/>
                </a:tc>
                <a:tc>
                  <a:txBody>
                    <a:bodyPr/>
                    <a:lstStyle/>
                    <a:p>
                      <a:pPr algn="ctr"/>
                      <a:r>
                        <a:rPr lang="en-US" sz="700" dirty="0"/>
                        <a:t>0.082</a:t>
                      </a:r>
                    </a:p>
                  </a:txBody>
                  <a:tcPr marL="64970" marR="64970" marT="32485" marB="32485" anchor="ctr"/>
                </a:tc>
                <a:tc>
                  <a:txBody>
                    <a:bodyPr/>
                    <a:lstStyle/>
                    <a:p>
                      <a:pPr algn="ctr"/>
                      <a:r>
                        <a:rPr lang="en-US" sz="700" dirty="0"/>
                        <a:t>138</a:t>
                      </a:r>
                    </a:p>
                  </a:txBody>
                  <a:tcPr marL="64970" marR="64970" marT="32485" marB="32485" anchor="ctr"/>
                </a:tc>
                <a:tc>
                  <a:txBody>
                    <a:bodyPr/>
                    <a:lstStyle/>
                    <a:p>
                      <a:pPr algn="ctr"/>
                      <a:r>
                        <a:rPr lang="en-US" sz="700" dirty="0"/>
                        <a:t>American Double/IPA</a:t>
                      </a:r>
                    </a:p>
                  </a:txBody>
                  <a:tcPr marL="64970" marR="64970" marT="32485" marB="32485" anchor="ctr"/>
                </a:tc>
                <a:tc>
                  <a:txBody>
                    <a:bodyPr/>
                    <a:lstStyle/>
                    <a:p>
                      <a:pPr algn="ctr"/>
                      <a:r>
                        <a:rPr lang="en-US" sz="700" dirty="0"/>
                        <a:t>12</a:t>
                      </a:r>
                    </a:p>
                  </a:txBody>
                  <a:tcPr marL="64970" marR="64970" marT="32485" marB="32485" anchor="ctr"/>
                </a:tc>
                <a:extLst>
                  <a:ext uri="{0D108BD9-81ED-4DB2-BD59-A6C34878D82A}">
                    <a16:rowId xmlns:a16="http://schemas.microsoft.com/office/drawing/2014/main" val="2879842095"/>
                  </a:ext>
                </a:extLst>
              </a:tr>
              <a:tr h="307527">
                <a:tc>
                  <a:txBody>
                    <a:bodyPr/>
                    <a:lstStyle/>
                    <a:p>
                      <a:pPr algn="ctr"/>
                      <a:r>
                        <a:rPr lang="en-US" sz="700" dirty="0"/>
                        <a:t>345</a:t>
                      </a:r>
                    </a:p>
                  </a:txBody>
                  <a:tcPr marL="64970" marR="64970" marT="32485" marB="32485" anchor="ctr"/>
                </a:tc>
                <a:tc>
                  <a:txBody>
                    <a:bodyPr/>
                    <a:lstStyle/>
                    <a:p>
                      <a:pPr algn="ctr"/>
                      <a:r>
                        <a:rPr lang="en-US" sz="700" dirty="0"/>
                        <a:t>Wolf Hills Brewing Company</a:t>
                      </a:r>
                    </a:p>
                  </a:txBody>
                  <a:tcPr marL="64970" marR="64970" marT="32485" marB="32485" anchor="ctr"/>
                </a:tc>
                <a:tc>
                  <a:txBody>
                    <a:bodyPr/>
                    <a:lstStyle/>
                    <a:p>
                      <a:pPr algn="ctr"/>
                      <a:r>
                        <a:rPr lang="en-US" sz="700" dirty="0"/>
                        <a:t>Abingdon</a:t>
                      </a:r>
                    </a:p>
                  </a:txBody>
                  <a:tcPr marL="64970" marR="64970" marT="32485" marB="32485" anchor="ctr"/>
                </a:tc>
                <a:tc>
                  <a:txBody>
                    <a:bodyPr/>
                    <a:lstStyle/>
                    <a:p>
                      <a:pPr algn="ctr"/>
                      <a:r>
                        <a:rPr lang="en-US" sz="700" dirty="0"/>
                        <a:t>VA</a:t>
                      </a:r>
                    </a:p>
                  </a:txBody>
                  <a:tcPr marL="64970" marR="64970" marT="32485" marB="32485" anchor="ctr"/>
                </a:tc>
                <a:tc>
                  <a:txBody>
                    <a:bodyPr/>
                    <a:lstStyle/>
                    <a:p>
                      <a:pPr algn="ctr"/>
                      <a:r>
                        <a:rPr lang="en-US" sz="700" dirty="0"/>
                        <a:t>Troopers Alley IPA</a:t>
                      </a:r>
                    </a:p>
                  </a:txBody>
                  <a:tcPr marL="64970" marR="64970" marT="32485" marB="32485" anchor="ctr"/>
                </a:tc>
                <a:tc>
                  <a:txBody>
                    <a:bodyPr/>
                    <a:lstStyle/>
                    <a:p>
                      <a:pPr algn="ctr"/>
                      <a:r>
                        <a:rPr lang="en-US" sz="700" dirty="0"/>
                        <a:t>1676</a:t>
                      </a:r>
                    </a:p>
                  </a:txBody>
                  <a:tcPr marL="64970" marR="64970" marT="32485" marB="32485" anchor="ctr"/>
                </a:tc>
                <a:tc>
                  <a:txBody>
                    <a:bodyPr/>
                    <a:lstStyle/>
                    <a:p>
                      <a:pPr algn="ctr"/>
                      <a:r>
                        <a:rPr lang="en-US" sz="700" dirty="0"/>
                        <a:t>0.059</a:t>
                      </a:r>
                    </a:p>
                  </a:txBody>
                  <a:tcPr marL="64970" marR="64970" marT="32485" marB="32485" anchor="ctr"/>
                </a:tc>
                <a:tc>
                  <a:txBody>
                    <a:bodyPr/>
                    <a:lstStyle/>
                    <a:p>
                      <a:pPr algn="ctr"/>
                      <a:r>
                        <a:rPr lang="en-US" sz="700" dirty="0"/>
                        <a:t>135</a:t>
                      </a:r>
                    </a:p>
                  </a:txBody>
                  <a:tcPr marL="64970" marR="64970" marT="32485" marB="32485" anchor="ctr"/>
                </a:tc>
                <a:tc>
                  <a:txBody>
                    <a:bodyPr/>
                    <a:lstStyle/>
                    <a:p>
                      <a:pPr algn="ctr"/>
                      <a:r>
                        <a:rPr lang="en-US" sz="700" dirty="0"/>
                        <a:t>American IPA</a:t>
                      </a:r>
                    </a:p>
                  </a:txBody>
                  <a:tcPr marL="64970" marR="64970" marT="32485" marB="32485" anchor="ctr"/>
                </a:tc>
                <a:tc>
                  <a:txBody>
                    <a:bodyPr/>
                    <a:lstStyle/>
                    <a:p>
                      <a:pPr algn="ctr"/>
                      <a:r>
                        <a:rPr lang="en-US" sz="700" dirty="0"/>
                        <a:t>12</a:t>
                      </a:r>
                    </a:p>
                  </a:txBody>
                  <a:tcPr marL="64970" marR="64970" marT="32485" marB="32485" anchor="ctr"/>
                </a:tc>
                <a:extLst>
                  <a:ext uri="{0D108BD9-81ED-4DB2-BD59-A6C34878D82A}">
                    <a16:rowId xmlns:a16="http://schemas.microsoft.com/office/drawing/2014/main" val="2138483602"/>
                  </a:ext>
                </a:extLst>
              </a:tr>
              <a:tr h="415811">
                <a:tc>
                  <a:txBody>
                    <a:bodyPr/>
                    <a:lstStyle/>
                    <a:p>
                      <a:pPr algn="ctr"/>
                      <a:r>
                        <a:rPr lang="en-US" sz="700" dirty="0"/>
                        <a:t>231</a:t>
                      </a:r>
                    </a:p>
                  </a:txBody>
                  <a:tcPr marL="64970" marR="64970" marT="32485" marB="32485" anchor="ctr"/>
                </a:tc>
                <a:tc>
                  <a:txBody>
                    <a:bodyPr/>
                    <a:lstStyle/>
                    <a:p>
                      <a:pPr algn="ctr"/>
                      <a:r>
                        <a:rPr lang="en-US" sz="700" dirty="0"/>
                        <a:t>Cape Ann Brewing Company</a:t>
                      </a:r>
                    </a:p>
                  </a:txBody>
                  <a:tcPr marL="64970" marR="64970" marT="32485" marB="32485" anchor="ctr"/>
                </a:tc>
                <a:tc>
                  <a:txBody>
                    <a:bodyPr/>
                    <a:lstStyle/>
                    <a:p>
                      <a:pPr algn="ctr"/>
                      <a:r>
                        <a:rPr lang="en-US" sz="700" dirty="0"/>
                        <a:t>Gloucester</a:t>
                      </a:r>
                    </a:p>
                  </a:txBody>
                  <a:tcPr marL="64970" marR="64970" marT="32485" marB="32485" anchor="ctr"/>
                </a:tc>
                <a:tc>
                  <a:txBody>
                    <a:bodyPr/>
                    <a:lstStyle/>
                    <a:p>
                      <a:pPr algn="ctr"/>
                      <a:r>
                        <a:rPr lang="en-US" sz="700" dirty="0"/>
                        <a:t>MA</a:t>
                      </a:r>
                    </a:p>
                  </a:txBody>
                  <a:tcPr marL="64970" marR="64970" marT="32485" marB="32485" anchor="ctr"/>
                </a:tc>
                <a:tc>
                  <a:txBody>
                    <a:bodyPr/>
                    <a:lstStyle/>
                    <a:p>
                      <a:pPr algn="ctr"/>
                      <a:r>
                        <a:rPr lang="en-US" sz="700" dirty="0"/>
                        <a:t>Dead-Eye DIPA</a:t>
                      </a:r>
                    </a:p>
                  </a:txBody>
                  <a:tcPr marL="64970" marR="64970" marT="32485" marB="32485" anchor="ctr"/>
                </a:tc>
                <a:tc>
                  <a:txBody>
                    <a:bodyPr/>
                    <a:lstStyle/>
                    <a:p>
                      <a:pPr algn="ctr"/>
                      <a:r>
                        <a:rPr lang="en-US" sz="700" dirty="0"/>
                        <a:t>2067</a:t>
                      </a:r>
                    </a:p>
                  </a:txBody>
                  <a:tcPr marL="64970" marR="64970" marT="32485" marB="32485" anchor="ctr"/>
                </a:tc>
                <a:tc>
                  <a:txBody>
                    <a:bodyPr/>
                    <a:lstStyle/>
                    <a:p>
                      <a:pPr algn="ctr"/>
                      <a:r>
                        <a:rPr lang="en-US" sz="700" dirty="0"/>
                        <a:t>0.090</a:t>
                      </a:r>
                    </a:p>
                  </a:txBody>
                  <a:tcPr marL="64970" marR="64970" marT="32485" marB="32485" anchor="ctr"/>
                </a:tc>
                <a:tc>
                  <a:txBody>
                    <a:bodyPr/>
                    <a:lstStyle/>
                    <a:p>
                      <a:pPr algn="ctr"/>
                      <a:r>
                        <a:rPr lang="en-US" sz="700" dirty="0"/>
                        <a:t>130</a:t>
                      </a:r>
                    </a:p>
                  </a:txBody>
                  <a:tcPr marL="64970" marR="64970" marT="32485" marB="3248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700" dirty="0"/>
                        <a:t>American Double/IPA</a:t>
                      </a:r>
                    </a:p>
                    <a:p>
                      <a:pPr algn="ctr"/>
                      <a:endParaRPr lang="en-US" sz="700" dirty="0"/>
                    </a:p>
                  </a:txBody>
                  <a:tcPr marL="64970" marR="64970" marT="32485" marB="32485" anchor="ctr"/>
                </a:tc>
                <a:tc>
                  <a:txBody>
                    <a:bodyPr/>
                    <a:lstStyle/>
                    <a:p>
                      <a:pPr algn="ctr"/>
                      <a:r>
                        <a:rPr lang="en-US" sz="700" dirty="0"/>
                        <a:t>16</a:t>
                      </a:r>
                    </a:p>
                  </a:txBody>
                  <a:tcPr marL="64970" marR="64970" marT="32485" marB="32485" anchor="ctr"/>
                </a:tc>
                <a:extLst>
                  <a:ext uri="{0D108BD9-81ED-4DB2-BD59-A6C34878D82A}">
                    <a16:rowId xmlns:a16="http://schemas.microsoft.com/office/drawing/2014/main" val="3070312989"/>
                  </a:ext>
                </a:extLst>
              </a:tr>
              <a:tr h="415811">
                <a:tc>
                  <a:txBody>
                    <a:bodyPr/>
                    <a:lstStyle/>
                    <a:p>
                      <a:pPr algn="ctr"/>
                      <a:r>
                        <a:rPr lang="en-US" sz="700" dirty="0"/>
                        <a:t>100</a:t>
                      </a:r>
                    </a:p>
                  </a:txBody>
                  <a:tcPr marL="64970" marR="64970" marT="32485" marB="32485" anchor="ctr"/>
                </a:tc>
                <a:tc>
                  <a:txBody>
                    <a:bodyPr/>
                    <a:lstStyle/>
                    <a:p>
                      <a:pPr algn="ctr"/>
                      <a:r>
                        <a:rPr lang="en-US" sz="700" dirty="0"/>
                        <a:t>Christian </a:t>
                      </a:r>
                      <a:r>
                        <a:rPr lang="en-US" sz="700" dirty="0" err="1"/>
                        <a:t>Moerlein</a:t>
                      </a:r>
                      <a:r>
                        <a:rPr lang="en-US" sz="700" dirty="0"/>
                        <a:t> Brewing Company</a:t>
                      </a:r>
                    </a:p>
                  </a:txBody>
                  <a:tcPr marL="64970" marR="64970" marT="32485" marB="32485" anchor="ctr"/>
                </a:tc>
                <a:tc>
                  <a:txBody>
                    <a:bodyPr/>
                    <a:lstStyle/>
                    <a:p>
                      <a:pPr algn="ctr"/>
                      <a:r>
                        <a:rPr lang="en-US" sz="700" dirty="0"/>
                        <a:t>Cincinnati</a:t>
                      </a:r>
                    </a:p>
                  </a:txBody>
                  <a:tcPr marL="64970" marR="64970" marT="32485" marB="32485" anchor="ctr"/>
                </a:tc>
                <a:tc>
                  <a:txBody>
                    <a:bodyPr/>
                    <a:lstStyle/>
                    <a:p>
                      <a:pPr algn="ctr"/>
                      <a:r>
                        <a:rPr lang="en-US" sz="700" dirty="0"/>
                        <a:t>OH</a:t>
                      </a:r>
                    </a:p>
                  </a:txBody>
                  <a:tcPr marL="64970" marR="64970" marT="32485" marB="32485" anchor="ctr"/>
                </a:tc>
                <a:tc>
                  <a:txBody>
                    <a:bodyPr/>
                    <a:lstStyle/>
                    <a:p>
                      <a:pPr algn="ctr"/>
                      <a:r>
                        <a:rPr lang="en-US" sz="700" dirty="0"/>
                        <a:t>Bay of Bengal Double IPA</a:t>
                      </a:r>
                    </a:p>
                  </a:txBody>
                  <a:tcPr marL="64970" marR="64970" marT="32485" marB="32485" anchor="ctr"/>
                </a:tc>
                <a:tc>
                  <a:txBody>
                    <a:bodyPr/>
                    <a:lstStyle/>
                    <a:p>
                      <a:pPr algn="ctr"/>
                      <a:r>
                        <a:rPr lang="en-US" sz="700" dirty="0"/>
                        <a:t>2440</a:t>
                      </a:r>
                    </a:p>
                  </a:txBody>
                  <a:tcPr marL="64970" marR="64970" marT="32485" marB="32485" anchor="ctr"/>
                </a:tc>
                <a:tc>
                  <a:txBody>
                    <a:bodyPr/>
                    <a:lstStyle/>
                    <a:p>
                      <a:pPr algn="ctr"/>
                      <a:r>
                        <a:rPr lang="en-US" sz="700" dirty="0"/>
                        <a:t>0.089</a:t>
                      </a:r>
                    </a:p>
                  </a:txBody>
                  <a:tcPr marL="64970" marR="64970" marT="32485" marB="32485" anchor="ctr"/>
                </a:tc>
                <a:tc>
                  <a:txBody>
                    <a:bodyPr/>
                    <a:lstStyle/>
                    <a:p>
                      <a:pPr algn="ctr"/>
                      <a:r>
                        <a:rPr lang="en-US" sz="700" dirty="0"/>
                        <a:t>126</a:t>
                      </a:r>
                    </a:p>
                  </a:txBody>
                  <a:tcPr marL="64970" marR="64970" marT="32485" marB="3248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700" dirty="0"/>
                        <a:t>American Double/IPA</a:t>
                      </a:r>
                    </a:p>
                    <a:p>
                      <a:pPr algn="ctr"/>
                      <a:endParaRPr lang="en-US" sz="700" dirty="0"/>
                    </a:p>
                  </a:txBody>
                  <a:tcPr marL="64970" marR="64970" marT="32485" marB="32485" anchor="ctr"/>
                </a:tc>
                <a:tc>
                  <a:txBody>
                    <a:bodyPr/>
                    <a:lstStyle/>
                    <a:p>
                      <a:pPr algn="ctr"/>
                      <a:r>
                        <a:rPr lang="en-US" sz="700" dirty="0"/>
                        <a:t>12</a:t>
                      </a:r>
                    </a:p>
                  </a:txBody>
                  <a:tcPr marL="64970" marR="64970" marT="32485" marB="32485" anchor="ctr"/>
                </a:tc>
                <a:extLst>
                  <a:ext uri="{0D108BD9-81ED-4DB2-BD59-A6C34878D82A}">
                    <a16:rowId xmlns:a16="http://schemas.microsoft.com/office/drawing/2014/main" val="2238208841"/>
                  </a:ext>
                </a:extLst>
              </a:tr>
              <a:tr h="415811">
                <a:tc>
                  <a:txBody>
                    <a:bodyPr/>
                    <a:lstStyle/>
                    <a:p>
                      <a:pPr algn="ctr"/>
                      <a:r>
                        <a:rPr lang="en-US" sz="700" dirty="0"/>
                        <a:t>62</a:t>
                      </a:r>
                    </a:p>
                  </a:txBody>
                  <a:tcPr marL="64970" marR="64970" marT="32485" marB="32485" anchor="ctr"/>
                </a:tc>
                <a:tc>
                  <a:txBody>
                    <a:bodyPr/>
                    <a:lstStyle/>
                    <a:p>
                      <a:pPr algn="ctr"/>
                      <a:r>
                        <a:rPr lang="en-US" sz="700" dirty="0"/>
                        <a:t>Surly Brewing Company</a:t>
                      </a:r>
                    </a:p>
                  </a:txBody>
                  <a:tcPr marL="64970" marR="64970" marT="32485" marB="32485" anchor="ctr"/>
                </a:tc>
                <a:tc>
                  <a:txBody>
                    <a:bodyPr/>
                    <a:lstStyle/>
                    <a:p>
                      <a:pPr algn="ctr"/>
                      <a:r>
                        <a:rPr lang="en-US" sz="700" dirty="0"/>
                        <a:t>Brooklyn Center</a:t>
                      </a:r>
                    </a:p>
                  </a:txBody>
                  <a:tcPr marL="64970" marR="64970" marT="32485" marB="32485" anchor="ctr"/>
                </a:tc>
                <a:tc>
                  <a:txBody>
                    <a:bodyPr/>
                    <a:lstStyle/>
                    <a:p>
                      <a:pPr algn="ctr"/>
                      <a:r>
                        <a:rPr lang="en-US" sz="700" dirty="0"/>
                        <a:t>MN</a:t>
                      </a:r>
                    </a:p>
                  </a:txBody>
                  <a:tcPr marL="64970" marR="64970" marT="32485" marB="32485" anchor="ctr"/>
                </a:tc>
                <a:tc>
                  <a:txBody>
                    <a:bodyPr/>
                    <a:lstStyle/>
                    <a:p>
                      <a:pPr algn="ctr"/>
                      <a:r>
                        <a:rPr lang="en-US" sz="700" dirty="0"/>
                        <a:t>Abrasive Ale</a:t>
                      </a:r>
                    </a:p>
                  </a:txBody>
                  <a:tcPr marL="64970" marR="64970" marT="32485" marB="32485" anchor="ctr"/>
                </a:tc>
                <a:tc>
                  <a:txBody>
                    <a:bodyPr/>
                    <a:lstStyle/>
                    <a:p>
                      <a:pPr algn="ctr"/>
                      <a:r>
                        <a:rPr lang="en-US" sz="700" dirty="0"/>
                        <a:t>15</a:t>
                      </a:r>
                    </a:p>
                  </a:txBody>
                  <a:tcPr marL="64970" marR="64970" marT="32485" marB="32485" anchor="ctr"/>
                </a:tc>
                <a:tc>
                  <a:txBody>
                    <a:bodyPr/>
                    <a:lstStyle/>
                    <a:p>
                      <a:pPr algn="ctr"/>
                      <a:r>
                        <a:rPr lang="en-US" sz="700" dirty="0"/>
                        <a:t>0.097</a:t>
                      </a:r>
                    </a:p>
                  </a:txBody>
                  <a:tcPr marL="64970" marR="64970" marT="32485" marB="32485" anchor="ctr"/>
                </a:tc>
                <a:tc>
                  <a:txBody>
                    <a:bodyPr/>
                    <a:lstStyle/>
                    <a:p>
                      <a:pPr algn="ctr"/>
                      <a:r>
                        <a:rPr lang="en-US" sz="700" dirty="0"/>
                        <a:t>120</a:t>
                      </a:r>
                    </a:p>
                  </a:txBody>
                  <a:tcPr marL="64970" marR="64970" marT="32485" marB="3248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700" dirty="0"/>
                        <a:t>American Double/IPA</a:t>
                      </a:r>
                    </a:p>
                    <a:p>
                      <a:pPr algn="ctr"/>
                      <a:endParaRPr lang="en-US" sz="700" dirty="0"/>
                    </a:p>
                  </a:txBody>
                  <a:tcPr marL="64970" marR="64970" marT="32485" marB="32485" anchor="ctr"/>
                </a:tc>
                <a:tc>
                  <a:txBody>
                    <a:bodyPr/>
                    <a:lstStyle/>
                    <a:p>
                      <a:pPr algn="ctr"/>
                      <a:r>
                        <a:rPr lang="en-US" sz="700" dirty="0"/>
                        <a:t>16</a:t>
                      </a:r>
                    </a:p>
                  </a:txBody>
                  <a:tcPr marL="64970" marR="64970" marT="32485" marB="32485" anchor="ctr"/>
                </a:tc>
                <a:extLst>
                  <a:ext uri="{0D108BD9-81ED-4DB2-BD59-A6C34878D82A}">
                    <a16:rowId xmlns:a16="http://schemas.microsoft.com/office/drawing/2014/main" val="1437986373"/>
                  </a:ext>
                </a:extLst>
              </a:tr>
              <a:tr h="415811">
                <a:tc>
                  <a:txBody>
                    <a:bodyPr/>
                    <a:lstStyle/>
                    <a:p>
                      <a:pPr algn="ctr"/>
                      <a:r>
                        <a:rPr lang="en-US" sz="700" dirty="0"/>
                        <a:t>273</a:t>
                      </a:r>
                    </a:p>
                  </a:txBody>
                  <a:tcPr marL="64970" marR="64970" marT="32485" marB="32485" anchor="ctr"/>
                </a:tc>
                <a:tc>
                  <a:txBody>
                    <a:bodyPr/>
                    <a:lstStyle/>
                    <a:p>
                      <a:pPr algn="ctr"/>
                      <a:r>
                        <a:rPr lang="en-US" sz="700" dirty="0"/>
                        <a:t>The Alchemist</a:t>
                      </a:r>
                    </a:p>
                  </a:txBody>
                  <a:tcPr marL="64970" marR="64970" marT="32485" marB="32485" anchor="ctr"/>
                </a:tc>
                <a:tc>
                  <a:txBody>
                    <a:bodyPr/>
                    <a:lstStyle/>
                    <a:p>
                      <a:pPr algn="ctr"/>
                      <a:r>
                        <a:rPr lang="en-US" sz="700" dirty="0"/>
                        <a:t>Waterbury</a:t>
                      </a:r>
                    </a:p>
                  </a:txBody>
                  <a:tcPr marL="64970" marR="64970" marT="32485" marB="32485" anchor="ctr"/>
                </a:tc>
                <a:tc>
                  <a:txBody>
                    <a:bodyPr/>
                    <a:lstStyle/>
                    <a:p>
                      <a:pPr algn="ctr"/>
                      <a:r>
                        <a:rPr lang="en-US" sz="700" dirty="0"/>
                        <a:t>VT</a:t>
                      </a:r>
                    </a:p>
                  </a:txBody>
                  <a:tcPr marL="64970" marR="64970" marT="32485" marB="32485" anchor="ctr"/>
                </a:tc>
                <a:tc>
                  <a:txBody>
                    <a:bodyPr/>
                    <a:lstStyle/>
                    <a:p>
                      <a:pPr algn="ctr"/>
                      <a:r>
                        <a:rPr lang="en-US" sz="700" dirty="0"/>
                        <a:t>Heady Topper</a:t>
                      </a:r>
                    </a:p>
                  </a:txBody>
                  <a:tcPr marL="64970" marR="64970" marT="32485" marB="32485" anchor="ctr"/>
                </a:tc>
                <a:tc>
                  <a:txBody>
                    <a:bodyPr/>
                    <a:lstStyle/>
                    <a:p>
                      <a:pPr algn="ctr"/>
                      <a:r>
                        <a:rPr lang="en-US" sz="700" dirty="0"/>
                        <a:t>1111</a:t>
                      </a:r>
                    </a:p>
                  </a:txBody>
                  <a:tcPr marL="64970" marR="64970" marT="32485" marB="32485" anchor="ctr"/>
                </a:tc>
                <a:tc>
                  <a:txBody>
                    <a:bodyPr/>
                    <a:lstStyle/>
                    <a:p>
                      <a:pPr algn="ctr"/>
                      <a:r>
                        <a:rPr lang="en-US" sz="700" dirty="0"/>
                        <a:t>0.080</a:t>
                      </a:r>
                    </a:p>
                  </a:txBody>
                  <a:tcPr marL="64970" marR="64970" marT="32485" marB="32485" anchor="ctr"/>
                </a:tc>
                <a:tc>
                  <a:txBody>
                    <a:bodyPr/>
                    <a:lstStyle/>
                    <a:p>
                      <a:pPr algn="ctr"/>
                      <a:r>
                        <a:rPr lang="en-US" sz="700" dirty="0"/>
                        <a:t>120</a:t>
                      </a:r>
                    </a:p>
                  </a:txBody>
                  <a:tcPr marL="64970" marR="64970" marT="32485" marB="3248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700" dirty="0"/>
                        <a:t>American Double/IPA</a:t>
                      </a:r>
                    </a:p>
                    <a:p>
                      <a:pPr algn="ctr"/>
                      <a:endParaRPr lang="en-US" sz="700" dirty="0"/>
                    </a:p>
                  </a:txBody>
                  <a:tcPr marL="64970" marR="64970" marT="32485" marB="32485" anchor="ctr"/>
                </a:tc>
                <a:tc>
                  <a:txBody>
                    <a:bodyPr/>
                    <a:lstStyle/>
                    <a:p>
                      <a:pPr algn="ctr"/>
                      <a:r>
                        <a:rPr lang="en-US" sz="700" dirty="0"/>
                        <a:t>16</a:t>
                      </a:r>
                    </a:p>
                  </a:txBody>
                  <a:tcPr marL="64970" marR="64970" marT="32485" marB="32485" anchor="ctr"/>
                </a:tc>
                <a:extLst>
                  <a:ext uri="{0D108BD9-81ED-4DB2-BD59-A6C34878D82A}">
                    <a16:rowId xmlns:a16="http://schemas.microsoft.com/office/drawing/2014/main" val="3019424733"/>
                  </a:ext>
                </a:extLst>
              </a:tr>
            </a:tbl>
          </a:graphicData>
        </a:graphic>
      </p:graphicFrame>
    </p:spTree>
    <p:extLst>
      <p:ext uri="{BB962C8B-B14F-4D97-AF65-F5344CB8AC3E}">
        <p14:creationId xmlns:p14="http://schemas.microsoft.com/office/powerpoint/2010/main" val="10358828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5E52-BBA6-B415-A609-3F22CF9713E5}"/>
              </a:ext>
            </a:extLst>
          </p:cNvPr>
          <p:cNvSpPr>
            <a:spLocks noGrp="1"/>
          </p:cNvSpPr>
          <p:nvPr>
            <p:ph type="title"/>
          </p:nvPr>
        </p:nvSpPr>
        <p:spPr/>
        <p:txBody>
          <a:bodyPr/>
          <a:lstStyle/>
          <a:p>
            <a:r>
              <a:rPr lang="en-US" dirty="0"/>
              <a:t>Maximum IBU (cont.)</a:t>
            </a:r>
          </a:p>
        </p:txBody>
      </p:sp>
      <p:sp>
        <p:nvSpPr>
          <p:cNvPr id="3" name="Content Placeholder 2">
            <a:extLst>
              <a:ext uri="{FF2B5EF4-FFF2-40B4-BE49-F238E27FC236}">
                <a16:creationId xmlns:a16="http://schemas.microsoft.com/office/drawing/2014/main" id="{21790DFD-7C79-9928-1766-F33F5DE9756D}"/>
              </a:ext>
            </a:extLst>
          </p:cNvPr>
          <p:cNvSpPr>
            <a:spLocks noGrp="1"/>
          </p:cNvSpPr>
          <p:nvPr>
            <p:ph idx="1"/>
          </p:nvPr>
        </p:nvSpPr>
        <p:spPr/>
        <p:txBody>
          <a:bodyPr/>
          <a:lstStyle/>
          <a:p>
            <a:r>
              <a:rPr lang="en-US" dirty="0"/>
              <a:t>Again, we see a disparity between density of beers-per-state at the high-end of the IBU spectrum, and the state with the winning IBU beer:</a:t>
            </a:r>
          </a:p>
          <a:p>
            <a:endParaRPr lang="en-US" dirty="0"/>
          </a:p>
        </p:txBody>
      </p:sp>
      <p:pic>
        <p:nvPicPr>
          <p:cNvPr id="8" name="Picture 7">
            <a:extLst>
              <a:ext uri="{FF2B5EF4-FFF2-40B4-BE49-F238E27FC236}">
                <a16:creationId xmlns:a16="http://schemas.microsoft.com/office/drawing/2014/main" id="{B17870F8-4780-22E6-239F-FBA5FF8759AC}"/>
              </a:ext>
            </a:extLst>
          </p:cNvPr>
          <p:cNvPicPr>
            <a:picLocks noChangeAspect="1"/>
          </p:cNvPicPr>
          <p:nvPr/>
        </p:nvPicPr>
        <p:blipFill>
          <a:blip r:embed="rId2"/>
          <a:stretch>
            <a:fillRect/>
          </a:stretch>
        </p:blipFill>
        <p:spPr>
          <a:xfrm>
            <a:off x="2904929" y="3313856"/>
            <a:ext cx="6382139" cy="2984422"/>
          </a:xfrm>
          <a:prstGeom prst="rect">
            <a:avLst/>
          </a:prstGeom>
        </p:spPr>
      </p:pic>
    </p:spTree>
    <p:extLst>
      <p:ext uri="{BB962C8B-B14F-4D97-AF65-F5344CB8AC3E}">
        <p14:creationId xmlns:p14="http://schemas.microsoft.com/office/powerpoint/2010/main" val="13524881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1315106-A7B3-4730-9E6C-5A878C4668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3" name="Rectangle 12">
              <a:extLst>
                <a:ext uri="{FF2B5EF4-FFF2-40B4-BE49-F238E27FC236}">
                  <a16:creationId xmlns:a16="http://schemas.microsoft.com/office/drawing/2014/main" id="{BD4BC59E-CB55-4DBD-9167-83683CF5CB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12B0D5C-D671-4BE5-A795-F9E3F4917F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5" name="Picture 14">
                <a:extLst>
                  <a:ext uri="{FF2B5EF4-FFF2-40B4-BE49-F238E27FC236}">
                    <a16:creationId xmlns:a16="http://schemas.microsoft.com/office/drawing/2014/main" id="{9C3C9968-3015-4513-8699-20563F8826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FF20E447-AC9A-4615-B8F6-3D2192D83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F0CB558-FAA8-4F42-8DE5-6E14A66A114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8" name="Picture 17">
                <a:extLst>
                  <a:ext uri="{FF2B5EF4-FFF2-40B4-BE49-F238E27FC236}">
                    <a16:creationId xmlns:a16="http://schemas.microsoft.com/office/drawing/2014/main" id="{826614F0-52FE-48FC-AA4F-AE0E9CDCE39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294C20CF-4084-93B0-D3E9-5A015C7910AF}"/>
              </a:ext>
            </a:extLst>
          </p:cNvPr>
          <p:cNvSpPr>
            <a:spLocks noGrp="1"/>
          </p:cNvSpPr>
          <p:nvPr>
            <p:ph type="title"/>
          </p:nvPr>
        </p:nvSpPr>
        <p:spPr>
          <a:xfrm>
            <a:off x="7535825" y="982132"/>
            <a:ext cx="3360772" cy="1303867"/>
          </a:xfrm>
        </p:spPr>
        <p:txBody>
          <a:bodyPr>
            <a:noAutofit/>
          </a:bodyPr>
          <a:lstStyle/>
          <a:p>
            <a:r>
              <a:rPr lang="en-US" sz="2800" dirty="0"/>
              <a:t>Alcohol By Volume </a:t>
            </a:r>
            <a:r>
              <a:rPr lang="en-US" sz="2800" b="1" u="sng" dirty="0"/>
              <a:t>Summary</a:t>
            </a:r>
          </a:p>
        </p:txBody>
      </p:sp>
      <p:sp>
        <p:nvSpPr>
          <p:cNvPr id="20" name="Rectangle 19">
            <a:extLst>
              <a:ext uri="{FF2B5EF4-FFF2-40B4-BE49-F238E27FC236}">
                <a16:creationId xmlns:a16="http://schemas.microsoft.com/office/drawing/2014/main" id="{E336C991-AA99-423E-8FE1-5BA9C97F2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2B860ED-0E27-4D8E-B5F4-C8C3F33C7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6" name="Table 6">
            <a:extLst>
              <a:ext uri="{FF2B5EF4-FFF2-40B4-BE49-F238E27FC236}">
                <a16:creationId xmlns:a16="http://schemas.microsoft.com/office/drawing/2014/main" id="{C51E8CAF-23F7-B3D2-50C8-9EFDE790E95F}"/>
              </a:ext>
            </a:extLst>
          </p:cNvPr>
          <p:cNvGraphicFramePr>
            <a:graphicFrameLocks noGrp="1"/>
          </p:cNvGraphicFramePr>
          <p:nvPr>
            <p:extLst>
              <p:ext uri="{D42A27DB-BD31-4B8C-83A1-F6EECF244321}">
                <p14:modId xmlns:p14="http://schemas.microsoft.com/office/powerpoint/2010/main" val="2772269706"/>
              </p:ext>
            </p:extLst>
          </p:nvPr>
        </p:nvGraphicFramePr>
        <p:xfrm>
          <a:off x="7203986" y="2684718"/>
          <a:ext cx="4008714" cy="685950"/>
        </p:xfrm>
        <a:graphic>
          <a:graphicData uri="http://schemas.openxmlformats.org/drawingml/2006/table">
            <a:tbl>
              <a:tblPr firstRow="1" bandRow="1">
                <a:tableStyleId>{5C22544A-7EE6-4342-B048-85BDC9FD1C3A}</a:tableStyleId>
              </a:tblPr>
              <a:tblGrid>
                <a:gridCol w="668119">
                  <a:extLst>
                    <a:ext uri="{9D8B030D-6E8A-4147-A177-3AD203B41FA5}">
                      <a16:colId xmlns:a16="http://schemas.microsoft.com/office/drawing/2014/main" val="3566453397"/>
                    </a:ext>
                  </a:extLst>
                </a:gridCol>
                <a:gridCol w="668119">
                  <a:extLst>
                    <a:ext uri="{9D8B030D-6E8A-4147-A177-3AD203B41FA5}">
                      <a16:colId xmlns:a16="http://schemas.microsoft.com/office/drawing/2014/main" val="2096164737"/>
                    </a:ext>
                  </a:extLst>
                </a:gridCol>
                <a:gridCol w="668119">
                  <a:extLst>
                    <a:ext uri="{9D8B030D-6E8A-4147-A177-3AD203B41FA5}">
                      <a16:colId xmlns:a16="http://schemas.microsoft.com/office/drawing/2014/main" val="1603927473"/>
                    </a:ext>
                  </a:extLst>
                </a:gridCol>
                <a:gridCol w="668119">
                  <a:extLst>
                    <a:ext uri="{9D8B030D-6E8A-4147-A177-3AD203B41FA5}">
                      <a16:colId xmlns:a16="http://schemas.microsoft.com/office/drawing/2014/main" val="4014329311"/>
                    </a:ext>
                  </a:extLst>
                </a:gridCol>
                <a:gridCol w="668119">
                  <a:extLst>
                    <a:ext uri="{9D8B030D-6E8A-4147-A177-3AD203B41FA5}">
                      <a16:colId xmlns:a16="http://schemas.microsoft.com/office/drawing/2014/main" val="2131986190"/>
                    </a:ext>
                  </a:extLst>
                </a:gridCol>
                <a:gridCol w="668119">
                  <a:extLst>
                    <a:ext uri="{9D8B030D-6E8A-4147-A177-3AD203B41FA5}">
                      <a16:colId xmlns:a16="http://schemas.microsoft.com/office/drawing/2014/main" val="3687105609"/>
                    </a:ext>
                  </a:extLst>
                </a:gridCol>
              </a:tblGrid>
              <a:tr h="342975">
                <a:tc>
                  <a:txBody>
                    <a:bodyPr/>
                    <a:lstStyle/>
                    <a:p>
                      <a:r>
                        <a:rPr lang="en-US" sz="900" dirty="0"/>
                        <a:t>Min</a:t>
                      </a:r>
                    </a:p>
                  </a:txBody>
                  <a:tcPr/>
                </a:tc>
                <a:tc>
                  <a:txBody>
                    <a:bodyPr/>
                    <a:lstStyle/>
                    <a:p>
                      <a:r>
                        <a:rPr lang="en-US" sz="900" dirty="0"/>
                        <a:t>1st Qu.</a:t>
                      </a:r>
                    </a:p>
                  </a:txBody>
                  <a:tcPr/>
                </a:tc>
                <a:tc>
                  <a:txBody>
                    <a:bodyPr/>
                    <a:lstStyle/>
                    <a:p>
                      <a:r>
                        <a:rPr lang="en-US" sz="900" dirty="0"/>
                        <a:t>Median</a:t>
                      </a:r>
                    </a:p>
                  </a:txBody>
                  <a:tcPr/>
                </a:tc>
                <a:tc>
                  <a:txBody>
                    <a:bodyPr/>
                    <a:lstStyle/>
                    <a:p>
                      <a:r>
                        <a:rPr lang="en-US" sz="900" dirty="0"/>
                        <a:t>Mean</a:t>
                      </a:r>
                    </a:p>
                  </a:txBody>
                  <a:tcPr/>
                </a:tc>
                <a:tc>
                  <a:txBody>
                    <a:bodyPr/>
                    <a:lstStyle/>
                    <a:p>
                      <a:r>
                        <a:rPr lang="en-US" sz="900" dirty="0"/>
                        <a:t>3rd Qu.</a:t>
                      </a:r>
                    </a:p>
                  </a:txBody>
                  <a:tcPr/>
                </a:tc>
                <a:tc>
                  <a:txBody>
                    <a:bodyPr/>
                    <a:lstStyle/>
                    <a:p>
                      <a:r>
                        <a:rPr lang="en-US" sz="900" dirty="0"/>
                        <a:t>Max</a:t>
                      </a:r>
                    </a:p>
                  </a:txBody>
                  <a:tcPr/>
                </a:tc>
                <a:extLst>
                  <a:ext uri="{0D108BD9-81ED-4DB2-BD59-A6C34878D82A}">
                    <a16:rowId xmlns:a16="http://schemas.microsoft.com/office/drawing/2014/main" val="141566369"/>
                  </a:ext>
                </a:extLst>
              </a:tr>
              <a:tr h="342975">
                <a:tc>
                  <a:txBody>
                    <a:bodyPr/>
                    <a:lstStyle/>
                    <a:p>
                      <a:r>
                        <a:rPr lang="en-US" sz="1200" b="1" dirty="0"/>
                        <a:t>0.00100</a:t>
                      </a:r>
                      <a:endParaRPr lang="en-US" sz="1000" b="1" dirty="0"/>
                    </a:p>
                  </a:txBody>
                  <a:tcPr/>
                </a:tc>
                <a:tc>
                  <a:txBody>
                    <a:bodyPr/>
                    <a:lstStyle/>
                    <a:p>
                      <a:r>
                        <a:rPr lang="en-US" sz="1200" b="1" dirty="0"/>
                        <a:t>0.05000</a:t>
                      </a:r>
                      <a:endParaRPr lang="en-US" sz="1000" b="1" dirty="0"/>
                    </a:p>
                  </a:txBody>
                  <a:tcPr/>
                </a:tc>
                <a:tc>
                  <a:txBody>
                    <a:bodyPr/>
                    <a:lstStyle/>
                    <a:p>
                      <a:r>
                        <a:rPr lang="en-US" sz="1200" b="1" dirty="0"/>
                        <a:t>0.05600</a:t>
                      </a:r>
                    </a:p>
                  </a:txBody>
                  <a:tcPr/>
                </a:tc>
                <a:tc>
                  <a:txBody>
                    <a:bodyPr/>
                    <a:lstStyle/>
                    <a:p>
                      <a:r>
                        <a:rPr lang="en-US" sz="1200" b="1" dirty="0"/>
                        <a:t>0.05974</a:t>
                      </a:r>
                      <a:endParaRPr lang="en-US" sz="1000" b="1" dirty="0"/>
                    </a:p>
                  </a:txBody>
                  <a:tcPr/>
                </a:tc>
                <a:tc>
                  <a:txBody>
                    <a:bodyPr/>
                    <a:lstStyle/>
                    <a:p>
                      <a:r>
                        <a:rPr lang="en-US" sz="1200" b="1" dirty="0"/>
                        <a:t>0.06700</a:t>
                      </a:r>
                      <a:endParaRPr lang="en-US" sz="1000" b="1" dirty="0"/>
                    </a:p>
                  </a:txBody>
                  <a:tcPr/>
                </a:tc>
                <a:tc>
                  <a:txBody>
                    <a:bodyPr/>
                    <a:lstStyle/>
                    <a:p>
                      <a:r>
                        <a:rPr lang="en-US" sz="1200" b="1" dirty="0"/>
                        <a:t>0.12800</a:t>
                      </a:r>
                      <a:endParaRPr lang="en-US" sz="1000" b="1" dirty="0"/>
                    </a:p>
                  </a:txBody>
                  <a:tcPr/>
                </a:tc>
                <a:extLst>
                  <a:ext uri="{0D108BD9-81ED-4DB2-BD59-A6C34878D82A}">
                    <a16:rowId xmlns:a16="http://schemas.microsoft.com/office/drawing/2014/main" val="228562967"/>
                  </a:ext>
                </a:extLst>
              </a:tr>
            </a:tbl>
          </a:graphicData>
        </a:graphic>
      </p:graphicFrame>
      <p:pic>
        <p:nvPicPr>
          <p:cNvPr id="5" name="Picture 4">
            <a:extLst>
              <a:ext uri="{FF2B5EF4-FFF2-40B4-BE49-F238E27FC236}">
                <a16:creationId xmlns:a16="http://schemas.microsoft.com/office/drawing/2014/main" id="{B1B36A3B-3EB4-8A4C-B9DB-48DD8613B677}"/>
              </a:ext>
            </a:extLst>
          </p:cNvPr>
          <p:cNvPicPr>
            <a:picLocks noChangeAspect="1"/>
          </p:cNvPicPr>
          <p:nvPr/>
        </p:nvPicPr>
        <p:blipFill>
          <a:blip r:embed="rId6"/>
          <a:stretch>
            <a:fillRect/>
          </a:stretch>
        </p:blipFill>
        <p:spPr>
          <a:xfrm>
            <a:off x="1377388" y="1208211"/>
            <a:ext cx="5351546" cy="4281237"/>
          </a:xfrm>
          <a:prstGeom prst="rect">
            <a:avLst/>
          </a:prstGeom>
        </p:spPr>
      </p:pic>
    </p:spTree>
    <p:extLst>
      <p:ext uri="{BB962C8B-B14F-4D97-AF65-F5344CB8AC3E}">
        <p14:creationId xmlns:p14="http://schemas.microsoft.com/office/powerpoint/2010/main" val="1225826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1867</TotalTime>
  <Words>938</Words>
  <Application>Microsoft Office PowerPoint</Application>
  <PresentationFormat>Widescreen</PresentationFormat>
  <Paragraphs>250</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vt:lpstr>
      <vt:lpstr>Calibri</vt:lpstr>
      <vt:lpstr>Garamond</vt:lpstr>
      <vt:lpstr>Organic</vt:lpstr>
      <vt:lpstr>Market Analysis – Brewery and Beer Data</vt:lpstr>
      <vt:lpstr>Breweries by State</vt:lpstr>
      <vt:lpstr>Dealing with Missing Values</vt:lpstr>
      <vt:lpstr>PowerPoint Presentation</vt:lpstr>
      <vt:lpstr>Maximum ABV</vt:lpstr>
      <vt:lpstr>Maximum ABV (cont.)</vt:lpstr>
      <vt:lpstr>Maximum IBU</vt:lpstr>
      <vt:lpstr>Maximum IBU (cont.)</vt:lpstr>
      <vt:lpstr>Alcohol By Volume Summary</vt:lpstr>
      <vt:lpstr>ABV/IBU Compared</vt:lpstr>
      <vt:lpstr>ABV/IBU Compared (cont.)</vt:lpstr>
      <vt:lpstr>Predicting Ales and IPAs</vt:lpstr>
      <vt:lpstr>PowerPoint Presentation</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I – Part 1</dc:title>
  <dc:creator>David Laurel</dc:creator>
  <cp:lastModifiedBy>David Laurel</cp:lastModifiedBy>
  <cp:revision>27</cp:revision>
  <dcterms:created xsi:type="dcterms:W3CDTF">2023-02-19T21:49:33Z</dcterms:created>
  <dcterms:modified xsi:type="dcterms:W3CDTF">2023-03-05T01:56:30Z</dcterms:modified>
</cp:coreProperties>
</file>