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323E2F-9775-4C0D-A8C2-068C116C729D}" type="datetimeFigureOut">
              <a:rPr lang="en-US" smtClean="0"/>
              <a:t>1/8/2010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525221C-3AED-4ACF-AB1F-2FF1FDFFE84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3E2F-9775-4C0D-A8C2-068C116C729D}" type="datetimeFigureOut">
              <a:rPr lang="en-US" smtClean="0"/>
              <a:t>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21C-3AED-4ACF-AB1F-2FF1FDFFE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3E2F-9775-4C0D-A8C2-068C116C729D}" type="datetimeFigureOut">
              <a:rPr lang="en-US" smtClean="0"/>
              <a:t>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21C-3AED-4ACF-AB1F-2FF1FDFFE8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3E2F-9775-4C0D-A8C2-068C116C729D}" type="datetimeFigureOut">
              <a:rPr lang="en-US" smtClean="0"/>
              <a:t>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21C-3AED-4ACF-AB1F-2FF1FDFFE8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323E2F-9775-4C0D-A8C2-068C116C729D}" type="datetimeFigureOut">
              <a:rPr lang="en-US" smtClean="0"/>
              <a:t>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525221C-3AED-4ACF-AB1F-2FF1FDFFE8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3E2F-9775-4C0D-A8C2-068C116C729D}" type="datetimeFigureOut">
              <a:rPr lang="en-US" smtClean="0"/>
              <a:t>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21C-3AED-4ACF-AB1F-2FF1FDFFE8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3E2F-9775-4C0D-A8C2-068C116C729D}" type="datetimeFigureOut">
              <a:rPr lang="en-US" smtClean="0"/>
              <a:t>1/8/2010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21C-3AED-4ACF-AB1F-2FF1FDFFE8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3E2F-9775-4C0D-A8C2-068C116C729D}" type="datetimeFigureOut">
              <a:rPr lang="en-US" smtClean="0"/>
              <a:t>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21C-3AED-4ACF-AB1F-2FF1FDFFE84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3E2F-9775-4C0D-A8C2-068C116C729D}" type="datetimeFigureOut">
              <a:rPr lang="en-US" smtClean="0"/>
              <a:t>1/8/2010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21C-3AED-4ACF-AB1F-2FF1FDFFE84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3E2F-9775-4C0D-A8C2-068C116C729D}" type="datetimeFigureOut">
              <a:rPr lang="en-US" smtClean="0"/>
              <a:t>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21C-3AED-4ACF-AB1F-2FF1FDFFE8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3E2F-9775-4C0D-A8C2-068C116C729D}" type="datetimeFigureOut">
              <a:rPr lang="en-US" smtClean="0"/>
              <a:t>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5221C-3AED-4ACF-AB1F-2FF1FDFFE8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323E2F-9775-4C0D-A8C2-068C116C729D}" type="datetimeFigureOut">
              <a:rPr lang="en-US" smtClean="0"/>
              <a:t>1/8/2010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525221C-3AED-4ACF-AB1F-2FF1FDFFE84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1: </a:t>
            </a:r>
            <a:r>
              <a:rPr lang="en-US" dirty="0" err="1" smtClean="0"/>
              <a:t>Introducci</a:t>
            </a:r>
            <a:r>
              <a:rPr lang="es-GT" dirty="0" err="1" smtClean="0"/>
              <a:t>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GT" dirty="0" smtClean="0"/>
              <a:t>Sistemas Operativos 1</a:t>
            </a:r>
          </a:p>
          <a:p>
            <a:r>
              <a:rPr lang="es-GT" dirty="0" smtClean="0"/>
              <a:t>Ing. Alejandro León Liu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PROCESOS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GT" dirty="0" smtClean="0"/>
              <a:t>Instancia de un programa</a:t>
            </a:r>
          </a:p>
          <a:p>
            <a:r>
              <a:rPr lang="es-GT" dirty="0" smtClean="0"/>
              <a:t>Programa siendo ejecutado</a:t>
            </a:r>
          </a:p>
          <a:p>
            <a:r>
              <a:rPr lang="es-GT" dirty="0" err="1" smtClean="0"/>
              <a:t>Program</a:t>
            </a:r>
            <a:r>
              <a:rPr lang="es-GT" dirty="0" smtClean="0"/>
              <a:t> </a:t>
            </a:r>
            <a:r>
              <a:rPr lang="es-GT" dirty="0" err="1" smtClean="0"/>
              <a:t>counter</a:t>
            </a:r>
            <a:endParaRPr lang="es-GT" dirty="0" smtClean="0"/>
          </a:p>
          <a:p>
            <a:pPr lvl="1"/>
            <a:r>
              <a:rPr lang="es-GT" dirty="0" err="1" smtClean="0"/>
              <a:t>Siguinte</a:t>
            </a:r>
            <a:r>
              <a:rPr lang="es-GT" dirty="0" smtClean="0"/>
              <a:t> instrucción</a:t>
            </a:r>
          </a:p>
          <a:p>
            <a:r>
              <a:rPr lang="es-GT" dirty="0" smtClean="0"/>
              <a:t>Unidad de trabajo del S.O.</a:t>
            </a:r>
          </a:p>
          <a:p>
            <a:r>
              <a:rPr lang="es-GT" dirty="0" smtClean="0"/>
              <a:t>Operaciones:</a:t>
            </a:r>
          </a:p>
          <a:p>
            <a:pPr lvl="1"/>
            <a:r>
              <a:rPr lang="es-GT" dirty="0" smtClean="0"/>
              <a:t>Crear y eliminar</a:t>
            </a:r>
          </a:p>
          <a:p>
            <a:pPr lvl="1"/>
            <a:r>
              <a:rPr lang="es-GT" dirty="0" smtClean="0"/>
              <a:t>Suspender y reanudar</a:t>
            </a:r>
          </a:p>
          <a:p>
            <a:pPr lvl="1"/>
            <a:r>
              <a:rPr lang="es-GT" dirty="0" smtClean="0"/>
              <a:t>Sincronizar</a:t>
            </a:r>
          </a:p>
          <a:p>
            <a:pPr lvl="1"/>
            <a:r>
              <a:rPr lang="es-GT" dirty="0" smtClean="0"/>
              <a:t>Comunicación entre procesos</a:t>
            </a:r>
          </a:p>
          <a:p>
            <a:pPr lvl="1"/>
            <a:r>
              <a:rPr lang="es-GT" dirty="0" err="1" smtClean="0"/>
              <a:t>Deadlocks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MEMORIA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GT" dirty="0" smtClean="0"/>
              <a:t>S.O. debe</a:t>
            </a:r>
          </a:p>
          <a:p>
            <a:pPr lvl="1"/>
            <a:r>
              <a:rPr lang="es-GT" dirty="0" smtClean="0"/>
              <a:t>Controlar qué partes están ocupadas y por qué proceso</a:t>
            </a:r>
          </a:p>
          <a:p>
            <a:pPr lvl="1"/>
            <a:r>
              <a:rPr lang="es-GT" dirty="0" smtClean="0"/>
              <a:t>Swap de procesos (Meter y sacar de memoria)</a:t>
            </a:r>
          </a:p>
          <a:p>
            <a:pPr lvl="1"/>
            <a:r>
              <a:rPr lang="es-GT" dirty="0" smtClean="0"/>
              <a:t>Asignación de </a:t>
            </a:r>
            <a:r>
              <a:rPr lang="es-GT" dirty="0" err="1" smtClean="0"/>
              <a:t>memoriad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ALMACENAMIENTO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GT" dirty="0" smtClean="0"/>
              <a:t>Archivo</a:t>
            </a:r>
          </a:p>
          <a:p>
            <a:pPr lvl="1"/>
            <a:r>
              <a:rPr lang="es-GT" dirty="0" smtClean="0"/>
              <a:t>Data</a:t>
            </a:r>
          </a:p>
          <a:p>
            <a:pPr lvl="1"/>
            <a:r>
              <a:rPr lang="es-GT" dirty="0" smtClean="0"/>
              <a:t>Programa</a:t>
            </a:r>
          </a:p>
          <a:p>
            <a:pPr lvl="1"/>
            <a:r>
              <a:rPr lang="es-GT" dirty="0" smtClean="0"/>
              <a:t>Conjunto de información relacionada. </a:t>
            </a:r>
          </a:p>
          <a:p>
            <a:pPr lvl="1"/>
            <a:r>
              <a:rPr lang="es-GT" dirty="0" smtClean="0"/>
              <a:t>Mapeada a almacenamiento secundario.</a:t>
            </a:r>
          </a:p>
          <a:p>
            <a:r>
              <a:rPr lang="es-GT" dirty="0" smtClean="0"/>
              <a:t>Sistema de Archivos</a:t>
            </a:r>
          </a:p>
          <a:p>
            <a:pPr lvl="1"/>
            <a:r>
              <a:rPr lang="es-GT" dirty="0" smtClean="0"/>
              <a:t>Crear y eliminar archivos y directorios</a:t>
            </a:r>
          </a:p>
          <a:p>
            <a:pPr lvl="1"/>
            <a:r>
              <a:rPr lang="es-GT" dirty="0" smtClean="0"/>
              <a:t>Manipular archivos</a:t>
            </a:r>
          </a:p>
          <a:p>
            <a:pPr lvl="1"/>
            <a:r>
              <a:rPr lang="es-GT" dirty="0" err="1" smtClean="0"/>
              <a:t>Mappear</a:t>
            </a:r>
            <a:r>
              <a:rPr lang="es-GT" dirty="0" smtClean="0"/>
              <a:t> archivos a almacenamiento secundario</a:t>
            </a:r>
          </a:p>
          <a:p>
            <a:pPr lvl="1"/>
            <a:endParaRPr lang="es-GT" dirty="0" smtClean="0"/>
          </a:p>
          <a:p>
            <a:pPr lvl="1"/>
            <a:endParaRPr lang="es-GT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ALMACENAMIENTO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GT" dirty="0" smtClean="0"/>
              <a:t>Manejo de almacenamiento secundario</a:t>
            </a:r>
          </a:p>
          <a:p>
            <a:pPr lvl="1"/>
            <a:r>
              <a:rPr lang="es-GT" dirty="0" smtClean="0"/>
              <a:t>Manejo de espacio</a:t>
            </a:r>
          </a:p>
          <a:p>
            <a:pPr lvl="1"/>
            <a:r>
              <a:rPr lang="es-GT" dirty="0" smtClean="0"/>
              <a:t>Asignación de espacio en disco</a:t>
            </a:r>
          </a:p>
          <a:p>
            <a:pPr lvl="1"/>
            <a:r>
              <a:rPr lang="es-GT" dirty="0" smtClean="0"/>
              <a:t>Calendarización de disco</a:t>
            </a:r>
          </a:p>
          <a:p>
            <a:r>
              <a:rPr lang="es-GT" dirty="0" smtClean="0"/>
              <a:t>I/O</a:t>
            </a:r>
          </a:p>
          <a:p>
            <a:pPr lvl="1"/>
            <a:r>
              <a:rPr lang="es-GT" dirty="0" smtClean="0"/>
              <a:t>Buffer (Memoria temporal)</a:t>
            </a:r>
          </a:p>
          <a:p>
            <a:pPr lvl="1"/>
            <a:r>
              <a:rPr lang="es-GT" dirty="0" smtClean="0"/>
              <a:t>Cache (Copias)</a:t>
            </a:r>
          </a:p>
          <a:p>
            <a:pPr lvl="1"/>
            <a:r>
              <a:rPr lang="es-GT" dirty="0" smtClean="0"/>
              <a:t>Interfaz utilizando drivers</a:t>
            </a:r>
          </a:p>
          <a:p>
            <a:pPr lvl="1"/>
            <a:r>
              <a:rPr lang="es-GT" dirty="0" smtClean="0"/>
              <a:t>Transferencia de datos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591" t="23097" r="787" b="22835"/>
          <a:stretch>
            <a:fillRect/>
          </a:stretch>
        </p:blipFill>
        <p:spPr bwMode="auto">
          <a:xfrm>
            <a:off x="1447800" y="1524000"/>
            <a:ext cx="6362700" cy="2616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386" t="41441" r="386" b="41183"/>
          <a:stretch>
            <a:fillRect/>
          </a:stretch>
        </p:blipFill>
        <p:spPr bwMode="auto">
          <a:xfrm>
            <a:off x="609600" y="5029200"/>
            <a:ext cx="7978775" cy="10477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PROTECCION Y SEGURIDAD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GT" dirty="0" smtClean="0"/>
              <a:t>Protección</a:t>
            </a:r>
          </a:p>
          <a:p>
            <a:pPr lvl="1"/>
            <a:r>
              <a:rPr lang="es-GT" dirty="0" smtClean="0"/>
              <a:t>Mecanismos para controlar acceso de procesos o usuarios a recursos</a:t>
            </a:r>
          </a:p>
          <a:p>
            <a:r>
              <a:rPr lang="es-GT" dirty="0" smtClean="0"/>
              <a:t>Seguridad</a:t>
            </a:r>
          </a:p>
          <a:p>
            <a:pPr lvl="1"/>
            <a:r>
              <a:rPr lang="es-GT" dirty="0" smtClean="0"/>
              <a:t>Mecanismos para proteger al sistema de ataques internos y externos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SISTEMAS DISTRIBUIDOS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GT" dirty="0" smtClean="0"/>
              <a:t>Red</a:t>
            </a:r>
          </a:p>
          <a:p>
            <a:pPr lvl="1"/>
            <a:r>
              <a:rPr lang="es-GT" dirty="0" smtClean="0"/>
              <a:t>Grupo de computadoras interconectadas</a:t>
            </a:r>
          </a:p>
          <a:p>
            <a:pPr lvl="1"/>
            <a:r>
              <a:rPr lang="es-GT" dirty="0" smtClean="0"/>
              <a:t>Compartir archivos</a:t>
            </a:r>
          </a:p>
          <a:p>
            <a:pPr lvl="1"/>
            <a:r>
              <a:rPr lang="es-GT" dirty="0" smtClean="0"/>
              <a:t>Tipos de redes</a:t>
            </a:r>
          </a:p>
          <a:p>
            <a:pPr lvl="2"/>
            <a:r>
              <a:rPr lang="es-GT" dirty="0" smtClean="0"/>
              <a:t>LAN</a:t>
            </a:r>
          </a:p>
          <a:p>
            <a:pPr lvl="2"/>
            <a:r>
              <a:rPr lang="es-GT" dirty="0" smtClean="0"/>
              <a:t>MAN</a:t>
            </a:r>
          </a:p>
          <a:p>
            <a:pPr lvl="2"/>
            <a:r>
              <a:rPr lang="es-GT" dirty="0" smtClean="0"/>
              <a:t>WAN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SISTEMAS DE PROPÓSITO ESPECIAL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GT" dirty="0" smtClean="0"/>
              <a:t>Sistemas inmersos</a:t>
            </a:r>
          </a:p>
          <a:p>
            <a:pPr lvl="1"/>
            <a:r>
              <a:rPr lang="es-GT" dirty="0" smtClean="0"/>
              <a:t>Más común</a:t>
            </a:r>
          </a:p>
          <a:p>
            <a:pPr lvl="1"/>
            <a:r>
              <a:rPr lang="es-GT" dirty="0" smtClean="0"/>
              <a:t>S.O. de tiempo real</a:t>
            </a:r>
          </a:p>
          <a:p>
            <a:r>
              <a:rPr lang="es-GT" dirty="0" smtClean="0"/>
              <a:t>Sistemas multimedia</a:t>
            </a:r>
          </a:p>
          <a:p>
            <a:pPr lvl="1"/>
            <a:r>
              <a:rPr lang="es-GT" dirty="0" smtClean="0"/>
              <a:t>Multimedia data</a:t>
            </a:r>
          </a:p>
          <a:p>
            <a:pPr lvl="1"/>
            <a:r>
              <a:rPr lang="es-GT" dirty="0" smtClean="0"/>
              <a:t>Gráficos</a:t>
            </a:r>
          </a:p>
          <a:p>
            <a:r>
              <a:rPr lang="es-GT" dirty="0" smtClean="0"/>
              <a:t>Sistemas portátiles</a:t>
            </a:r>
          </a:p>
          <a:p>
            <a:pPr lvl="1"/>
            <a:r>
              <a:rPr lang="es-GT" dirty="0" smtClean="0"/>
              <a:t>Usabilidad</a:t>
            </a:r>
          </a:p>
          <a:p>
            <a:pPr lvl="1"/>
            <a:r>
              <a:rPr lang="es-GT" dirty="0" smtClean="0"/>
              <a:t>Recursos limitados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AMBIENTES DE TRABAJO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GT" dirty="0" smtClean="0"/>
              <a:t>Escritorio</a:t>
            </a:r>
          </a:p>
          <a:p>
            <a:pPr lvl="1"/>
            <a:r>
              <a:rPr lang="es-GT" dirty="0" smtClean="0"/>
              <a:t>Aplicaciones de escritorio</a:t>
            </a:r>
          </a:p>
          <a:p>
            <a:r>
              <a:rPr lang="es-GT" dirty="0" smtClean="0"/>
              <a:t>Cliente servidor</a:t>
            </a:r>
          </a:p>
          <a:p>
            <a:r>
              <a:rPr lang="es-GT" dirty="0" smtClean="0"/>
              <a:t>Peer </a:t>
            </a:r>
            <a:r>
              <a:rPr lang="es-GT" dirty="0" err="1" smtClean="0"/>
              <a:t>to</a:t>
            </a:r>
            <a:r>
              <a:rPr lang="es-GT" dirty="0" smtClean="0"/>
              <a:t> peer</a:t>
            </a:r>
          </a:p>
          <a:p>
            <a:pPr lvl="1"/>
            <a:r>
              <a:rPr lang="es-GT" dirty="0" smtClean="0"/>
              <a:t>Todos son clientes y servidores</a:t>
            </a:r>
          </a:p>
          <a:p>
            <a:r>
              <a:rPr lang="es-GT" dirty="0" smtClean="0"/>
              <a:t>Web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GT" dirty="0" smtClean="0"/>
              <a:t>¿Qué es un S.O.?</a:t>
            </a:r>
          </a:p>
          <a:p>
            <a:r>
              <a:rPr lang="es-GT" dirty="0" smtClean="0"/>
              <a:t>¿Qué hace un S.O.?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¿QUE ES UN S.O.?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GT" dirty="0" smtClean="0"/>
              <a:t>Programa. Intermediario entre software, hardware y usuarios. </a:t>
            </a:r>
          </a:p>
          <a:p>
            <a:pPr lvl="1"/>
            <a:r>
              <a:rPr lang="es-GT" dirty="0" smtClean="0"/>
              <a:t>Base para ejecución de programas (abstracción)</a:t>
            </a:r>
          </a:p>
          <a:p>
            <a:pPr lvl="1"/>
            <a:r>
              <a:rPr lang="es-GT" dirty="0" smtClean="0"/>
              <a:t>Maneja los recursos de forma eficiente (hardware)</a:t>
            </a:r>
          </a:p>
          <a:p>
            <a:pPr lvl="1"/>
            <a:endParaRPr lang="es-GT" dirty="0" smtClean="0"/>
          </a:p>
          <a:p>
            <a:r>
              <a:rPr lang="es-GT" dirty="0" smtClean="0"/>
              <a:t>Diversos diseños</a:t>
            </a:r>
          </a:p>
          <a:p>
            <a:pPr lvl="1"/>
            <a:r>
              <a:rPr lang="es-GT" dirty="0" smtClean="0"/>
              <a:t>Mainframe: Optimizar recursos</a:t>
            </a:r>
          </a:p>
          <a:p>
            <a:pPr lvl="1"/>
            <a:r>
              <a:rPr lang="es-GT" dirty="0" smtClean="0"/>
              <a:t>Dispositivos móviles: Usabilidad</a:t>
            </a:r>
            <a:endParaRPr lang="es-GT" dirty="0" smtClean="0"/>
          </a:p>
          <a:p>
            <a:pPr lvl="1"/>
            <a:endParaRPr lang="es-GT" dirty="0" smtClean="0"/>
          </a:p>
          <a:p>
            <a:r>
              <a:rPr lang="es-GT" dirty="0" smtClean="0"/>
              <a:t>Grandes y complejos</a:t>
            </a:r>
          </a:p>
          <a:p>
            <a:r>
              <a:rPr lang="es-GT" dirty="0" smtClean="0"/>
              <a:t>¿Es obligatorio tener un S.O.?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ORG. DE UNA COMPUTADORA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GT" dirty="0" smtClean="0"/>
              <a:t>Usuarios</a:t>
            </a:r>
          </a:p>
          <a:p>
            <a:r>
              <a:rPr lang="es-GT" dirty="0" smtClean="0"/>
              <a:t>Hardware</a:t>
            </a:r>
          </a:p>
          <a:p>
            <a:pPr lvl="1"/>
            <a:r>
              <a:rPr lang="es-GT" dirty="0" smtClean="0"/>
              <a:t>CPU</a:t>
            </a:r>
          </a:p>
          <a:p>
            <a:pPr lvl="1"/>
            <a:r>
              <a:rPr lang="es-GT" dirty="0" smtClean="0"/>
              <a:t>Memoria</a:t>
            </a:r>
          </a:p>
          <a:p>
            <a:pPr lvl="1"/>
            <a:r>
              <a:rPr lang="es-GT" dirty="0" smtClean="0"/>
              <a:t>I/O</a:t>
            </a:r>
          </a:p>
          <a:p>
            <a:r>
              <a:rPr lang="es-GT" dirty="0" smtClean="0"/>
              <a:t>Software</a:t>
            </a:r>
          </a:p>
          <a:p>
            <a:pPr lvl="1"/>
            <a:r>
              <a:rPr lang="es-GT" dirty="0" smtClean="0"/>
              <a:t>Aplicaciones</a:t>
            </a:r>
          </a:p>
          <a:p>
            <a:pPr lvl="1"/>
            <a:r>
              <a:rPr lang="es-GT" dirty="0" smtClean="0"/>
              <a:t>Datos</a:t>
            </a:r>
          </a:p>
          <a:p>
            <a:pPr lvl="1"/>
            <a:r>
              <a:rPr lang="es-GT" dirty="0" smtClean="0"/>
              <a:t>S.O.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4706" t="523" r="4706" b="653"/>
          <a:stretch>
            <a:fillRect/>
          </a:stretch>
        </p:blipFill>
        <p:spPr bwMode="auto">
          <a:xfrm>
            <a:off x="3276600" y="2133600"/>
            <a:ext cx="5118100" cy="418753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Operación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GT" dirty="0" err="1" smtClean="0"/>
              <a:t>Bootstrap</a:t>
            </a:r>
            <a:r>
              <a:rPr lang="es-GT" dirty="0" smtClean="0"/>
              <a:t> </a:t>
            </a:r>
            <a:r>
              <a:rPr lang="es-GT" dirty="0" err="1" smtClean="0"/>
              <a:t>program</a:t>
            </a:r>
            <a:endParaRPr lang="es-GT" dirty="0" smtClean="0"/>
          </a:p>
          <a:p>
            <a:pPr lvl="1"/>
            <a:r>
              <a:rPr lang="es-GT" dirty="0" smtClean="0"/>
              <a:t>Almacenado en:</a:t>
            </a:r>
          </a:p>
          <a:p>
            <a:pPr lvl="2"/>
            <a:r>
              <a:rPr lang="es-GT" dirty="0" smtClean="0"/>
              <a:t>ROM</a:t>
            </a:r>
          </a:p>
          <a:p>
            <a:pPr lvl="2"/>
            <a:r>
              <a:rPr lang="es-GT" dirty="0" smtClean="0"/>
              <a:t>Firmware (</a:t>
            </a:r>
            <a:r>
              <a:rPr lang="es-GT" dirty="0" err="1" smtClean="0"/>
              <a:t>Appliances</a:t>
            </a:r>
            <a:r>
              <a:rPr lang="es-GT" dirty="0" smtClean="0"/>
              <a:t>)</a:t>
            </a:r>
          </a:p>
          <a:p>
            <a:pPr lvl="1"/>
            <a:r>
              <a:rPr lang="es-GT" dirty="0" smtClean="0"/>
              <a:t>Inicializar hardware</a:t>
            </a:r>
          </a:p>
          <a:p>
            <a:pPr lvl="1"/>
            <a:r>
              <a:rPr lang="es-GT" dirty="0" smtClean="0"/>
              <a:t>Cargar S.O.</a:t>
            </a:r>
          </a:p>
          <a:p>
            <a:pPr lvl="1"/>
            <a:endParaRPr lang="es-GT" dirty="0" smtClean="0"/>
          </a:p>
          <a:p>
            <a:r>
              <a:rPr lang="es-GT" dirty="0" smtClean="0"/>
              <a:t>Interrupciones</a:t>
            </a:r>
          </a:p>
          <a:p>
            <a:pPr lvl="1"/>
            <a:r>
              <a:rPr lang="es-GT" dirty="0" smtClean="0"/>
              <a:t>Hardware. </a:t>
            </a:r>
            <a:r>
              <a:rPr lang="es-GT" dirty="0" err="1" smtClean="0"/>
              <a:t>Ej</a:t>
            </a:r>
            <a:r>
              <a:rPr lang="es-GT" dirty="0" smtClean="0"/>
              <a:t>: presionar tecla. </a:t>
            </a:r>
          </a:p>
          <a:p>
            <a:pPr lvl="1"/>
            <a:r>
              <a:rPr lang="es-GT" dirty="0" smtClean="0"/>
              <a:t>Software (</a:t>
            </a:r>
            <a:r>
              <a:rPr lang="es-GT" dirty="0" err="1" smtClean="0"/>
              <a:t>System</a:t>
            </a:r>
            <a:r>
              <a:rPr lang="es-GT" dirty="0" smtClean="0"/>
              <a:t> </a:t>
            </a:r>
            <a:r>
              <a:rPr lang="es-GT" dirty="0" err="1" smtClean="0"/>
              <a:t>call</a:t>
            </a:r>
            <a:r>
              <a:rPr lang="es-GT" dirty="0" smtClean="0"/>
              <a:t>). </a:t>
            </a:r>
            <a:r>
              <a:rPr lang="es-GT" dirty="0" err="1" smtClean="0"/>
              <a:t>Trap</a:t>
            </a:r>
            <a:r>
              <a:rPr lang="es-GT" dirty="0" smtClean="0"/>
              <a:t> (Excepciones o errores)</a:t>
            </a:r>
          </a:p>
          <a:p>
            <a:endParaRPr lang="es-GT" dirty="0" smtClean="0"/>
          </a:p>
          <a:p>
            <a:r>
              <a:rPr lang="es-GT" dirty="0" err="1" smtClean="0"/>
              <a:t>S.O.:Interrupt</a:t>
            </a:r>
            <a:r>
              <a:rPr lang="es-GT" dirty="0" smtClean="0"/>
              <a:t> </a:t>
            </a:r>
            <a:r>
              <a:rPr lang="es-GT" dirty="0" err="1" smtClean="0"/>
              <a:t>driven</a:t>
            </a:r>
            <a:endParaRPr lang="es-GT" dirty="0" smtClean="0"/>
          </a:p>
          <a:p>
            <a:pPr lvl="1"/>
            <a:r>
              <a:rPr lang="es-GT" dirty="0" smtClean="0"/>
              <a:t>… ¿y si no hubieran interrupciones?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Almacenamiento 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GT" dirty="0" smtClean="0"/>
              <a:t>RAM</a:t>
            </a:r>
          </a:p>
          <a:p>
            <a:pPr lvl="1"/>
            <a:r>
              <a:rPr lang="es-GT" dirty="0" err="1" smtClean="0"/>
              <a:t>Random</a:t>
            </a:r>
            <a:endParaRPr lang="es-GT" dirty="0" smtClean="0"/>
          </a:p>
          <a:p>
            <a:pPr lvl="1"/>
            <a:r>
              <a:rPr lang="es-GT" dirty="0" smtClean="0"/>
              <a:t>Ejecutar programas</a:t>
            </a:r>
          </a:p>
          <a:p>
            <a:pPr lvl="2"/>
            <a:r>
              <a:rPr lang="es-GT" dirty="0" err="1" smtClean="0"/>
              <a:t>Instruction</a:t>
            </a:r>
            <a:r>
              <a:rPr lang="es-GT" dirty="0" smtClean="0"/>
              <a:t> </a:t>
            </a:r>
            <a:r>
              <a:rPr lang="es-GT" dirty="0" err="1" smtClean="0"/>
              <a:t>register</a:t>
            </a:r>
            <a:endParaRPr lang="es-GT" dirty="0" smtClean="0"/>
          </a:p>
          <a:p>
            <a:pPr lvl="1"/>
            <a:r>
              <a:rPr lang="es-GT" dirty="0" err="1" smtClean="0"/>
              <a:t>Volatil</a:t>
            </a:r>
            <a:r>
              <a:rPr lang="es-GT" dirty="0" smtClean="0"/>
              <a:t> &amp; pequeña</a:t>
            </a:r>
          </a:p>
          <a:p>
            <a:r>
              <a:rPr lang="es-GT" dirty="0" smtClean="0"/>
              <a:t>I/O</a:t>
            </a:r>
          </a:p>
          <a:p>
            <a:pPr lvl="1"/>
            <a:r>
              <a:rPr lang="es-GT" dirty="0" smtClean="0"/>
              <a:t>Controladores (HW) </a:t>
            </a:r>
            <a:r>
              <a:rPr lang="es-GT" dirty="0" err="1" smtClean="0"/>
              <a:t>vrs</a:t>
            </a:r>
            <a:r>
              <a:rPr lang="es-GT" dirty="0" smtClean="0"/>
              <a:t>. Drivers (SW)</a:t>
            </a:r>
          </a:p>
          <a:p>
            <a:pPr lvl="1"/>
            <a:r>
              <a:rPr lang="es-GT" dirty="0" smtClean="0"/>
              <a:t>Almacenamiento secundario</a:t>
            </a:r>
          </a:p>
          <a:p>
            <a:pPr lvl="1">
              <a:buNone/>
            </a:pPr>
            <a:endParaRPr lang="es-GT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ARQUITECTURA DE UNA COMPUTADORA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GT" dirty="0" smtClean="0"/>
              <a:t>1 procesador</a:t>
            </a:r>
          </a:p>
          <a:p>
            <a:r>
              <a:rPr lang="es-GT" dirty="0" smtClean="0"/>
              <a:t>Multiprocesador</a:t>
            </a:r>
          </a:p>
          <a:p>
            <a:pPr lvl="1"/>
            <a:r>
              <a:rPr lang="es-GT" dirty="0" err="1" smtClean="0"/>
              <a:t>Throughput</a:t>
            </a:r>
            <a:endParaRPr lang="es-GT" dirty="0" smtClean="0"/>
          </a:p>
          <a:p>
            <a:pPr lvl="1"/>
            <a:r>
              <a:rPr lang="es-GT" dirty="0" smtClean="0"/>
              <a:t>Economía (compartir periféricos)</a:t>
            </a:r>
          </a:p>
          <a:p>
            <a:pPr lvl="1"/>
            <a:r>
              <a:rPr lang="es-GT" dirty="0" smtClean="0"/>
              <a:t>Confiabilidad (si falla uno, sigue funcionando)</a:t>
            </a:r>
          </a:p>
          <a:p>
            <a:r>
              <a:rPr lang="es-GT" dirty="0" err="1" smtClean="0"/>
              <a:t>Clusters</a:t>
            </a:r>
            <a:endParaRPr lang="es-GT" dirty="0" smtClean="0"/>
          </a:p>
          <a:p>
            <a:pPr lvl="1"/>
            <a:r>
              <a:rPr lang="es-GT" dirty="0" smtClean="0"/>
              <a:t>Varios sistemas individuales trabajando juntos</a:t>
            </a:r>
          </a:p>
          <a:p>
            <a:pPr lvl="1"/>
            <a:r>
              <a:rPr lang="es-GT" dirty="0" smtClean="0"/>
              <a:t>Unidos por LAN</a:t>
            </a:r>
          </a:p>
          <a:p>
            <a:pPr lvl="1"/>
            <a:endParaRPr lang="es-GT" dirty="0" smtClean="0"/>
          </a:p>
          <a:p>
            <a:r>
              <a:rPr lang="es-GT" dirty="0" smtClean="0"/>
              <a:t>Asimétrico</a:t>
            </a:r>
          </a:p>
          <a:p>
            <a:pPr lvl="1"/>
            <a:r>
              <a:rPr lang="es-GT" dirty="0" smtClean="0"/>
              <a:t>Maestro, esclavo</a:t>
            </a:r>
          </a:p>
          <a:p>
            <a:r>
              <a:rPr lang="es-GT" dirty="0" smtClean="0"/>
              <a:t>Simétrico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ESTRUCTURA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GT" dirty="0" smtClean="0"/>
              <a:t>Multiprogramación</a:t>
            </a:r>
          </a:p>
          <a:p>
            <a:pPr lvl="1"/>
            <a:r>
              <a:rPr lang="es-GT" dirty="0" smtClean="0"/>
              <a:t>Varios procesos en memoria</a:t>
            </a:r>
          </a:p>
          <a:p>
            <a:pPr lvl="1"/>
            <a:r>
              <a:rPr lang="es-GT" dirty="0" smtClean="0"/>
              <a:t>Cambio de proceso si hace I/O</a:t>
            </a:r>
          </a:p>
          <a:p>
            <a:r>
              <a:rPr lang="es-GT" dirty="0" err="1" smtClean="0"/>
              <a:t>Multitasking</a:t>
            </a:r>
            <a:endParaRPr lang="es-GT" dirty="0" smtClean="0"/>
          </a:p>
          <a:p>
            <a:pPr lvl="1"/>
            <a:r>
              <a:rPr lang="es-GT" dirty="0" smtClean="0"/>
              <a:t>Cambio frecuente</a:t>
            </a:r>
          </a:p>
          <a:p>
            <a:pPr lvl="1"/>
            <a:r>
              <a:rPr lang="es-GT" dirty="0" smtClean="0"/>
              <a:t>Sistemas interactivos</a:t>
            </a:r>
          </a:p>
          <a:p>
            <a:pPr lvl="1"/>
            <a:r>
              <a:rPr lang="es-GT" dirty="0" smtClean="0"/>
              <a:t>Memoria virtual</a:t>
            </a:r>
          </a:p>
          <a:p>
            <a:r>
              <a:rPr lang="es-GT" dirty="0" smtClean="0"/>
              <a:t>Calendarización de CPU </a:t>
            </a:r>
          </a:p>
          <a:p>
            <a:pPr lvl="1"/>
            <a:endParaRPr lang="es-GT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OPERACIONES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s-GT" sz="2600" dirty="0" smtClean="0">
                <a:solidFill>
                  <a:schemeClr val="tx1"/>
                </a:solidFill>
              </a:rPr>
              <a:t>“</a:t>
            </a:r>
            <a:r>
              <a:rPr lang="es-GT" sz="2600" dirty="0" err="1" smtClean="0">
                <a:solidFill>
                  <a:schemeClr val="tx1"/>
                </a:solidFill>
              </a:rPr>
              <a:t>Least</a:t>
            </a:r>
            <a:r>
              <a:rPr lang="es-GT" sz="2600" dirty="0" smtClean="0">
                <a:solidFill>
                  <a:schemeClr val="tx1"/>
                </a:solidFill>
              </a:rPr>
              <a:t> </a:t>
            </a:r>
            <a:r>
              <a:rPr lang="es-GT" sz="2600" dirty="0" err="1" smtClean="0">
                <a:solidFill>
                  <a:schemeClr val="tx1"/>
                </a:solidFill>
              </a:rPr>
              <a:t>priviledge</a:t>
            </a:r>
            <a:r>
              <a:rPr lang="es-GT" sz="2600" dirty="0" smtClean="0">
                <a:solidFill>
                  <a:schemeClr val="tx1"/>
                </a:solidFill>
              </a:rPr>
              <a:t> </a:t>
            </a:r>
            <a:r>
              <a:rPr lang="es-GT" sz="2600" dirty="0" err="1" smtClean="0">
                <a:solidFill>
                  <a:schemeClr val="tx1"/>
                </a:solidFill>
              </a:rPr>
              <a:t>principle</a:t>
            </a:r>
            <a:r>
              <a:rPr lang="es-GT" sz="2600" dirty="0" smtClean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es-GT" dirty="0" smtClean="0"/>
              <a:t>Modo dual</a:t>
            </a:r>
          </a:p>
          <a:p>
            <a:pPr lvl="2"/>
            <a:r>
              <a:rPr lang="es-GT" dirty="0" smtClean="0"/>
              <a:t>Modo usuario</a:t>
            </a:r>
          </a:p>
          <a:p>
            <a:pPr lvl="3"/>
            <a:r>
              <a:rPr lang="es-GT" dirty="0" smtClean="0"/>
              <a:t>Ejecutar procesos</a:t>
            </a:r>
          </a:p>
          <a:p>
            <a:pPr lvl="3"/>
            <a:r>
              <a:rPr lang="es-GT" dirty="0" smtClean="0"/>
              <a:t>Llamar </a:t>
            </a:r>
            <a:r>
              <a:rPr lang="es-GT" dirty="0" err="1" smtClean="0"/>
              <a:t>System</a:t>
            </a:r>
            <a:r>
              <a:rPr lang="es-GT" dirty="0" smtClean="0"/>
              <a:t> </a:t>
            </a:r>
            <a:r>
              <a:rPr lang="es-GT" dirty="0" err="1" smtClean="0"/>
              <a:t>Calls</a:t>
            </a:r>
            <a:endParaRPr lang="es-GT" dirty="0" smtClean="0"/>
          </a:p>
          <a:p>
            <a:pPr lvl="2"/>
            <a:r>
              <a:rPr lang="es-GT" dirty="0" smtClean="0"/>
              <a:t>Modo </a:t>
            </a:r>
            <a:r>
              <a:rPr lang="es-GT" dirty="0" err="1" smtClean="0"/>
              <a:t>kernel</a:t>
            </a:r>
            <a:endParaRPr lang="es-GT" dirty="0" smtClean="0"/>
          </a:p>
          <a:p>
            <a:pPr lvl="3"/>
            <a:r>
              <a:rPr lang="es-GT" dirty="0" smtClean="0"/>
              <a:t>Ejecutar Interrupciones (</a:t>
            </a:r>
            <a:r>
              <a:rPr lang="es-GT" dirty="0" err="1" smtClean="0"/>
              <a:t>System</a:t>
            </a:r>
            <a:r>
              <a:rPr lang="es-GT" dirty="0" smtClean="0"/>
              <a:t> </a:t>
            </a:r>
            <a:r>
              <a:rPr lang="es-GT" dirty="0" err="1" smtClean="0"/>
              <a:t>Calls</a:t>
            </a:r>
            <a:r>
              <a:rPr lang="es-GT" dirty="0" smtClean="0"/>
              <a:t> </a:t>
            </a:r>
            <a:r>
              <a:rPr lang="es-GT" dirty="0" smtClean="0"/>
              <a:t>o Interrupciones)</a:t>
            </a:r>
          </a:p>
          <a:p>
            <a:pPr lvl="3"/>
            <a:r>
              <a:rPr lang="es-GT" dirty="0" smtClean="0"/>
              <a:t>Instrucciones privilegiadas</a:t>
            </a:r>
          </a:p>
          <a:p>
            <a:r>
              <a:rPr lang="es-GT" dirty="0" err="1" smtClean="0"/>
              <a:t>Timer</a:t>
            </a:r>
            <a:endParaRPr lang="es-GT" dirty="0" smtClean="0"/>
          </a:p>
          <a:p>
            <a:pPr lvl="1"/>
            <a:r>
              <a:rPr lang="es-GT" dirty="0" smtClean="0"/>
              <a:t>Finalizar aplicaciones en </a:t>
            </a:r>
            <a:r>
              <a:rPr lang="es-GT" dirty="0" err="1" smtClean="0"/>
              <a:t>loop</a:t>
            </a:r>
            <a:r>
              <a:rPr lang="es-GT" dirty="0" smtClean="0"/>
              <a:t> infinito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455</Words>
  <Application>Microsoft Office PowerPoint</Application>
  <PresentationFormat>On-screen Show (4:3)</PresentationFormat>
  <Paragraphs>150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Origin</vt:lpstr>
      <vt:lpstr>1: Introducción</vt:lpstr>
      <vt:lpstr>Slide 2</vt:lpstr>
      <vt:lpstr>¿QUE ES UN S.O.?</vt:lpstr>
      <vt:lpstr>ORG. DE UNA COMPUTADORA</vt:lpstr>
      <vt:lpstr>Operación</vt:lpstr>
      <vt:lpstr>Almacenamiento e I/O</vt:lpstr>
      <vt:lpstr>ARQUITECTURA DE UNA COMPUTADORA</vt:lpstr>
      <vt:lpstr>ESTRUCTURA</vt:lpstr>
      <vt:lpstr>OPERACIONES</vt:lpstr>
      <vt:lpstr>PROCESOS</vt:lpstr>
      <vt:lpstr>MEMORIA</vt:lpstr>
      <vt:lpstr>ALMACENAMIENTO</vt:lpstr>
      <vt:lpstr>ALMACENAMIENTO</vt:lpstr>
      <vt:lpstr>Slide 14</vt:lpstr>
      <vt:lpstr>PROTECCION Y SEGURIDAD</vt:lpstr>
      <vt:lpstr>SISTEMAS DISTRIBUIDOS</vt:lpstr>
      <vt:lpstr>SISTEMAS DE PROPÓSITO ESPECIAL</vt:lpstr>
      <vt:lpstr>AMBIENTES DE TRABAJO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</dc:creator>
  <cp:lastModifiedBy>Alex</cp:lastModifiedBy>
  <cp:revision>68</cp:revision>
  <dcterms:created xsi:type="dcterms:W3CDTF">2010-01-08T11:52:33Z</dcterms:created>
  <dcterms:modified xsi:type="dcterms:W3CDTF">2010-01-08T11:36:26Z</dcterms:modified>
</cp:coreProperties>
</file>