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1000132" cy="122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74638"/>
            <a:ext cx="697232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1471" y="357166"/>
            <a:ext cx="93306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9838-45C6-4255-B9BF-E9BD859C88BE}" type="datetimeFigureOut">
              <a:rPr lang="en-US" smtClean="0"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3AA0-A214-4A5C-942F-B7B4ACD9F5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5400" dirty="0" smtClean="0">
                <a:solidFill>
                  <a:srgbClr val="00B050"/>
                </a:solidFill>
              </a:rPr>
              <a:t>Circuitos Eléctricos 1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4000" dirty="0" smtClean="0">
                <a:solidFill>
                  <a:srgbClr val="92D050"/>
                </a:solidFill>
              </a:rPr>
              <a:t>Ing. Julio Vásquez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Propiedades (cont.)</a:t>
            </a:r>
          </a:p>
          <a:p>
            <a:pPr lvl="1"/>
            <a:r>
              <a:rPr lang="es-GT" dirty="0" smtClean="0"/>
              <a:t>Elemento inverso (a/(a</a:t>
            </a:r>
            <a:r>
              <a:rPr lang="es-GT" baseline="30000" dirty="0" smtClean="0"/>
              <a:t>2</a:t>
            </a:r>
            <a:r>
              <a:rPr lang="es-GT" dirty="0" smtClean="0"/>
              <a:t>+b</a:t>
            </a:r>
            <a:r>
              <a:rPr lang="es-GT" baseline="30000" dirty="0" smtClean="0"/>
              <a:t>2</a:t>
            </a:r>
            <a:r>
              <a:rPr lang="es-GT" dirty="0" smtClean="0"/>
              <a:t>)) – (b/(a</a:t>
            </a:r>
            <a:r>
              <a:rPr lang="es-GT" baseline="30000" dirty="0" smtClean="0"/>
              <a:t>2</a:t>
            </a:r>
            <a:r>
              <a:rPr lang="es-GT" dirty="0" smtClean="0"/>
              <a:t>+b</a:t>
            </a:r>
            <a:r>
              <a:rPr lang="es-GT" baseline="30000" dirty="0" smtClean="0"/>
              <a:t>2</a:t>
            </a:r>
            <a:r>
              <a:rPr lang="es-GT" dirty="0" smtClean="0"/>
              <a:t>))j</a:t>
            </a:r>
          </a:p>
          <a:p>
            <a:pPr lvl="1"/>
            <a:r>
              <a:rPr lang="es-GT" dirty="0" smtClean="0"/>
              <a:t>Propiedad Distributiva</a:t>
            </a:r>
          </a:p>
          <a:p>
            <a:r>
              <a:rPr lang="es-GT" dirty="0" smtClean="0"/>
              <a:t>Multiplicación en Polares</a:t>
            </a:r>
          </a:p>
          <a:p>
            <a:pPr>
              <a:buNone/>
            </a:pPr>
            <a:r>
              <a:rPr lang="es-GT" dirty="0" smtClean="0"/>
              <a:t> 		Z</a:t>
            </a:r>
            <a:r>
              <a:rPr lang="es-GT" baseline="-25000" dirty="0" smtClean="0"/>
              <a:t>1</a:t>
            </a:r>
            <a:r>
              <a:rPr lang="es-GT" dirty="0" smtClean="0"/>
              <a:t> = </a:t>
            </a:r>
            <a:r>
              <a:rPr lang="es-GT" dirty="0" err="1" smtClean="0"/>
              <a:t>Ae</a:t>
            </a:r>
            <a:r>
              <a:rPr lang="es-GT" baseline="30000" dirty="0" err="1" smtClean="0"/>
              <a:t>фj</a:t>
            </a:r>
            <a:r>
              <a:rPr lang="es-GT" dirty="0" smtClean="0"/>
              <a:t> 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		Z</a:t>
            </a:r>
            <a:r>
              <a:rPr lang="es-GT" baseline="-25000" dirty="0" smtClean="0"/>
              <a:t>2</a:t>
            </a:r>
            <a:r>
              <a:rPr lang="es-GT" dirty="0" smtClean="0"/>
              <a:t> = Be</a:t>
            </a:r>
            <a:r>
              <a:rPr lang="az-Cyrl-AZ" baseline="30000" dirty="0" smtClean="0"/>
              <a:t>ѳ</a:t>
            </a:r>
            <a:r>
              <a:rPr lang="es-GT" baseline="30000" dirty="0" smtClean="0"/>
              <a:t>j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	Z</a:t>
            </a:r>
            <a:r>
              <a:rPr lang="es-GT" baseline="-25000" dirty="0" smtClean="0"/>
              <a:t>1</a:t>
            </a:r>
            <a:r>
              <a:rPr lang="es-GT" dirty="0" smtClean="0"/>
              <a:t> * Z</a:t>
            </a:r>
            <a:r>
              <a:rPr lang="es-GT" baseline="-25000" dirty="0" smtClean="0"/>
              <a:t>2</a:t>
            </a:r>
            <a:r>
              <a:rPr lang="es-GT" dirty="0" smtClean="0"/>
              <a:t> = </a:t>
            </a:r>
            <a:r>
              <a:rPr lang="es-GT" dirty="0" err="1" smtClean="0"/>
              <a:t>ABe</a:t>
            </a:r>
            <a:r>
              <a:rPr lang="es-GT" baseline="30000" dirty="0" smtClean="0"/>
              <a:t>(</a:t>
            </a:r>
            <a:r>
              <a:rPr lang="az-Cyrl-AZ" baseline="30000" dirty="0" smtClean="0"/>
              <a:t>ф</a:t>
            </a:r>
            <a:r>
              <a:rPr lang="es-GT" baseline="30000" dirty="0" smtClean="0"/>
              <a:t>+</a:t>
            </a:r>
            <a:r>
              <a:rPr lang="az-Cyrl-AZ" baseline="30000" dirty="0" smtClean="0"/>
              <a:t>ѳ</a:t>
            </a:r>
            <a:r>
              <a:rPr lang="es-GT" baseline="30000" dirty="0" smtClean="0"/>
              <a:t>)j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 smtClean="0"/>
              <a:t>División de 2 números Complejos</a:t>
            </a:r>
          </a:p>
          <a:p>
            <a:pPr>
              <a:buNone/>
            </a:pPr>
            <a:r>
              <a:rPr lang="es-GT" dirty="0" smtClean="0"/>
              <a:t>            Z</a:t>
            </a:r>
            <a:r>
              <a:rPr lang="es-GT" baseline="-25000" dirty="0" smtClean="0"/>
              <a:t>1</a:t>
            </a:r>
            <a:r>
              <a:rPr lang="es-GT" dirty="0" smtClean="0"/>
              <a:t> = a </a:t>
            </a:r>
            <a:r>
              <a:rPr lang="en-US" dirty="0" smtClean="0"/>
              <a:t>+ </a:t>
            </a:r>
            <a:r>
              <a:rPr lang="en-US" dirty="0" err="1" smtClean="0"/>
              <a:t>bj</a:t>
            </a:r>
            <a:endParaRPr lang="en-US" dirty="0" smtClean="0"/>
          </a:p>
          <a:p>
            <a:pPr>
              <a:buNone/>
            </a:pPr>
            <a:r>
              <a:rPr lang="es-GT" dirty="0" smtClean="0"/>
              <a:t>            Z</a:t>
            </a:r>
            <a:r>
              <a:rPr lang="es-GT" baseline="-25000" dirty="0" smtClean="0"/>
              <a:t>2</a:t>
            </a:r>
            <a:r>
              <a:rPr lang="es-GT" dirty="0" smtClean="0"/>
              <a:t> = c + dj</a:t>
            </a:r>
          </a:p>
          <a:p>
            <a:pPr>
              <a:buNone/>
            </a:pPr>
            <a:r>
              <a:rPr lang="es-GT" dirty="0" smtClean="0"/>
              <a:t>   </a:t>
            </a:r>
          </a:p>
          <a:p>
            <a:pPr>
              <a:buNone/>
            </a:pPr>
            <a:r>
              <a:rPr lang="es-GT" dirty="0" smtClean="0"/>
              <a:t>	Z</a:t>
            </a:r>
            <a:r>
              <a:rPr lang="es-GT" baseline="-25000" dirty="0" smtClean="0"/>
              <a:t>1</a:t>
            </a:r>
            <a:r>
              <a:rPr lang="es-GT" dirty="0" smtClean="0"/>
              <a:t> / Z</a:t>
            </a:r>
            <a:r>
              <a:rPr lang="es-GT" baseline="-25000" dirty="0" smtClean="0"/>
              <a:t>2 </a:t>
            </a:r>
            <a:r>
              <a:rPr lang="es-GT" dirty="0" smtClean="0"/>
              <a:t>= (a + </a:t>
            </a:r>
            <a:r>
              <a:rPr lang="es-GT" dirty="0" err="1" smtClean="0"/>
              <a:t>bj</a:t>
            </a:r>
            <a:r>
              <a:rPr lang="es-GT" dirty="0" smtClean="0"/>
              <a:t>) / (c + dj) * (c – dj)/(c – dj)</a:t>
            </a:r>
          </a:p>
          <a:p>
            <a:pPr>
              <a:buNone/>
            </a:pPr>
            <a:r>
              <a:rPr lang="es-GT" dirty="0" smtClean="0"/>
              <a:t>   </a:t>
            </a:r>
          </a:p>
          <a:p>
            <a:pPr>
              <a:buNone/>
            </a:pPr>
            <a:r>
              <a:rPr lang="es-GT" dirty="0" smtClean="0"/>
              <a:t>	Z</a:t>
            </a:r>
            <a:r>
              <a:rPr lang="es-GT" baseline="-25000" dirty="0" smtClean="0"/>
              <a:t>1</a:t>
            </a:r>
            <a:r>
              <a:rPr lang="es-GT" dirty="0" smtClean="0"/>
              <a:t> / Z</a:t>
            </a:r>
            <a:r>
              <a:rPr lang="es-GT" baseline="-25000" dirty="0" smtClean="0"/>
              <a:t>2 </a:t>
            </a:r>
            <a:r>
              <a:rPr lang="es-GT" dirty="0" smtClean="0"/>
              <a:t>= ((</a:t>
            </a:r>
            <a:r>
              <a:rPr lang="es-GT" dirty="0" err="1" smtClean="0"/>
              <a:t>ac</a:t>
            </a:r>
            <a:r>
              <a:rPr lang="es-GT" dirty="0" smtClean="0"/>
              <a:t> + </a:t>
            </a:r>
            <a:r>
              <a:rPr lang="es-GT" dirty="0" err="1" smtClean="0"/>
              <a:t>bd</a:t>
            </a:r>
            <a:r>
              <a:rPr lang="es-GT" dirty="0" smtClean="0"/>
              <a:t>) + (</a:t>
            </a:r>
            <a:r>
              <a:rPr lang="es-GT" dirty="0" err="1" smtClean="0"/>
              <a:t>cb</a:t>
            </a:r>
            <a:r>
              <a:rPr lang="es-GT" dirty="0" smtClean="0"/>
              <a:t> – ad)j)/(c</a:t>
            </a:r>
            <a:r>
              <a:rPr lang="es-GT" baseline="30000" dirty="0" smtClean="0"/>
              <a:t>2</a:t>
            </a:r>
            <a:r>
              <a:rPr lang="es-GT" dirty="0" smtClean="0"/>
              <a:t> + d</a:t>
            </a:r>
            <a:r>
              <a:rPr lang="es-GT" baseline="30000" dirty="0" smtClean="0"/>
              <a:t>2</a:t>
            </a:r>
            <a:r>
              <a:rPr lang="es-GT" dirty="0" smtClean="0"/>
              <a:t>)</a:t>
            </a:r>
          </a:p>
          <a:p>
            <a:pPr>
              <a:buNone/>
            </a:pPr>
            <a:endParaRPr lang="es-GT" dirty="0" smtClean="0"/>
          </a:p>
          <a:p>
            <a:pPr>
              <a:buNone/>
            </a:pPr>
            <a:r>
              <a:rPr lang="es-GT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División de números complejos en forma polar</a:t>
            </a:r>
          </a:p>
          <a:p>
            <a:pPr>
              <a:buNone/>
            </a:pPr>
            <a:r>
              <a:rPr lang="es-GT" dirty="0" smtClean="0"/>
              <a:t>			Z1 = </a:t>
            </a:r>
            <a:r>
              <a:rPr lang="es-GT" dirty="0" err="1" smtClean="0"/>
              <a:t>Ae</a:t>
            </a:r>
            <a:r>
              <a:rPr lang="es-GT" baseline="30000" dirty="0" err="1" smtClean="0"/>
              <a:t>фj</a:t>
            </a:r>
            <a:r>
              <a:rPr lang="es-GT" dirty="0" smtClean="0"/>
              <a:t> </a:t>
            </a:r>
          </a:p>
          <a:p>
            <a:pPr>
              <a:buNone/>
            </a:pPr>
            <a:r>
              <a:rPr lang="es-GT" dirty="0" smtClean="0"/>
              <a:t> 			Z2 = Be</a:t>
            </a:r>
            <a:r>
              <a:rPr lang="az-Cyrl-AZ" baseline="30000" dirty="0" smtClean="0"/>
              <a:t>ѳ</a:t>
            </a:r>
            <a:r>
              <a:rPr lang="es-GT" baseline="30000" dirty="0" smtClean="0"/>
              <a:t>j</a:t>
            </a:r>
          </a:p>
          <a:p>
            <a:pPr>
              <a:buNone/>
            </a:pPr>
            <a:endParaRPr lang="es-GT" dirty="0" smtClean="0"/>
          </a:p>
          <a:p>
            <a:pPr>
              <a:buNone/>
            </a:pPr>
            <a:r>
              <a:rPr lang="es-GT" dirty="0" smtClean="0"/>
              <a:t>  		Z1 / Z2 = (A/B)e</a:t>
            </a:r>
            <a:r>
              <a:rPr lang="es-GT" baseline="30000" dirty="0" smtClean="0"/>
              <a:t>(</a:t>
            </a:r>
            <a:r>
              <a:rPr lang="az-Cyrl-AZ" baseline="30000" dirty="0" smtClean="0"/>
              <a:t>ф</a:t>
            </a:r>
            <a:r>
              <a:rPr lang="es-GT" baseline="30000" dirty="0" smtClean="0"/>
              <a:t>-</a:t>
            </a:r>
            <a:r>
              <a:rPr lang="az-Cyrl-AZ" baseline="30000" dirty="0" smtClean="0"/>
              <a:t>ѳ</a:t>
            </a:r>
            <a:r>
              <a:rPr lang="es-GT" baseline="30000" dirty="0" smtClean="0"/>
              <a:t>)j</a:t>
            </a:r>
          </a:p>
          <a:p>
            <a:pPr>
              <a:buNone/>
            </a:pPr>
            <a:endParaRPr lang="es-GT" dirty="0" smtClean="0"/>
          </a:p>
          <a:p>
            <a:pPr marL="514350" indent="-514350"/>
            <a:r>
              <a:rPr lang="es-GT" dirty="0" smtClean="0"/>
              <a:t>Más sencillo en forma polar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600" dirty="0" smtClean="0"/>
              <a:t>Conjugado de un número complejo</a:t>
            </a:r>
          </a:p>
          <a:p>
            <a:pPr>
              <a:buNone/>
            </a:pPr>
            <a:r>
              <a:rPr lang="es-GT" sz="3600" dirty="0" smtClean="0"/>
              <a:t>   		Z = a + </a:t>
            </a:r>
            <a:r>
              <a:rPr lang="es-GT" sz="3600" dirty="0" err="1" smtClean="0"/>
              <a:t>bj</a:t>
            </a:r>
            <a:r>
              <a:rPr lang="es-GT" sz="3600" dirty="0" smtClean="0"/>
              <a:t>    su conjugado es Z* = a – </a:t>
            </a:r>
            <a:r>
              <a:rPr lang="es-GT" sz="3600" dirty="0" err="1" smtClean="0"/>
              <a:t>bj</a:t>
            </a:r>
            <a:endParaRPr lang="es-GT" sz="3600" dirty="0" smtClean="0"/>
          </a:p>
          <a:p>
            <a:r>
              <a:rPr lang="es-GT" sz="3600" dirty="0" smtClean="0"/>
              <a:t>Propiedades</a:t>
            </a:r>
          </a:p>
          <a:p>
            <a:pPr lvl="1"/>
            <a:r>
              <a:rPr lang="es-GT" sz="3200" dirty="0" smtClean="0"/>
              <a:t>(Z) (Z*) =|Z|</a:t>
            </a:r>
            <a:r>
              <a:rPr lang="es-GT" sz="3200" baseline="30000" dirty="0" smtClean="0"/>
              <a:t>2</a:t>
            </a:r>
          </a:p>
          <a:p>
            <a:pPr lvl="1"/>
            <a:r>
              <a:rPr lang="es-GT" sz="3200" dirty="0" smtClean="0"/>
              <a:t>(Z*)* = Z</a:t>
            </a:r>
          </a:p>
          <a:p>
            <a:pPr lvl="1"/>
            <a:r>
              <a:rPr lang="es-GT" sz="3200" dirty="0" smtClean="0"/>
              <a:t>((Z</a:t>
            </a:r>
            <a:r>
              <a:rPr lang="es-GT" sz="3200" baseline="-25000" dirty="0" smtClean="0"/>
              <a:t>1</a:t>
            </a:r>
            <a:r>
              <a:rPr lang="es-GT" sz="3200" dirty="0" smtClean="0"/>
              <a:t>)(Z</a:t>
            </a:r>
            <a:r>
              <a:rPr lang="es-GT" sz="3200" baseline="-25000" dirty="0" smtClean="0"/>
              <a:t>2</a:t>
            </a:r>
            <a:r>
              <a:rPr lang="es-GT" sz="3200" dirty="0" smtClean="0"/>
              <a:t>))* = (Z</a:t>
            </a:r>
            <a:r>
              <a:rPr lang="es-GT" sz="3200" baseline="-25000" dirty="0" smtClean="0"/>
              <a:t>1</a:t>
            </a:r>
            <a:r>
              <a:rPr lang="es-GT" sz="3200" dirty="0" smtClean="0"/>
              <a:t>*)(Z</a:t>
            </a:r>
            <a:r>
              <a:rPr lang="es-GT" sz="3200" baseline="-25000" dirty="0" smtClean="0"/>
              <a:t>2</a:t>
            </a:r>
            <a:r>
              <a:rPr lang="es-GT" sz="3200" dirty="0" smtClean="0"/>
              <a:t>*)</a:t>
            </a:r>
          </a:p>
          <a:p>
            <a:pPr lvl="1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800" dirty="0" smtClean="0">
                <a:solidFill>
                  <a:srgbClr val="92D050"/>
                </a:solidFill>
              </a:rPr>
              <a:t>Contenido del Curso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4000" dirty="0" smtClean="0">
                <a:solidFill>
                  <a:srgbClr val="00B050"/>
                </a:solidFill>
              </a:rPr>
              <a:t>Introducción a los números complejos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Conceptos Básicos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Elementos de circuitos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Circuitos simples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Técnicas de resolución de circuitos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800" dirty="0" smtClean="0">
                <a:solidFill>
                  <a:srgbClr val="92D050"/>
                </a:solidFill>
              </a:rPr>
              <a:t>Contenido del Curso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4000" dirty="0" smtClean="0">
                <a:solidFill>
                  <a:srgbClr val="00B050"/>
                </a:solidFill>
              </a:rPr>
              <a:t>Inductancia y Capacitancia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Circuitos RL y RC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Circuitos RLC</a:t>
            </a:r>
          </a:p>
          <a:p>
            <a:r>
              <a:rPr lang="es-GT" sz="4000" dirty="0" smtClean="0">
                <a:solidFill>
                  <a:srgbClr val="00B050"/>
                </a:solidFill>
              </a:rPr>
              <a:t>El Amplificador Operacional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92D050"/>
                </a:solidFill>
              </a:rPr>
              <a:t>Evaluación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600" dirty="0" smtClean="0">
                <a:solidFill>
                  <a:srgbClr val="00B050"/>
                </a:solidFill>
              </a:rPr>
              <a:t>La evaluación se divide en dos áreas importantes: Clase Teórica  (55 puntos) y Laboratorio (45 puntos)</a:t>
            </a:r>
          </a:p>
          <a:p>
            <a:pPr lvl="1"/>
            <a:r>
              <a:rPr lang="es-GT" sz="3200" dirty="0" smtClean="0">
                <a:solidFill>
                  <a:srgbClr val="00B050"/>
                </a:solidFill>
              </a:rPr>
              <a:t>3 exámenes parciales (Total 45 puntos)</a:t>
            </a:r>
          </a:p>
          <a:p>
            <a:pPr lvl="1"/>
            <a:r>
              <a:rPr lang="es-GT" sz="3200" dirty="0" smtClean="0">
                <a:solidFill>
                  <a:srgbClr val="00B050"/>
                </a:solidFill>
              </a:rPr>
              <a:t>Tareas (10 puntos)</a:t>
            </a:r>
          </a:p>
          <a:p>
            <a:pPr lvl="1"/>
            <a:r>
              <a:rPr lang="es-GT" sz="3200" dirty="0" smtClean="0">
                <a:solidFill>
                  <a:srgbClr val="00B050"/>
                </a:solidFill>
              </a:rPr>
              <a:t>Laboratorio, el cual incluye prácticas y 2 proyectos de laboratorio (45 puntos)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800" dirty="0" smtClean="0">
                <a:solidFill>
                  <a:srgbClr val="92D050"/>
                </a:solidFill>
              </a:rPr>
              <a:t>Laboratorios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sz="3600" dirty="0" smtClean="0">
                <a:solidFill>
                  <a:srgbClr val="00B050"/>
                </a:solidFill>
              </a:rPr>
              <a:t>Práctica semanal</a:t>
            </a:r>
          </a:p>
          <a:p>
            <a:r>
              <a:rPr lang="es-GT" sz="3600" dirty="0" smtClean="0">
                <a:solidFill>
                  <a:srgbClr val="00B050"/>
                </a:solidFill>
              </a:rPr>
              <a:t>Práctica supervisada. La guía será dejada en el sitio de </a:t>
            </a:r>
            <a:r>
              <a:rPr lang="es-GT" sz="3600" dirty="0" err="1" smtClean="0">
                <a:solidFill>
                  <a:srgbClr val="00B050"/>
                </a:solidFill>
              </a:rPr>
              <a:t>Sakai</a:t>
            </a:r>
            <a:r>
              <a:rPr lang="es-GT" sz="3600" dirty="0" smtClean="0">
                <a:solidFill>
                  <a:srgbClr val="00B050"/>
                </a:solidFill>
              </a:rPr>
              <a:t> semanalmente </a:t>
            </a:r>
          </a:p>
          <a:p>
            <a:pPr lvl="1"/>
            <a:r>
              <a:rPr lang="es-GT" sz="3200" dirty="0" smtClean="0">
                <a:solidFill>
                  <a:srgbClr val="00B050"/>
                </a:solidFill>
              </a:rPr>
              <a:t>IE2003_CE1_10</a:t>
            </a:r>
          </a:p>
          <a:p>
            <a:r>
              <a:rPr lang="es-GT" sz="3600" dirty="0" smtClean="0">
                <a:solidFill>
                  <a:srgbClr val="00B050"/>
                </a:solidFill>
              </a:rPr>
              <a:t>Cada semana se darán las instrucciones de la práctica en la clase teórica</a:t>
            </a:r>
          </a:p>
          <a:p>
            <a:r>
              <a:rPr lang="es-GT" sz="3600" dirty="0" smtClean="0">
                <a:solidFill>
                  <a:srgbClr val="00B050"/>
                </a:solidFill>
              </a:rPr>
              <a:t>Primer Laboratorio Semana del 18 de Enero</a:t>
            </a:r>
          </a:p>
          <a:p>
            <a:pPr>
              <a:buNone/>
            </a:pPr>
            <a:endParaRPr lang="es-GT" sz="3600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Importancia del estudio de números complejos en Circuitos Eléctricos</a:t>
            </a:r>
          </a:p>
          <a:p>
            <a:r>
              <a:rPr lang="es-GT" dirty="0" smtClean="0"/>
              <a:t>Número Complejo</a:t>
            </a:r>
          </a:p>
          <a:p>
            <a:r>
              <a:rPr lang="es-GT" dirty="0" smtClean="0"/>
              <a:t>Parte imaginaria + una parte compleja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929065"/>
            <a:ext cx="1928826" cy="265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s-GT" sz="2800" dirty="0" smtClean="0"/>
              <a:t>En lugar de i se usará j (Forma Rectangular)</a:t>
            </a:r>
          </a:p>
          <a:p>
            <a:endParaRPr lang="es-GT" sz="2800" dirty="0"/>
          </a:p>
          <a:p>
            <a:endParaRPr lang="es-GT" sz="2800" dirty="0" smtClean="0"/>
          </a:p>
          <a:p>
            <a:pPr>
              <a:buNone/>
            </a:pPr>
            <a:r>
              <a:rPr lang="es-GT" sz="2800" dirty="0" smtClean="0"/>
              <a:t>                     donde j = √(-1)</a:t>
            </a:r>
          </a:p>
          <a:p>
            <a:r>
              <a:rPr lang="es-GT" sz="2800" dirty="0" smtClean="0"/>
              <a:t>Forma Polar de un número Complejo</a:t>
            </a:r>
          </a:p>
          <a:p>
            <a:endParaRPr lang="es-GT" sz="2800" dirty="0" smtClean="0"/>
          </a:p>
          <a:p>
            <a:pPr>
              <a:buNone/>
            </a:pP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A = </a:t>
            </a:r>
            <a:r>
              <a:rPr lang="es-GT" dirty="0" smtClean="0"/>
              <a:t>√(a</a:t>
            </a:r>
            <a:r>
              <a:rPr lang="es-GT" baseline="30000" dirty="0" smtClean="0"/>
              <a:t>2</a:t>
            </a:r>
            <a:r>
              <a:rPr lang="es-GT" dirty="0" smtClean="0"/>
              <a:t>+b</a:t>
            </a:r>
            <a:r>
              <a:rPr lang="es-GT" baseline="30000" dirty="0" smtClean="0"/>
              <a:t>2</a:t>
            </a:r>
            <a:r>
              <a:rPr lang="es-GT" dirty="0" smtClean="0"/>
              <a:t>)     </a:t>
            </a:r>
            <a:r>
              <a:rPr lang="az-Cyrl-AZ" dirty="0" smtClean="0"/>
              <a:t>ф</a:t>
            </a:r>
            <a:r>
              <a:rPr lang="es-GT" dirty="0" smtClean="0"/>
              <a:t>=tan</a:t>
            </a:r>
            <a:r>
              <a:rPr lang="es-GT" baseline="30000" dirty="0" smtClean="0"/>
              <a:t>-1</a:t>
            </a:r>
            <a:r>
              <a:rPr lang="es-GT" dirty="0" smtClean="0"/>
              <a:t>(b/a)</a:t>
            </a:r>
            <a:endParaRPr lang="es-GT" dirty="0" smtClean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357430"/>
            <a:ext cx="243805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357694"/>
            <a:ext cx="168555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 smtClean="0"/>
              <a:t>Suma de dos números complejos</a:t>
            </a:r>
          </a:p>
          <a:p>
            <a:pPr>
              <a:buNone/>
            </a:pPr>
            <a:r>
              <a:rPr lang="es-GT" dirty="0" smtClean="0"/>
              <a:t>     Z</a:t>
            </a:r>
            <a:r>
              <a:rPr lang="es-GT" baseline="-25000" dirty="0" smtClean="0"/>
              <a:t>1</a:t>
            </a:r>
            <a:r>
              <a:rPr lang="es-GT" dirty="0" smtClean="0"/>
              <a:t> = a + </a:t>
            </a:r>
            <a:r>
              <a:rPr lang="es-GT" dirty="0" err="1" smtClean="0"/>
              <a:t>bj</a:t>
            </a:r>
            <a:endParaRPr lang="es-GT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 Z</a:t>
            </a:r>
            <a:r>
              <a:rPr lang="es-GT" baseline="-25000" dirty="0" smtClean="0"/>
              <a:t>2</a:t>
            </a:r>
            <a:r>
              <a:rPr lang="es-GT" dirty="0" smtClean="0"/>
              <a:t> = c </a:t>
            </a:r>
            <a:r>
              <a:rPr lang="en-US" dirty="0" smtClean="0"/>
              <a:t>+ </a:t>
            </a:r>
            <a:r>
              <a:rPr lang="en-US" dirty="0" err="1" smtClean="0"/>
              <a:t>dj</a:t>
            </a:r>
            <a:endParaRPr lang="en-US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 Z</a:t>
            </a:r>
            <a:r>
              <a:rPr lang="es-GT" baseline="-25000" dirty="0" smtClean="0"/>
              <a:t>1</a:t>
            </a:r>
            <a:r>
              <a:rPr lang="es-GT" dirty="0" smtClean="0"/>
              <a:t> + Z</a:t>
            </a:r>
            <a:r>
              <a:rPr lang="es-GT" baseline="-25000" dirty="0" smtClean="0"/>
              <a:t>2</a:t>
            </a:r>
            <a:r>
              <a:rPr lang="es-GT" dirty="0" smtClean="0"/>
              <a:t> = (</a:t>
            </a:r>
            <a:r>
              <a:rPr lang="es-GT" dirty="0" err="1" smtClean="0"/>
              <a:t>a+c</a:t>
            </a:r>
            <a:r>
              <a:rPr lang="es-GT" dirty="0" smtClean="0"/>
              <a:t>) + (</a:t>
            </a:r>
            <a:r>
              <a:rPr lang="es-GT" dirty="0" err="1" smtClean="0"/>
              <a:t>b+d</a:t>
            </a:r>
            <a:r>
              <a:rPr lang="es-GT" dirty="0" smtClean="0"/>
              <a:t>)j</a:t>
            </a:r>
          </a:p>
          <a:p>
            <a:r>
              <a:rPr lang="es-GT" dirty="0" smtClean="0"/>
              <a:t>Propiedades</a:t>
            </a:r>
          </a:p>
          <a:p>
            <a:pPr lvl="1"/>
            <a:r>
              <a:rPr lang="es-GT" dirty="0" smtClean="0"/>
              <a:t>Asociativa</a:t>
            </a:r>
          </a:p>
          <a:p>
            <a:pPr lvl="1"/>
            <a:r>
              <a:rPr lang="es-GT" dirty="0" smtClean="0"/>
              <a:t>Conmutativa</a:t>
            </a:r>
          </a:p>
          <a:p>
            <a:pPr lvl="1"/>
            <a:r>
              <a:rPr lang="es-GT" dirty="0" smtClean="0"/>
              <a:t>Elemento Neutro 0+0j</a:t>
            </a:r>
          </a:p>
          <a:p>
            <a:pPr lvl="1"/>
            <a:r>
              <a:rPr lang="es-GT" dirty="0" smtClean="0"/>
              <a:t>Elemento Opuesto -1-1j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50"/>
                </a:solidFill>
              </a:rPr>
              <a:t>Números Complejos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Multiplicación de Números Complejos</a:t>
            </a:r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Z</a:t>
            </a:r>
            <a:r>
              <a:rPr lang="es-GT" baseline="-25000" dirty="0" smtClean="0"/>
              <a:t>1</a:t>
            </a:r>
            <a:r>
              <a:rPr lang="es-GT" dirty="0" smtClean="0"/>
              <a:t> = a </a:t>
            </a:r>
            <a:r>
              <a:rPr lang="en-US" dirty="0" smtClean="0"/>
              <a:t>+ </a:t>
            </a:r>
            <a:r>
              <a:rPr lang="en-US" dirty="0" err="1" smtClean="0"/>
              <a:t>bj</a:t>
            </a:r>
            <a:endParaRPr lang="en-US" dirty="0" smtClean="0"/>
          </a:p>
          <a:p>
            <a:pPr>
              <a:buNone/>
            </a:pPr>
            <a:r>
              <a:rPr lang="es-GT" dirty="0"/>
              <a:t> </a:t>
            </a:r>
            <a:r>
              <a:rPr lang="es-GT" dirty="0" smtClean="0"/>
              <a:t>  Z</a:t>
            </a:r>
            <a:r>
              <a:rPr lang="es-GT" baseline="-25000" dirty="0" smtClean="0"/>
              <a:t>2</a:t>
            </a:r>
            <a:r>
              <a:rPr lang="es-GT" dirty="0" smtClean="0"/>
              <a:t> = c + dj</a:t>
            </a:r>
          </a:p>
          <a:p>
            <a:pPr>
              <a:buNone/>
            </a:pPr>
            <a:r>
              <a:rPr lang="es-GT" dirty="0" smtClean="0"/>
              <a:t>   (Z</a:t>
            </a:r>
            <a:r>
              <a:rPr lang="es-GT" baseline="-25000" dirty="0" smtClean="0"/>
              <a:t>1</a:t>
            </a:r>
            <a:r>
              <a:rPr lang="es-GT" dirty="0" smtClean="0"/>
              <a:t>) (Z</a:t>
            </a:r>
            <a:r>
              <a:rPr lang="es-GT" baseline="-25000" dirty="0" smtClean="0"/>
              <a:t>2</a:t>
            </a:r>
            <a:r>
              <a:rPr lang="es-GT" dirty="0" smtClean="0"/>
              <a:t>)= (</a:t>
            </a:r>
            <a:r>
              <a:rPr lang="es-GT" dirty="0" err="1" smtClean="0"/>
              <a:t>ac</a:t>
            </a:r>
            <a:r>
              <a:rPr lang="es-GT" dirty="0" smtClean="0"/>
              <a:t> – </a:t>
            </a:r>
            <a:r>
              <a:rPr lang="es-GT" dirty="0" err="1" smtClean="0"/>
              <a:t>bd</a:t>
            </a:r>
            <a:r>
              <a:rPr lang="es-GT" dirty="0" smtClean="0"/>
              <a:t>) + (ad + </a:t>
            </a:r>
            <a:r>
              <a:rPr lang="es-GT" dirty="0" err="1" smtClean="0"/>
              <a:t>bc</a:t>
            </a:r>
            <a:r>
              <a:rPr lang="es-GT" dirty="0" smtClean="0"/>
              <a:t>)j</a:t>
            </a:r>
          </a:p>
          <a:p>
            <a:r>
              <a:rPr lang="es-GT" dirty="0" smtClean="0"/>
              <a:t>Propiedades </a:t>
            </a:r>
          </a:p>
          <a:p>
            <a:pPr lvl="1"/>
            <a:r>
              <a:rPr lang="es-GT" dirty="0" smtClean="0"/>
              <a:t>Asociativa</a:t>
            </a:r>
          </a:p>
          <a:p>
            <a:pPr lvl="1"/>
            <a:r>
              <a:rPr lang="es-GT" dirty="0" smtClean="0"/>
              <a:t>Conmutativa</a:t>
            </a:r>
          </a:p>
          <a:p>
            <a:pPr lvl="1"/>
            <a:r>
              <a:rPr lang="es-GT" dirty="0" smtClean="0"/>
              <a:t>Elemento Neutro 1 + 0j</a:t>
            </a:r>
          </a:p>
          <a:p>
            <a:pPr>
              <a:buNone/>
            </a:pPr>
            <a:endParaRPr lang="es-GT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Circuitos Eléctricos 1</vt:lpstr>
      <vt:lpstr>Contenido del Curso</vt:lpstr>
      <vt:lpstr>Contenido del Curso</vt:lpstr>
      <vt:lpstr>Evaluación</vt:lpstr>
      <vt:lpstr>Laboratorios</vt:lpstr>
      <vt:lpstr>Números Complejos</vt:lpstr>
      <vt:lpstr>Números Complejos</vt:lpstr>
      <vt:lpstr>Números Complejos</vt:lpstr>
      <vt:lpstr>Números Complejos</vt:lpstr>
      <vt:lpstr>Números complejos</vt:lpstr>
      <vt:lpstr>Números Complejos</vt:lpstr>
      <vt:lpstr>Números Complejo</vt:lpstr>
      <vt:lpstr>Números Complejos</vt:lpstr>
    </vt:vector>
  </TitlesOfParts>
  <Company>Productos Avon de Guatemala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vasquezj</dc:creator>
  <cp:lastModifiedBy>vasquezj</cp:lastModifiedBy>
  <cp:revision>11</cp:revision>
  <dcterms:created xsi:type="dcterms:W3CDTF">2010-01-12T04:30:59Z</dcterms:created>
  <dcterms:modified xsi:type="dcterms:W3CDTF">2010-01-12T06:01:04Z</dcterms:modified>
</cp:coreProperties>
</file>