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6" r:id="rId8"/>
    <p:sldId id="264" r:id="rId9"/>
    <p:sldId id="265" r:id="rId10"/>
    <p:sldId id="268" r:id="rId11"/>
    <p:sldId id="263" r:id="rId12"/>
    <p:sldId id="267" r:id="rId13"/>
    <p:sldId id="261"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5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DD9838-45C6-4255-B9BF-E9BD859C88BE}" type="datetimeFigureOut">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63AA0-A214-4A5C-942F-B7B4ACD9F535}" type="slidenum">
              <a:rPr lang="en-US" smtClean="0"/>
              <a:pPr/>
              <a:t>‹#›</a:t>
            </a:fld>
            <a:endParaRPr lang="en-US"/>
          </a:p>
        </p:txBody>
      </p:sp>
      <p:pic>
        <p:nvPicPr>
          <p:cNvPr id="1026" name="Picture 2"/>
          <p:cNvPicPr>
            <a:picLocks noChangeAspect="1" noChangeArrowheads="1"/>
          </p:cNvPicPr>
          <p:nvPr userDrawn="1"/>
        </p:nvPicPr>
        <p:blipFill>
          <a:blip r:embed="rId2"/>
          <a:srcRect/>
          <a:stretch>
            <a:fillRect/>
          </a:stretch>
        </p:blipFill>
        <p:spPr bwMode="auto">
          <a:xfrm>
            <a:off x="642910" y="642918"/>
            <a:ext cx="1000132" cy="1225162"/>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DD9838-45C6-4255-B9BF-E9BD859C88BE}" type="datetimeFigureOut">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63AA0-A214-4A5C-942F-B7B4ACD9F5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DD9838-45C6-4255-B9BF-E9BD859C88BE}" type="datetimeFigureOut">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63AA0-A214-4A5C-942F-B7B4ACD9F5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14480" y="274638"/>
            <a:ext cx="697232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DD9838-45C6-4255-B9BF-E9BD859C88BE}" type="datetimeFigureOut">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63AA0-A214-4A5C-942F-B7B4ACD9F535}" type="slidenum">
              <a:rPr lang="en-US" smtClean="0"/>
              <a:pPr/>
              <a:t>‹#›</a:t>
            </a:fld>
            <a:endParaRPr lang="en-US"/>
          </a:p>
        </p:txBody>
      </p:sp>
      <p:pic>
        <p:nvPicPr>
          <p:cNvPr id="2050" name="Picture 2"/>
          <p:cNvPicPr>
            <a:picLocks noChangeAspect="1" noChangeArrowheads="1"/>
          </p:cNvPicPr>
          <p:nvPr userDrawn="1"/>
        </p:nvPicPr>
        <p:blipFill>
          <a:blip r:embed="rId2"/>
          <a:srcRect/>
          <a:stretch>
            <a:fillRect/>
          </a:stretch>
        </p:blipFill>
        <p:spPr bwMode="auto">
          <a:xfrm>
            <a:off x="571471" y="357166"/>
            <a:ext cx="933067" cy="1143008"/>
          </a:xfrm>
          <a:prstGeom prst="rect">
            <a:avLst/>
          </a:prstGeom>
          <a:noFill/>
          <a:ln w="9525">
            <a:noFill/>
            <a:miter lim="800000"/>
            <a:headEnd/>
            <a:tailEnd/>
          </a:ln>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DD9838-45C6-4255-B9BF-E9BD859C88BE}" type="datetimeFigureOut">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63AA0-A214-4A5C-942F-B7B4ACD9F53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DD9838-45C6-4255-B9BF-E9BD859C88BE}" type="datetimeFigureOut">
              <a:rPr lang="en-US" smtClean="0"/>
              <a:pPr/>
              <a:t>1/18/2010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63AA0-A214-4A5C-942F-B7B4ACD9F53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DD9838-45C6-4255-B9BF-E9BD859C88BE}" type="datetimeFigureOut">
              <a:rPr lang="en-US" smtClean="0"/>
              <a:pPr/>
              <a:t>1/18/2010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563AA0-A214-4A5C-942F-B7B4ACD9F5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DD9838-45C6-4255-B9BF-E9BD859C88BE}" type="datetimeFigureOut">
              <a:rPr lang="en-US" smtClean="0"/>
              <a:pPr/>
              <a:t>1/18/2010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563AA0-A214-4A5C-942F-B7B4ACD9F5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D9838-45C6-4255-B9BF-E9BD859C88BE}" type="datetimeFigureOut">
              <a:rPr lang="en-US" smtClean="0"/>
              <a:pPr/>
              <a:t>1/18/2010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563AA0-A214-4A5C-942F-B7B4ACD9F5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DD9838-45C6-4255-B9BF-E9BD859C88BE}" type="datetimeFigureOut">
              <a:rPr lang="en-US" smtClean="0"/>
              <a:pPr/>
              <a:t>1/18/2010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63AA0-A214-4A5C-942F-B7B4ACD9F53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DD9838-45C6-4255-B9BF-E9BD859C88BE}" type="datetimeFigureOut">
              <a:rPr lang="en-US" smtClean="0"/>
              <a:pPr/>
              <a:t>1/18/2010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63AA0-A214-4A5C-942F-B7B4ACD9F53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D9838-45C6-4255-B9BF-E9BD859C88BE}" type="datetimeFigureOut">
              <a:rPr lang="en-US" smtClean="0"/>
              <a:pPr/>
              <a:t>1/18/2010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63AA0-A214-4A5C-942F-B7B4ACD9F53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s-GT" sz="5400" dirty="0" smtClean="0">
                <a:solidFill>
                  <a:srgbClr val="00B050"/>
                </a:solidFill>
              </a:rPr>
              <a:t>Circuitos Eléctricos 1</a:t>
            </a:r>
            <a:endParaRPr lang="en-US" sz="5400" dirty="0">
              <a:solidFill>
                <a:srgbClr val="00B050"/>
              </a:solidFill>
            </a:endParaRPr>
          </a:p>
        </p:txBody>
      </p:sp>
      <p:sp>
        <p:nvSpPr>
          <p:cNvPr id="3" name="Subtitle 2"/>
          <p:cNvSpPr>
            <a:spLocks noGrp="1"/>
          </p:cNvSpPr>
          <p:nvPr>
            <p:ph type="subTitle" idx="1"/>
          </p:nvPr>
        </p:nvSpPr>
        <p:spPr/>
        <p:txBody>
          <a:bodyPr>
            <a:normAutofit/>
          </a:bodyPr>
          <a:lstStyle/>
          <a:p>
            <a:r>
              <a:rPr lang="es-GT" sz="4000" dirty="0" smtClean="0">
                <a:solidFill>
                  <a:srgbClr val="92D050"/>
                </a:solidFill>
              </a:rPr>
              <a:t>Ing. Julio Vásquez</a:t>
            </a:r>
            <a:endParaRPr lang="en-US" sz="4000" dirty="0">
              <a:solidFill>
                <a:srgbClr val="92D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Definiciones importantes</a:t>
            </a:r>
            <a:endParaRPr lang="en-US" sz="4800" dirty="0">
              <a:solidFill>
                <a:srgbClr val="92D050"/>
              </a:solidFill>
            </a:endParaRPr>
          </a:p>
        </p:txBody>
      </p:sp>
      <p:sp>
        <p:nvSpPr>
          <p:cNvPr id="3" name="Content Placeholder 2"/>
          <p:cNvSpPr>
            <a:spLocks noGrp="1"/>
          </p:cNvSpPr>
          <p:nvPr>
            <p:ph idx="1"/>
          </p:nvPr>
        </p:nvSpPr>
        <p:spPr/>
        <p:txBody>
          <a:bodyPr>
            <a:normAutofit fontScale="92500" lnSpcReduction="20000"/>
          </a:bodyPr>
          <a:lstStyle/>
          <a:p>
            <a:r>
              <a:rPr lang="es-GT" sz="3600" b="1" dirty="0" smtClean="0">
                <a:solidFill>
                  <a:srgbClr val="00B050"/>
                </a:solidFill>
              </a:rPr>
              <a:t>Potencia y Energía</a:t>
            </a:r>
            <a:r>
              <a:rPr lang="es-GT" sz="3600" dirty="0" smtClean="0">
                <a:solidFill>
                  <a:srgbClr val="00B050"/>
                </a:solidFill>
              </a:rPr>
              <a:t>:  La potencia se define de la siguiente forma:</a:t>
            </a:r>
          </a:p>
          <a:p>
            <a:pPr>
              <a:buNone/>
            </a:pPr>
            <a:r>
              <a:rPr lang="es-GT" sz="3600" dirty="0" smtClean="0">
                <a:solidFill>
                  <a:srgbClr val="00B050"/>
                </a:solidFill>
              </a:rPr>
              <a:t>				</a:t>
            </a:r>
          </a:p>
          <a:p>
            <a:pPr>
              <a:buNone/>
            </a:pPr>
            <a:r>
              <a:rPr lang="es-GT" sz="3600" dirty="0" smtClean="0">
                <a:solidFill>
                  <a:srgbClr val="00B050"/>
                </a:solidFill>
              </a:rPr>
              <a:t>	</a:t>
            </a:r>
            <a:r>
              <a:rPr lang="es-GT" sz="3600" dirty="0" smtClean="0">
                <a:solidFill>
                  <a:srgbClr val="00B050"/>
                </a:solidFill>
              </a:rPr>
              <a:t>			</a:t>
            </a:r>
            <a:r>
              <a:rPr lang="es-GT" sz="3600" dirty="0" smtClean="0">
                <a:solidFill>
                  <a:srgbClr val="00B050"/>
                </a:solidFill>
              </a:rPr>
              <a:t>p = </a:t>
            </a:r>
            <a:r>
              <a:rPr lang="es-GT" sz="3600" dirty="0" err="1" smtClean="0">
                <a:solidFill>
                  <a:srgbClr val="00B050"/>
                </a:solidFill>
              </a:rPr>
              <a:t>dw</a:t>
            </a:r>
            <a:r>
              <a:rPr lang="es-GT" sz="3600" dirty="0" smtClean="0">
                <a:solidFill>
                  <a:srgbClr val="00B050"/>
                </a:solidFill>
              </a:rPr>
              <a:t>/</a:t>
            </a:r>
            <a:r>
              <a:rPr lang="es-GT" sz="3600" dirty="0" err="1" smtClean="0">
                <a:solidFill>
                  <a:srgbClr val="00B050"/>
                </a:solidFill>
              </a:rPr>
              <a:t>dt</a:t>
            </a:r>
            <a:endParaRPr lang="es-GT" sz="3600" dirty="0" smtClean="0">
              <a:solidFill>
                <a:srgbClr val="00B050"/>
              </a:solidFill>
            </a:endParaRPr>
          </a:p>
          <a:p>
            <a:pPr>
              <a:buNone/>
            </a:pPr>
            <a:endParaRPr lang="es-GT" dirty="0" smtClean="0">
              <a:solidFill>
                <a:srgbClr val="00B050"/>
              </a:solidFill>
            </a:endParaRPr>
          </a:p>
          <a:p>
            <a:pPr>
              <a:buNone/>
            </a:pPr>
            <a:r>
              <a:rPr lang="es-GT" dirty="0" smtClean="0">
                <a:solidFill>
                  <a:srgbClr val="00B050"/>
                </a:solidFill>
              </a:rPr>
              <a:t>Donde p se mide en </a:t>
            </a:r>
            <a:r>
              <a:rPr lang="es-GT" dirty="0" err="1" smtClean="0">
                <a:solidFill>
                  <a:srgbClr val="00B050"/>
                </a:solidFill>
              </a:rPr>
              <a:t>Watts</a:t>
            </a:r>
            <a:r>
              <a:rPr lang="es-GT" dirty="0" smtClean="0">
                <a:solidFill>
                  <a:srgbClr val="00B050"/>
                </a:solidFill>
              </a:rPr>
              <a:t>, w en </a:t>
            </a:r>
            <a:r>
              <a:rPr lang="es-GT" dirty="0" err="1" smtClean="0">
                <a:solidFill>
                  <a:srgbClr val="00B050"/>
                </a:solidFill>
              </a:rPr>
              <a:t>Joules</a:t>
            </a:r>
            <a:r>
              <a:rPr lang="es-GT" dirty="0" smtClean="0">
                <a:solidFill>
                  <a:srgbClr val="00B050"/>
                </a:solidFill>
              </a:rPr>
              <a:t> y t en segundos. </a:t>
            </a:r>
            <a:r>
              <a:rPr lang="es-GT" dirty="0" smtClean="0">
                <a:solidFill>
                  <a:srgbClr val="00B050"/>
                </a:solidFill>
              </a:rPr>
              <a:t> </a:t>
            </a:r>
            <a:r>
              <a:rPr lang="es-GT" dirty="0" smtClean="0">
                <a:solidFill>
                  <a:srgbClr val="00B050"/>
                </a:solidFill>
              </a:rPr>
              <a:t>Como </a:t>
            </a:r>
          </a:p>
          <a:p>
            <a:pPr>
              <a:buNone/>
            </a:pPr>
            <a:endParaRPr lang="es-GT" sz="3600" dirty="0" smtClean="0">
              <a:solidFill>
                <a:srgbClr val="00B050"/>
              </a:solidFill>
            </a:endParaRPr>
          </a:p>
          <a:p>
            <a:pPr>
              <a:buNone/>
            </a:pPr>
            <a:r>
              <a:rPr lang="es-GT" sz="3600" dirty="0" smtClean="0">
                <a:solidFill>
                  <a:srgbClr val="00B050"/>
                </a:solidFill>
              </a:rPr>
              <a:t>		p = </a:t>
            </a:r>
            <a:r>
              <a:rPr lang="es-GT" sz="3600" dirty="0" err="1" smtClean="0">
                <a:solidFill>
                  <a:srgbClr val="00B050"/>
                </a:solidFill>
              </a:rPr>
              <a:t>dw</a:t>
            </a:r>
            <a:r>
              <a:rPr lang="es-GT" sz="3600" dirty="0" smtClean="0">
                <a:solidFill>
                  <a:srgbClr val="00B050"/>
                </a:solidFill>
              </a:rPr>
              <a:t>/</a:t>
            </a:r>
            <a:r>
              <a:rPr lang="es-GT" sz="3600" dirty="0" err="1" smtClean="0">
                <a:solidFill>
                  <a:srgbClr val="00B050"/>
                </a:solidFill>
              </a:rPr>
              <a:t>dt</a:t>
            </a:r>
            <a:r>
              <a:rPr lang="es-GT" sz="3600" dirty="0" smtClean="0">
                <a:solidFill>
                  <a:srgbClr val="00B050"/>
                </a:solidFill>
              </a:rPr>
              <a:t> = (</a:t>
            </a:r>
            <a:r>
              <a:rPr lang="es-GT" sz="3600" dirty="0" err="1" smtClean="0">
                <a:solidFill>
                  <a:srgbClr val="00B050"/>
                </a:solidFill>
              </a:rPr>
              <a:t>dw</a:t>
            </a:r>
            <a:r>
              <a:rPr lang="es-GT" sz="3600" dirty="0" smtClean="0">
                <a:solidFill>
                  <a:srgbClr val="00B050"/>
                </a:solidFill>
              </a:rPr>
              <a:t>/</a:t>
            </a:r>
            <a:r>
              <a:rPr lang="es-GT" sz="3600" dirty="0" err="1" smtClean="0">
                <a:solidFill>
                  <a:srgbClr val="00B050"/>
                </a:solidFill>
              </a:rPr>
              <a:t>dq</a:t>
            </a:r>
            <a:r>
              <a:rPr lang="es-GT" sz="3600" dirty="0" smtClean="0">
                <a:solidFill>
                  <a:srgbClr val="00B050"/>
                </a:solidFill>
              </a:rPr>
              <a:t>)(</a:t>
            </a:r>
            <a:r>
              <a:rPr lang="es-GT" sz="3600" dirty="0" err="1" smtClean="0">
                <a:solidFill>
                  <a:srgbClr val="00B050"/>
                </a:solidFill>
              </a:rPr>
              <a:t>dq</a:t>
            </a:r>
            <a:r>
              <a:rPr lang="es-GT" sz="3600" dirty="0" smtClean="0">
                <a:solidFill>
                  <a:srgbClr val="00B050"/>
                </a:solidFill>
              </a:rPr>
              <a:t>/</a:t>
            </a:r>
            <a:r>
              <a:rPr lang="es-GT" sz="3600" dirty="0" err="1" smtClean="0">
                <a:solidFill>
                  <a:srgbClr val="00B050"/>
                </a:solidFill>
              </a:rPr>
              <a:t>dt</a:t>
            </a:r>
            <a:r>
              <a:rPr lang="es-GT" sz="3600" dirty="0" smtClean="0">
                <a:solidFill>
                  <a:srgbClr val="00B050"/>
                </a:solidFill>
              </a:rPr>
              <a:t>) = vi</a:t>
            </a:r>
          </a:p>
          <a:p>
            <a:pPr>
              <a:buNone/>
            </a:pPr>
            <a:endParaRPr lang="es-GT" sz="3600" dirty="0" smtClean="0">
              <a:solidFill>
                <a:srgbClr val="00B050"/>
              </a:solidFill>
            </a:endParaRPr>
          </a:p>
          <a:p>
            <a:pPr>
              <a:buNone/>
            </a:pPr>
            <a:endParaRPr lang="es-GT" sz="3600" dirty="0" smtClean="0">
              <a:solidFill>
                <a:srgbClr val="00B050"/>
              </a:solidFill>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Definiciones importantes</a:t>
            </a:r>
            <a:endParaRPr lang="en-US" sz="4800" dirty="0">
              <a:solidFill>
                <a:srgbClr val="92D050"/>
              </a:solidFill>
            </a:endParaRPr>
          </a:p>
        </p:txBody>
      </p:sp>
      <p:sp>
        <p:nvSpPr>
          <p:cNvPr id="3" name="Content Placeholder 2"/>
          <p:cNvSpPr>
            <a:spLocks noGrp="1"/>
          </p:cNvSpPr>
          <p:nvPr>
            <p:ph idx="1"/>
          </p:nvPr>
        </p:nvSpPr>
        <p:spPr>
          <a:xfrm>
            <a:off x="457200" y="1600201"/>
            <a:ext cx="8229600" cy="2471742"/>
          </a:xfrm>
        </p:spPr>
        <p:txBody>
          <a:bodyPr>
            <a:normAutofit/>
          </a:bodyPr>
          <a:lstStyle/>
          <a:p>
            <a:r>
              <a:rPr lang="es-GT" sz="3600" dirty="0" smtClean="0">
                <a:solidFill>
                  <a:srgbClr val="00B050"/>
                </a:solidFill>
              </a:rPr>
              <a:t>Potencia y Energía:  </a:t>
            </a:r>
          </a:p>
          <a:p>
            <a:pPr lvl="1"/>
            <a:r>
              <a:rPr lang="es-GT" dirty="0" smtClean="0">
                <a:solidFill>
                  <a:srgbClr val="00B050"/>
                </a:solidFill>
              </a:rPr>
              <a:t>Para el signo se usará una convención pasiva.  Esto significa que si la corriente va en dirección de la caída de voltaje, entonces el signo será positivo. Si no será negativo. </a:t>
            </a:r>
            <a:endParaRPr lang="es-GT" dirty="0" smtClean="0">
              <a:solidFill>
                <a:srgbClr val="00B050"/>
              </a:solidFill>
            </a:endParaRPr>
          </a:p>
          <a:p>
            <a:pPr>
              <a:buNone/>
            </a:pPr>
            <a:endParaRPr lang="es-GT" sz="3600" dirty="0" smtClean="0">
              <a:solidFill>
                <a:srgbClr val="00B050"/>
              </a:solidFill>
            </a:endParaRPr>
          </a:p>
          <a:p>
            <a:pPr>
              <a:buNone/>
            </a:pPr>
            <a:endParaRPr lang="es-GT" sz="3600" dirty="0" smtClean="0">
              <a:solidFill>
                <a:srgbClr val="00B050"/>
              </a:solidFill>
            </a:endParaRPr>
          </a:p>
          <a:p>
            <a:endParaRPr lang="en-US" dirty="0"/>
          </a:p>
        </p:txBody>
      </p:sp>
      <p:pic>
        <p:nvPicPr>
          <p:cNvPr id="3074" name="Picture 2"/>
          <p:cNvPicPr>
            <a:picLocks noChangeAspect="1" noChangeArrowheads="1"/>
          </p:cNvPicPr>
          <p:nvPr/>
        </p:nvPicPr>
        <p:blipFill>
          <a:blip r:embed="rId2"/>
          <a:srcRect/>
          <a:stretch>
            <a:fillRect/>
          </a:stretch>
        </p:blipFill>
        <p:spPr bwMode="auto">
          <a:xfrm>
            <a:off x="1785918" y="4572008"/>
            <a:ext cx="2181225" cy="14097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786314" y="4500570"/>
            <a:ext cx="2276475" cy="14001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Definiciones importantes</a:t>
            </a:r>
            <a:endParaRPr lang="en-US" sz="4800" dirty="0">
              <a:solidFill>
                <a:srgbClr val="92D050"/>
              </a:solidFill>
            </a:endParaRPr>
          </a:p>
        </p:txBody>
      </p:sp>
      <p:sp>
        <p:nvSpPr>
          <p:cNvPr id="3" name="Content Placeholder 2"/>
          <p:cNvSpPr>
            <a:spLocks noGrp="1"/>
          </p:cNvSpPr>
          <p:nvPr>
            <p:ph idx="1"/>
          </p:nvPr>
        </p:nvSpPr>
        <p:spPr/>
        <p:txBody>
          <a:bodyPr>
            <a:normAutofit/>
          </a:bodyPr>
          <a:lstStyle/>
          <a:p>
            <a:r>
              <a:rPr lang="es-GT" sz="3600" dirty="0" smtClean="0">
                <a:solidFill>
                  <a:srgbClr val="00B050"/>
                </a:solidFill>
              </a:rPr>
              <a:t>Potencia y Energía:</a:t>
            </a:r>
          </a:p>
          <a:p>
            <a:pPr lvl="1"/>
            <a:r>
              <a:rPr lang="es-GT" dirty="0" smtClean="0">
                <a:solidFill>
                  <a:srgbClr val="00B050"/>
                </a:solidFill>
              </a:rPr>
              <a:t>Elementos activos son aquellos que dan energía al circuito (p = -vi)</a:t>
            </a:r>
          </a:p>
          <a:p>
            <a:pPr lvl="1"/>
            <a:r>
              <a:rPr lang="es-GT" dirty="0" smtClean="0">
                <a:solidFill>
                  <a:srgbClr val="00B050"/>
                </a:solidFill>
              </a:rPr>
              <a:t>Elementos pasivos son aquellos que consumen energía del circuito (p = vi)</a:t>
            </a:r>
          </a:p>
          <a:p>
            <a:pPr lvl="1"/>
            <a:r>
              <a:rPr lang="es-GT" dirty="0" smtClean="0">
                <a:solidFill>
                  <a:srgbClr val="00B050"/>
                </a:solidFill>
              </a:rPr>
              <a:t>La sumatoria de la potencia entregada y consumida en un circuito es siempre igual a 0</a:t>
            </a:r>
            <a:endParaRPr lang="es-GT" dirty="0" smtClean="0">
              <a:solidFill>
                <a:srgbClr val="00B050"/>
              </a:solidFill>
            </a:endParaRPr>
          </a:p>
          <a:p>
            <a:pPr>
              <a:buNone/>
            </a:pPr>
            <a:endParaRPr lang="es-GT" sz="3600" dirty="0" smtClean="0">
              <a:solidFill>
                <a:srgbClr val="00B050"/>
              </a:solidFill>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Definiciones importantes</a:t>
            </a:r>
            <a:endParaRPr lang="en-US" sz="4800" dirty="0"/>
          </a:p>
        </p:txBody>
      </p:sp>
      <p:pic>
        <p:nvPicPr>
          <p:cNvPr id="4099" name="Picture 3"/>
          <p:cNvPicPr>
            <a:picLocks noChangeAspect="1" noChangeArrowheads="1"/>
          </p:cNvPicPr>
          <p:nvPr/>
        </p:nvPicPr>
        <p:blipFill>
          <a:blip r:embed="rId2"/>
          <a:srcRect/>
          <a:stretch>
            <a:fillRect/>
          </a:stretch>
        </p:blipFill>
        <p:spPr bwMode="auto">
          <a:xfrm>
            <a:off x="1357290" y="1285860"/>
            <a:ext cx="6215106" cy="2571768"/>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1500166" y="3929066"/>
          <a:ext cx="6096000" cy="262128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s-GT" dirty="0" smtClean="0"/>
                        <a:t>Elemento</a:t>
                      </a:r>
                      <a:endParaRPr lang="en-US" dirty="0"/>
                    </a:p>
                  </a:txBody>
                  <a:tcPr/>
                </a:tc>
                <a:tc>
                  <a:txBody>
                    <a:bodyPr/>
                    <a:lstStyle/>
                    <a:p>
                      <a:pPr algn="ctr"/>
                      <a:r>
                        <a:rPr lang="es-GT" dirty="0" smtClean="0"/>
                        <a:t>Potencia</a:t>
                      </a:r>
                      <a:endParaRPr lang="en-US" dirty="0"/>
                    </a:p>
                  </a:txBody>
                  <a:tcPr/>
                </a:tc>
              </a:tr>
              <a:tr h="370840">
                <a:tc>
                  <a:txBody>
                    <a:bodyPr/>
                    <a:lstStyle/>
                    <a:p>
                      <a:pPr algn="ctr"/>
                      <a:r>
                        <a:rPr lang="es-GT" b="1" dirty="0" smtClean="0"/>
                        <a:t>a</a:t>
                      </a:r>
                      <a:endParaRPr lang="en-US" b="1" dirty="0"/>
                    </a:p>
                  </a:txBody>
                  <a:tcPr/>
                </a:tc>
                <a:tc>
                  <a:txBody>
                    <a:bodyPr/>
                    <a:lstStyle/>
                    <a:p>
                      <a:pPr algn="ctr"/>
                      <a:r>
                        <a:rPr lang="es-GT" dirty="0" smtClean="0"/>
                        <a:t>10</a:t>
                      </a:r>
                      <a:r>
                        <a:rPr lang="es-GT" baseline="0" dirty="0" smtClean="0"/>
                        <a:t> V * 3 A = 30 </a:t>
                      </a:r>
                      <a:r>
                        <a:rPr lang="es-GT" baseline="0" dirty="0" err="1" smtClean="0"/>
                        <a:t>Watts</a:t>
                      </a:r>
                      <a:endParaRPr lang="en-US" dirty="0"/>
                    </a:p>
                  </a:txBody>
                  <a:tcPr/>
                </a:tc>
              </a:tr>
              <a:tr h="370840">
                <a:tc>
                  <a:txBody>
                    <a:bodyPr/>
                    <a:lstStyle/>
                    <a:p>
                      <a:pPr algn="ctr"/>
                      <a:r>
                        <a:rPr lang="es-GT" b="1" dirty="0" smtClean="0"/>
                        <a:t>b</a:t>
                      </a:r>
                      <a:endParaRPr lang="en-US" b="1" dirty="0"/>
                    </a:p>
                  </a:txBody>
                  <a:tcPr/>
                </a:tc>
                <a:tc>
                  <a:txBody>
                    <a:bodyPr/>
                    <a:lstStyle/>
                    <a:p>
                      <a:pPr algn="ctr"/>
                      <a:r>
                        <a:rPr lang="es-GT" dirty="0" smtClean="0"/>
                        <a:t>- 3 V *</a:t>
                      </a:r>
                      <a:r>
                        <a:rPr lang="es-GT" baseline="0" dirty="0" smtClean="0"/>
                        <a:t> 3 A = -9 </a:t>
                      </a:r>
                      <a:r>
                        <a:rPr lang="es-GT" baseline="0" dirty="0" err="1" smtClean="0"/>
                        <a:t>Watts</a:t>
                      </a:r>
                      <a:r>
                        <a:rPr lang="es-GT" dirty="0" smtClean="0"/>
                        <a:t>     </a:t>
                      </a:r>
                      <a:endParaRPr lang="en-US" dirty="0"/>
                    </a:p>
                  </a:txBody>
                  <a:tcPr/>
                </a:tc>
              </a:tr>
              <a:tr h="370840">
                <a:tc>
                  <a:txBody>
                    <a:bodyPr/>
                    <a:lstStyle/>
                    <a:p>
                      <a:pPr algn="ctr"/>
                      <a:r>
                        <a:rPr lang="es-GT" b="1" dirty="0" smtClean="0"/>
                        <a:t>c</a:t>
                      </a:r>
                      <a:endParaRPr lang="en-US" b="1" dirty="0"/>
                    </a:p>
                  </a:txBody>
                  <a:tcPr/>
                </a:tc>
                <a:tc>
                  <a:txBody>
                    <a:bodyPr/>
                    <a:lstStyle/>
                    <a:p>
                      <a:pPr algn="ctr"/>
                      <a:r>
                        <a:rPr lang="es-GT" dirty="0" smtClean="0"/>
                        <a:t>- 7 V *</a:t>
                      </a:r>
                      <a:r>
                        <a:rPr lang="es-GT" baseline="0" dirty="0" smtClean="0"/>
                        <a:t> 1 A = - 7 </a:t>
                      </a:r>
                      <a:r>
                        <a:rPr lang="es-GT" baseline="0" dirty="0" err="1" smtClean="0"/>
                        <a:t>Watts</a:t>
                      </a:r>
                      <a:endParaRPr lang="en-US" dirty="0"/>
                    </a:p>
                  </a:txBody>
                  <a:tcPr/>
                </a:tc>
              </a:tr>
              <a:tr h="370840">
                <a:tc>
                  <a:txBody>
                    <a:bodyPr/>
                    <a:lstStyle/>
                    <a:p>
                      <a:pPr algn="ctr"/>
                      <a:r>
                        <a:rPr lang="es-GT" b="1" dirty="0" smtClean="0"/>
                        <a:t>d</a:t>
                      </a:r>
                      <a:endParaRPr lang="en-US" b="1" dirty="0"/>
                    </a:p>
                  </a:txBody>
                  <a:tcPr/>
                </a:tc>
                <a:tc>
                  <a:txBody>
                    <a:bodyPr/>
                    <a:lstStyle/>
                    <a:p>
                      <a:pPr algn="ctr"/>
                      <a:r>
                        <a:rPr lang="es-GT" dirty="0" smtClean="0"/>
                        <a:t>- 2 V *</a:t>
                      </a:r>
                      <a:r>
                        <a:rPr lang="es-GT" baseline="0" dirty="0" smtClean="0"/>
                        <a:t> 2 A = -4 </a:t>
                      </a:r>
                      <a:r>
                        <a:rPr lang="es-GT" baseline="0" dirty="0" err="1" smtClean="0"/>
                        <a:t>Watts</a:t>
                      </a:r>
                      <a:endParaRPr lang="en-US" dirty="0"/>
                    </a:p>
                  </a:txBody>
                  <a:tcPr/>
                </a:tc>
              </a:tr>
              <a:tr h="370840">
                <a:tc>
                  <a:txBody>
                    <a:bodyPr/>
                    <a:lstStyle/>
                    <a:p>
                      <a:pPr algn="ctr"/>
                      <a:r>
                        <a:rPr lang="es-GT" b="1" dirty="0" smtClean="0"/>
                        <a:t>e</a:t>
                      </a:r>
                      <a:endParaRPr lang="en-US" b="1" dirty="0"/>
                    </a:p>
                  </a:txBody>
                  <a:tcPr/>
                </a:tc>
                <a:tc>
                  <a:txBody>
                    <a:bodyPr/>
                    <a:lstStyle/>
                    <a:p>
                      <a:pPr algn="ctr"/>
                      <a:r>
                        <a:rPr lang="es-GT" dirty="0" smtClean="0"/>
                        <a:t>- 5 V *</a:t>
                      </a:r>
                      <a:r>
                        <a:rPr lang="es-GT" baseline="0" dirty="0" smtClean="0"/>
                        <a:t> 2 A = - 10 </a:t>
                      </a:r>
                      <a:r>
                        <a:rPr lang="es-GT" baseline="0" dirty="0" err="1" smtClean="0"/>
                        <a:t>Watts</a:t>
                      </a:r>
                      <a:endParaRPr lang="en-US" dirty="0"/>
                    </a:p>
                  </a:txBody>
                  <a:tcPr/>
                </a:tc>
              </a:tr>
              <a:tr h="370840">
                <a:tc>
                  <a:txBody>
                    <a:bodyPr/>
                    <a:lstStyle/>
                    <a:p>
                      <a:pPr algn="ctr"/>
                      <a:r>
                        <a:rPr lang="es-GT" sz="2000" b="1" dirty="0" smtClean="0"/>
                        <a:t>Total</a:t>
                      </a:r>
                      <a:endParaRPr lang="en-US" sz="2000" b="1" dirty="0"/>
                    </a:p>
                  </a:txBody>
                  <a:tcPr/>
                </a:tc>
                <a:tc>
                  <a:txBody>
                    <a:bodyPr/>
                    <a:lstStyle/>
                    <a:p>
                      <a:pPr algn="ctr"/>
                      <a:r>
                        <a:rPr lang="es-GT" sz="2000" b="1" dirty="0" smtClean="0"/>
                        <a:t>0 </a:t>
                      </a:r>
                      <a:r>
                        <a:rPr lang="es-GT" sz="2000" b="1" dirty="0" err="1" smtClean="0"/>
                        <a:t>Watts</a:t>
                      </a:r>
                      <a:endParaRPr lang="en-US" sz="2000" b="1"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Definiciones importantes</a:t>
            </a:r>
            <a:endParaRPr lang="en-US" sz="4800" dirty="0">
              <a:solidFill>
                <a:srgbClr val="92D050"/>
              </a:solidFill>
            </a:endParaRPr>
          </a:p>
        </p:txBody>
      </p:sp>
      <p:sp>
        <p:nvSpPr>
          <p:cNvPr id="3" name="Content Placeholder 2"/>
          <p:cNvSpPr>
            <a:spLocks noGrp="1"/>
          </p:cNvSpPr>
          <p:nvPr>
            <p:ph idx="1"/>
          </p:nvPr>
        </p:nvSpPr>
        <p:spPr/>
        <p:txBody>
          <a:bodyPr>
            <a:normAutofit/>
          </a:bodyPr>
          <a:lstStyle/>
          <a:p>
            <a:r>
              <a:rPr lang="es-GT" sz="3600" dirty="0" smtClean="0">
                <a:solidFill>
                  <a:srgbClr val="00B050"/>
                </a:solidFill>
              </a:rPr>
              <a:t>Potencia y Energía:</a:t>
            </a:r>
          </a:p>
          <a:p>
            <a:pPr lvl="1"/>
            <a:r>
              <a:rPr lang="es-GT" dirty="0" smtClean="0">
                <a:solidFill>
                  <a:srgbClr val="00B050"/>
                </a:solidFill>
              </a:rPr>
              <a:t>Elementos activos son aquellos que dan energía al circuito (p = -vi)</a:t>
            </a:r>
          </a:p>
          <a:p>
            <a:pPr lvl="1"/>
            <a:r>
              <a:rPr lang="es-GT" dirty="0" smtClean="0">
                <a:solidFill>
                  <a:srgbClr val="00B050"/>
                </a:solidFill>
              </a:rPr>
              <a:t>Elementos pasivos son aquellos que consumen energía del circuito (p = vi)</a:t>
            </a:r>
          </a:p>
          <a:p>
            <a:pPr lvl="1"/>
            <a:r>
              <a:rPr lang="es-GT" dirty="0" smtClean="0">
                <a:solidFill>
                  <a:srgbClr val="00B050"/>
                </a:solidFill>
              </a:rPr>
              <a:t>La sumatoria de la potencia entregada y consumida en un circuito es siempre igual a 0</a:t>
            </a:r>
            <a:endParaRPr lang="es-GT" dirty="0" smtClean="0">
              <a:solidFill>
                <a:srgbClr val="00B050"/>
              </a:solidFill>
            </a:endParaRPr>
          </a:p>
          <a:p>
            <a:pPr>
              <a:buNone/>
            </a:pPr>
            <a:endParaRPr lang="es-GT" sz="3600" dirty="0" smtClean="0">
              <a:solidFill>
                <a:srgbClr val="00B050"/>
              </a:solidFill>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Elementos de Circuitos</a:t>
            </a:r>
            <a:endParaRPr lang="en-US" sz="4800" dirty="0">
              <a:solidFill>
                <a:srgbClr val="92D050"/>
              </a:solidFill>
            </a:endParaRPr>
          </a:p>
        </p:txBody>
      </p:sp>
      <p:sp>
        <p:nvSpPr>
          <p:cNvPr id="3" name="Content Placeholder 2"/>
          <p:cNvSpPr>
            <a:spLocks noGrp="1"/>
          </p:cNvSpPr>
          <p:nvPr>
            <p:ph idx="1"/>
          </p:nvPr>
        </p:nvSpPr>
        <p:spPr/>
        <p:txBody>
          <a:bodyPr>
            <a:normAutofit lnSpcReduction="10000"/>
          </a:bodyPr>
          <a:lstStyle/>
          <a:p>
            <a:r>
              <a:rPr lang="es-GT" sz="3600" b="1" dirty="0" smtClean="0">
                <a:solidFill>
                  <a:srgbClr val="00B050"/>
                </a:solidFill>
              </a:rPr>
              <a:t>Resistencia eléctrica</a:t>
            </a:r>
            <a:r>
              <a:rPr lang="es-GT" sz="3600" dirty="0" smtClean="0">
                <a:solidFill>
                  <a:srgbClr val="00B050"/>
                </a:solidFill>
              </a:rPr>
              <a:t>:  </a:t>
            </a:r>
          </a:p>
          <a:p>
            <a:pPr lvl="1"/>
            <a:r>
              <a:rPr lang="es-GT" dirty="0" smtClean="0">
                <a:solidFill>
                  <a:srgbClr val="00B050"/>
                </a:solidFill>
              </a:rPr>
              <a:t>Es la dificultad u oposición que presenta un cuerpo al paso de la corriente eléctrica cuando circula a través de él. </a:t>
            </a:r>
            <a:r>
              <a:rPr lang="es-GT" dirty="0" smtClean="0">
                <a:solidFill>
                  <a:srgbClr val="00B050"/>
                </a:solidFill>
              </a:rPr>
              <a:t>   </a:t>
            </a:r>
          </a:p>
          <a:p>
            <a:pPr lvl="1"/>
            <a:r>
              <a:rPr lang="es-GT" dirty="0" smtClean="0">
                <a:solidFill>
                  <a:srgbClr val="00B050"/>
                </a:solidFill>
              </a:rPr>
              <a:t>Sus unidades se presentan en </a:t>
            </a:r>
            <a:r>
              <a:rPr lang="es-GT" dirty="0" err="1" smtClean="0">
                <a:solidFill>
                  <a:srgbClr val="00B050"/>
                </a:solidFill>
              </a:rPr>
              <a:t>Ohms</a:t>
            </a:r>
            <a:r>
              <a:rPr lang="es-GT" dirty="0" smtClean="0">
                <a:solidFill>
                  <a:srgbClr val="00B050"/>
                </a:solidFill>
              </a:rPr>
              <a:t> (</a:t>
            </a:r>
            <a:r>
              <a:rPr lang="el-GR" dirty="0" smtClean="0">
                <a:solidFill>
                  <a:srgbClr val="00B050"/>
                </a:solidFill>
              </a:rPr>
              <a:t>Ω</a:t>
            </a:r>
            <a:r>
              <a:rPr lang="es-GT" dirty="0" smtClean="0">
                <a:solidFill>
                  <a:srgbClr val="00B050"/>
                </a:solidFill>
              </a:rPr>
              <a:t>)</a:t>
            </a:r>
          </a:p>
          <a:p>
            <a:pPr lvl="1"/>
            <a:r>
              <a:rPr lang="es-GT" dirty="0" smtClean="0">
                <a:solidFill>
                  <a:srgbClr val="00B050"/>
                </a:solidFill>
              </a:rPr>
              <a:t>Un elemento se denomina </a:t>
            </a:r>
            <a:r>
              <a:rPr lang="es-GT" dirty="0" err="1" smtClean="0">
                <a:solidFill>
                  <a:srgbClr val="00B050"/>
                </a:solidFill>
              </a:rPr>
              <a:t>Ohmico</a:t>
            </a:r>
            <a:r>
              <a:rPr lang="es-GT" dirty="0" smtClean="0">
                <a:solidFill>
                  <a:srgbClr val="00B050"/>
                </a:solidFill>
              </a:rPr>
              <a:t> cuando su relación entre voltaje y corriente es lineal según la siguiente expresión:</a:t>
            </a:r>
          </a:p>
          <a:p>
            <a:pPr>
              <a:buNone/>
            </a:pPr>
            <a:r>
              <a:rPr lang="es-GT" sz="3600" dirty="0" smtClean="0">
                <a:solidFill>
                  <a:srgbClr val="00B050"/>
                </a:solidFill>
              </a:rPr>
              <a:t>				    R = V/I</a:t>
            </a:r>
            <a:endParaRPr lang="es-GT" sz="3600" dirty="0" smtClean="0">
              <a:solidFill>
                <a:srgbClr val="00B050"/>
              </a:solidFill>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Elementos de Circuitos</a:t>
            </a:r>
            <a:endParaRPr lang="en-US" sz="4800" dirty="0">
              <a:solidFill>
                <a:srgbClr val="92D050"/>
              </a:solidFill>
            </a:endParaRPr>
          </a:p>
        </p:txBody>
      </p:sp>
      <p:sp>
        <p:nvSpPr>
          <p:cNvPr id="3" name="Content Placeholder 2"/>
          <p:cNvSpPr>
            <a:spLocks noGrp="1"/>
          </p:cNvSpPr>
          <p:nvPr>
            <p:ph idx="1"/>
          </p:nvPr>
        </p:nvSpPr>
        <p:spPr/>
        <p:txBody>
          <a:bodyPr>
            <a:normAutofit lnSpcReduction="10000"/>
          </a:bodyPr>
          <a:lstStyle/>
          <a:p>
            <a:r>
              <a:rPr lang="es-GT" sz="3600" b="1" dirty="0" smtClean="0">
                <a:solidFill>
                  <a:srgbClr val="00B050"/>
                </a:solidFill>
              </a:rPr>
              <a:t>Resistencia eléctrica</a:t>
            </a:r>
            <a:r>
              <a:rPr lang="es-GT" sz="3600" dirty="0" smtClean="0">
                <a:solidFill>
                  <a:srgbClr val="00B050"/>
                </a:solidFill>
              </a:rPr>
              <a:t>:  </a:t>
            </a:r>
          </a:p>
          <a:p>
            <a:pPr lvl="1"/>
            <a:r>
              <a:rPr lang="es-GT" dirty="0" smtClean="0">
                <a:solidFill>
                  <a:srgbClr val="00B050"/>
                </a:solidFill>
              </a:rPr>
              <a:t>Para calcular la resistencia de un material se utiliza la siguiente fórmula</a:t>
            </a:r>
          </a:p>
          <a:p>
            <a:pPr lvl="1">
              <a:buNone/>
            </a:pPr>
            <a:r>
              <a:rPr lang="es-GT" sz="3600" dirty="0" smtClean="0">
                <a:solidFill>
                  <a:srgbClr val="00B050"/>
                </a:solidFill>
              </a:rPr>
              <a:t> 				R = </a:t>
            </a:r>
            <a:r>
              <a:rPr lang="el-GR" sz="3600" dirty="0" smtClean="0">
                <a:solidFill>
                  <a:srgbClr val="00B050"/>
                </a:solidFill>
              </a:rPr>
              <a:t>ρ</a:t>
            </a:r>
            <a:r>
              <a:rPr lang="es-GT" sz="3600" dirty="0" smtClean="0">
                <a:solidFill>
                  <a:srgbClr val="00B050"/>
                </a:solidFill>
              </a:rPr>
              <a:t> l/A</a:t>
            </a:r>
          </a:p>
          <a:p>
            <a:pPr lvl="1">
              <a:buNone/>
            </a:pPr>
            <a:r>
              <a:rPr lang="es-GT" dirty="0" smtClean="0">
                <a:solidFill>
                  <a:srgbClr val="00B050"/>
                </a:solidFill>
              </a:rPr>
              <a:t>Donde </a:t>
            </a:r>
            <a:r>
              <a:rPr lang="el-GR" dirty="0" smtClean="0">
                <a:solidFill>
                  <a:srgbClr val="00B050"/>
                </a:solidFill>
              </a:rPr>
              <a:t>ρ</a:t>
            </a:r>
            <a:r>
              <a:rPr lang="es-GT" dirty="0" smtClean="0">
                <a:solidFill>
                  <a:srgbClr val="00B050"/>
                </a:solidFill>
              </a:rPr>
              <a:t> es la resistividad del material, l es el largo del material y A es el área transversal del material. </a:t>
            </a:r>
            <a:endParaRPr lang="es-GT" dirty="0" smtClean="0">
              <a:solidFill>
                <a:srgbClr val="00B050"/>
              </a:solidFill>
            </a:endParaRPr>
          </a:p>
          <a:p>
            <a:pPr lvl="1"/>
            <a:r>
              <a:rPr lang="es-GT" dirty="0" smtClean="0">
                <a:solidFill>
                  <a:srgbClr val="00B050"/>
                </a:solidFill>
              </a:rPr>
              <a:t>Las resistencias tienen una capacidad máxima de consumo de potencia dependiendo del material y la forma . Resistencias usuales se encuentran para una potencia máxima de 0.25 W y 0.5 W</a:t>
            </a:r>
            <a:endParaRPr lang="en-US" dirty="0">
              <a:solidFill>
                <a:srgbClr val="00B05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Elementos de Circuitos</a:t>
            </a:r>
            <a:endParaRPr lang="en-US" sz="4800" dirty="0">
              <a:solidFill>
                <a:srgbClr val="92D050"/>
              </a:solidFill>
            </a:endParaRPr>
          </a:p>
        </p:txBody>
      </p:sp>
      <p:sp>
        <p:nvSpPr>
          <p:cNvPr id="3" name="Content Placeholder 2"/>
          <p:cNvSpPr>
            <a:spLocks noGrp="1"/>
          </p:cNvSpPr>
          <p:nvPr>
            <p:ph idx="1"/>
          </p:nvPr>
        </p:nvSpPr>
        <p:spPr/>
        <p:txBody>
          <a:bodyPr>
            <a:normAutofit/>
          </a:bodyPr>
          <a:lstStyle/>
          <a:p>
            <a:r>
              <a:rPr lang="es-GT" sz="3600" b="1" dirty="0" smtClean="0">
                <a:solidFill>
                  <a:srgbClr val="00B050"/>
                </a:solidFill>
              </a:rPr>
              <a:t>Capacitor</a:t>
            </a:r>
            <a:r>
              <a:rPr lang="es-GT" sz="3600" dirty="0" smtClean="0">
                <a:solidFill>
                  <a:srgbClr val="00B050"/>
                </a:solidFill>
              </a:rPr>
              <a:t>:  </a:t>
            </a:r>
          </a:p>
          <a:p>
            <a:pPr lvl="1"/>
            <a:r>
              <a:rPr lang="es-GT" dirty="0" smtClean="0">
                <a:solidFill>
                  <a:srgbClr val="00B050"/>
                </a:solidFill>
              </a:rPr>
              <a:t>Es un elemento que almacena energía eléctrica. Es un elemento pasivo.  Está formado por un par placas conductoras separadas por un material dieléctrico.  Al momento en que se coloca una diferencia de potencial entre las dos placas, una de las mismas adquiere una carga positiva y la otra una carga negativa (total es una carga neutra)</a:t>
            </a:r>
          </a:p>
          <a:p>
            <a:pPr lvl="1">
              <a:buNone/>
            </a:pPr>
            <a:endParaRPr lang="en-US" dirty="0">
              <a:solidFill>
                <a:srgbClr val="00B050"/>
              </a:solidFill>
            </a:endParaRPr>
          </a:p>
        </p:txBody>
      </p:sp>
      <p:pic>
        <p:nvPicPr>
          <p:cNvPr id="5122" name="Picture 2"/>
          <p:cNvPicPr>
            <a:picLocks noChangeAspect="1" noChangeArrowheads="1"/>
          </p:cNvPicPr>
          <p:nvPr/>
        </p:nvPicPr>
        <p:blipFill>
          <a:blip r:embed="rId2"/>
          <a:srcRect/>
          <a:stretch>
            <a:fillRect/>
          </a:stretch>
        </p:blipFill>
        <p:spPr bwMode="auto">
          <a:xfrm>
            <a:off x="3714744" y="5357826"/>
            <a:ext cx="1838325" cy="128588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Elementos de Circuitos</a:t>
            </a:r>
            <a:endParaRPr lang="en-US" sz="4800" dirty="0">
              <a:solidFill>
                <a:srgbClr val="92D050"/>
              </a:solidFill>
            </a:endParaRPr>
          </a:p>
        </p:txBody>
      </p:sp>
      <p:sp>
        <p:nvSpPr>
          <p:cNvPr id="3" name="Content Placeholder 2"/>
          <p:cNvSpPr>
            <a:spLocks noGrp="1"/>
          </p:cNvSpPr>
          <p:nvPr>
            <p:ph idx="1"/>
          </p:nvPr>
        </p:nvSpPr>
        <p:spPr>
          <a:xfrm>
            <a:off x="457200" y="1600200"/>
            <a:ext cx="8229600" cy="4972072"/>
          </a:xfrm>
        </p:spPr>
        <p:txBody>
          <a:bodyPr>
            <a:normAutofit lnSpcReduction="10000"/>
          </a:bodyPr>
          <a:lstStyle/>
          <a:p>
            <a:r>
              <a:rPr lang="es-GT" sz="3600" b="1" dirty="0" smtClean="0">
                <a:solidFill>
                  <a:srgbClr val="00B050"/>
                </a:solidFill>
              </a:rPr>
              <a:t>Capacitor</a:t>
            </a:r>
            <a:r>
              <a:rPr lang="es-GT" sz="3600" dirty="0" smtClean="0">
                <a:solidFill>
                  <a:srgbClr val="00B050"/>
                </a:solidFill>
              </a:rPr>
              <a:t>:  </a:t>
            </a:r>
          </a:p>
          <a:p>
            <a:pPr lvl="1"/>
            <a:r>
              <a:rPr lang="es-GT" dirty="0" smtClean="0">
                <a:solidFill>
                  <a:srgbClr val="00B050"/>
                </a:solidFill>
              </a:rPr>
              <a:t>La capacitancia se calcula de la siguiente forma:</a:t>
            </a:r>
          </a:p>
          <a:p>
            <a:pPr lvl="1">
              <a:buNone/>
            </a:pPr>
            <a:r>
              <a:rPr lang="es-GT" sz="3600" dirty="0" smtClean="0">
                <a:solidFill>
                  <a:srgbClr val="00B050"/>
                </a:solidFill>
              </a:rPr>
              <a:t> 				C = </a:t>
            </a:r>
            <a:r>
              <a:rPr lang="el-GR" sz="3600" dirty="0" smtClean="0">
                <a:solidFill>
                  <a:srgbClr val="00B050"/>
                </a:solidFill>
              </a:rPr>
              <a:t>Є</a:t>
            </a:r>
            <a:r>
              <a:rPr lang="es-GT" sz="3600" baseline="-25000" dirty="0" smtClean="0">
                <a:solidFill>
                  <a:srgbClr val="00B050"/>
                </a:solidFill>
              </a:rPr>
              <a:t>r</a:t>
            </a:r>
            <a:r>
              <a:rPr lang="el-GR" sz="3600" dirty="0" smtClean="0">
                <a:solidFill>
                  <a:srgbClr val="00B050"/>
                </a:solidFill>
              </a:rPr>
              <a:t> </a:t>
            </a:r>
            <a:r>
              <a:rPr lang="el-GR" sz="3600" dirty="0" smtClean="0">
                <a:solidFill>
                  <a:srgbClr val="00B050"/>
                </a:solidFill>
              </a:rPr>
              <a:t>Є</a:t>
            </a:r>
            <a:r>
              <a:rPr lang="es-GT" sz="3600" baseline="-25000" dirty="0" smtClean="0">
                <a:solidFill>
                  <a:srgbClr val="00B050"/>
                </a:solidFill>
              </a:rPr>
              <a:t>o</a:t>
            </a:r>
            <a:r>
              <a:rPr lang="es-GT" sz="3600" dirty="0" smtClean="0">
                <a:solidFill>
                  <a:srgbClr val="00B050"/>
                </a:solidFill>
              </a:rPr>
              <a:t> A/d</a:t>
            </a:r>
          </a:p>
          <a:p>
            <a:pPr lvl="1">
              <a:buNone/>
            </a:pPr>
            <a:r>
              <a:rPr lang="es-GT" sz="2200" dirty="0" smtClean="0">
                <a:solidFill>
                  <a:srgbClr val="00B050"/>
                </a:solidFill>
              </a:rPr>
              <a:t>	Donde </a:t>
            </a:r>
            <a:r>
              <a:rPr lang="el-GR" sz="2200" dirty="0" smtClean="0">
                <a:solidFill>
                  <a:srgbClr val="00B050"/>
                </a:solidFill>
              </a:rPr>
              <a:t>Є</a:t>
            </a:r>
            <a:r>
              <a:rPr lang="es-GT" sz="2200" baseline="-25000" dirty="0" smtClean="0">
                <a:solidFill>
                  <a:srgbClr val="00B050"/>
                </a:solidFill>
              </a:rPr>
              <a:t>r</a:t>
            </a:r>
            <a:r>
              <a:rPr lang="es-GT" sz="2200" dirty="0" smtClean="0">
                <a:solidFill>
                  <a:srgbClr val="00B050"/>
                </a:solidFill>
              </a:rPr>
              <a:t> es la permeabilidad eléctrica relativa del material,  </a:t>
            </a:r>
            <a:r>
              <a:rPr lang="el-GR" sz="2200" dirty="0" smtClean="0">
                <a:solidFill>
                  <a:srgbClr val="00B050"/>
                </a:solidFill>
              </a:rPr>
              <a:t>Є</a:t>
            </a:r>
            <a:r>
              <a:rPr lang="es-GT" sz="2200" baseline="-25000" dirty="0" smtClean="0">
                <a:solidFill>
                  <a:srgbClr val="00B050"/>
                </a:solidFill>
              </a:rPr>
              <a:t>o </a:t>
            </a:r>
            <a:r>
              <a:rPr lang="es-GT" sz="2200" baseline="-25000" dirty="0" smtClean="0">
                <a:solidFill>
                  <a:srgbClr val="00B050"/>
                </a:solidFill>
              </a:rPr>
              <a:t> </a:t>
            </a:r>
            <a:r>
              <a:rPr lang="es-GT" sz="2200" dirty="0" smtClean="0">
                <a:solidFill>
                  <a:srgbClr val="00B050"/>
                </a:solidFill>
              </a:rPr>
              <a:t> es la permeabilidad eléctrica del vacío (8.8541878176 x 10-12 F/m), A es el área que comparten las dos placas y d es la distancia entre las mismas.  </a:t>
            </a:r>
            <a:endParaRPr lang="es-GT" sz="2200" dirty="0" smtClean="0">
              <a:solidFill>
                <a:srgbClr val="00B050"/>
              </a:solidFill>
            </a:endParaRPr>
          </a:p>
          <a:p>
            <a:pPr lvl="1"/>
            <a:r>
              <a:rPr lang="es-GT" dirty="0" smtClean="0">
                <a:solidFill>
                  <a:srgbClr val="00B050"/>
                </a:solidFill>
              </a:rPr>
              <a:t>El voltaje en un capacitor se calcula de la siguiente forma:</a:t>
            </a:r>
          </a:p>
          <a:p>
            <a:pPr lvl="1">
              <a:buNone/>
            </a:pPr>
            <a:r>
              <a:rPr lang="es-GT" dirty="0" smtClean="0">
                <a:solidFill>
                  <a:srgbClr val="00B050"/>
                </a:solidFill>
              </a:rPr>
              <a:t>					V = Q/C</a:t>
            </a:r>
          </a:p>
          <a:p>
            <a:pPr lvl="1">
              <a:buNone/>
            </a:pPr>
            <a:r>
              <a:rPr lang="es-GT" sz="2200" dirty="0" smtClean="0">
                <a:solidFill>
                  <a:srgbClr val="00B050"/>
                </a:solidFill>
              </a:rPr>
              <a:t>	Donde Q es la carga del capacitor y C es la capacitancia</a:t>
            </a:r>
            <a:endParaRPr lang="en-US" sz="2200" dirty="0">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Elementos de Circuitos</a:t>
            </a:r>
            <a:endParaRPr lang="en-US" sz="4800" dirty="0">
              <a:solidFill>
                <a:srgbClr val="92D050"/>
              </a:solidFill>
            </a:endParaRPr>
          </a:p>
        </p:txBody>
      </p:sp>
      <p:sp>
        <p:nvSpPr>
          <p:cNvPr id="3" name="Content Placeholder 2"/>
          <p:cNvSpPr>
            <a:spLocks noGrp="1"/>
          </p:cNvSpPr>
          <p:nvPr>
            <p:ph idx="1"/>
          </p:nvPr>
        </p:nvSpPr>
        <p:spPr>
          <a:xfrm>
            <a:off x="457200" y="1600200"/>
            <a:ext cx="8229600" cy="4972072"/>
          </a:xfrm>
        </p:spPr>
        <p:txBody>
          <a:bodyPr>
            <a:normAutofit fontScale="92500" lnSpcReduction="10000"/>
          </a:bodyPr>
          <a:lstStyle/>
          <a:p>
            <a:r>
              <a:rPr lang="es-GT" sz="3600" b="1" dirty="0" smtClean="0">
                <a:solidFill>
                  <a:srgbClr val="00B050"/>
                </a:solidFill>
              </a:rPr>
              <a:t>Inductor</a:t>
            </a:r>
            <a:r>
              <a:rPr lang="es-GT" sz="3600" dirty="0" smtClean="0">
                <a:solidFill>
                  <a:srgbClr val="00B050"/>
                </a:solidFill>
              </a:rPr>
              <a:t>:  </a:t>
            </a:r>
          </a:p>
          <a:p>
            <a:pPr lvl="1"/>
            <a:r>
              <a:rPr lang="es-GT" dirty="0" smtClean="0">
                <a:solidFill>
                  <a:srgbClr val="00B050"/>
                </a:solidFill>
              </a:rPr>
              <a:t>Un inductor es una bobina de un material conductor, generalmente un alambre o hilo de cobre esmaltado.  Este elemento debido al fenómeno de autoinducción almacena energía en forma de campo magnético. Generalmente la bobina se enrolla en un material con una permeabilidad magnética relativa </a:t>
            </a:r>
            <a:r>
              <a:rPr lang="el-GR" dirty="0" smtClean="0">
                <a:solidFill>
                  <a:srgbClr val="00B050"/>
                </a:solidFill>
              </a:rPr>
              <a:t>μ</a:t>
            </a:r>
            <a:r>
              <a:rPr lang="es-GT" baseline="-25000" dirty="0" smtClean="0">
                <a:solidFill>
                  <a:srgbClr val="00B050"/>
                </a:solidFill>
              </a:rPr>
              <a:t>r</a:t>
            </a:r>
            <a:r>
              <a:rPr lang="es-GT" dirty="0" smtClean="0">
                <a:solidFill>
                  <a:srgbClr val="00B050"/>
                </a:solidFill>
              </a:rPr>
              <a:t> superior a la del vacío </a:t>
            </a:r>
            <a:r>
              <a:rPr lang="el-GR" dirty="0" smtClean="0">
                <a:solidFill>
                  <a:srgbClr val="00B050"/>
                </a:solidFill>
              </a:rPr>
              <a:t>μ</a:t>
            </a:r>
            <a:r>
              <a:rPr lang="es-GT" baseline="-25000" dirty="0" smtClean="0">
                <a:solidFill>
                  <a:srgbClr val="00B050"/>
                </a:solidFill>
              </a:rPr>
              <a:t>o </a:t>
            </a:r>
            <a:r>
              <a:rPr lang="es-GT" dirty="0" smtClean="0">
                <a:solidFill>
                  <a:srgbClr val="00B050"/>
                </a:solidFill>
              </a:rPr>
              <a:t>(4</a:t>
            </a:r>
            <a:r>
              <a:rPr lang="el-GR" dirty="0" smtClean="0">
                <a:solidFill>
                  <a:srgbClr val="00B050"/>
                </a:solidFill>
              </a:rPr>
              <a:t>π</a:t>
            </a:r>
            <a:r>
              <a:rPr lang="es-GT" dirty="0" smtClean="0">
                <a:solidFill>
                  <a:srgbClr val="00B050"/>
                </a:solidFill>
              </a:rPr>
              <a:t>x10</a:t>
            </a:r>
            <a:r>
              <a:rPr lang="es-GT" baseline="30000" dirty="0" smtClean="0">
                <a:solidFill>
                  <a:srgbClr val="00B050"/>
                </a:solidFill>
              </a:rPr>
              <a:t>-12</a:t>
            </a:r>
            <a:r>
              <a:rPr lang="es-GT" dirty="0" smtClean="0">
                <a:solidFill>
                  <a:srgbClr val="00B050"/>
                </a:solidFill>
              </a:rPr>
              <a:t> NA</a:t>
            </a:r>
            <a:r>
              <a:rPr lang="es-GT" baseline="30000" dirty="0" smtClean="0">
                <a:solidFill>
                  <a:srgbClr val="00B050"/>
                </a:solidFill>
              </a:rPr>
              <a:t>-2</a:t>
            </a:r>
            <a:r>
              <a:rPr lang="es-GT" dirty="0" smtClean="0">
                <a:solidFill>
                  <a:srgbClr val="00B050"/>
                </a:solidFill>
              </a:rPr>
              <a:t>)</a:t>
            </a:r>
          </a:p>
          <a:p>
            <a:pPr lvl="1"/>
            <a:r>
              <a:rPr lang="es-GT" dirty="0" smtClean="0">
                <a:solidFill>
                  <a:srgbClr val="00B050"/>
                </a:solidFill>
              </a:rPr>
              <a:t>La relación entre </a:t>
            </a:r>
            <a:r>
              <a:rPr lang="el-GR" dirty="0" smtClean="0">
                <a:solidFill>
                  <a:srgbClr val="00B050"/>
                </a:solidFill>
              </a:rPr>
              <a:t>Є</a:t>
            </a:r>
            <a:r>
              <a:rPr lang="es-GT" baseline="-25000" dirty="0" smtClean="0">
                <a:solidFill>
                  <a:srgbClr val="00B050"/>
                </a:solidFill>
              </a:rPr>
              <a:t>o</a:t>
            </a:r>
            <a:r>
              <a:rPr lang="el-GR" dirty="0" smtClean="0">
                <a:solidFill>
                  <a:srgbClr val="00B050"/>
                </a:solidFill>
              </a:rPr>
              <a:t> </a:t>
            </a:r>
            <a:r>
              <a:rPr lang="es-GT" dirty="0" smtClean="0">
                <a:solidFill>
                  <a:srgbClr val="00B050"/>
                </a:solidFill>
              </a:rPr>
              <a:t>y </a:t>
            </a:r>
            <a:r>
              <a:rPr lang="el-GR" dirty="0" smtClean="0">
                <a:solidFill>
                  <a:srgbClr val="00B050"/>
                </a:solidFill>
              </a:rPr>
              <a:t>μ</a:t>
            </a:r>
            <a:r>
              <a:rPr lang="es-GT" baseline="-25000" dirty="0" smtClean="0">
                <a:solidFill>
                  <a:srgbClr val="00B050"/>
                </a:solidFill>
              </a:rPr>
              <a:t>o </a:t>
            </a:r>
            <a:r>
              <a:rPr lang="es-GT" dirty="0" smtClean="0">
                <a:solidFill>
                  <a:srgbClr val="00B050"/>
                </a:solidFill>
              </a:rPr>
              <a:t>es la siguiente</a:t>
            </a:r>
          </a:p>
          <a:p>
            <a:pPr lvl="1">
              <a:buNone/>
            </a:pPr>
            <a:r>
              <a:rPr lang="es-GT" dirty="0" smtClean="0">
                <a:solidFill>
                  <a:srgbClr val="00B050"/>
                </a:solidFill>
              </a:rPr>
              <a:t>				</a:t>
            </a:r>
            <a:r>
              <a:rPr lang="el-GR" dirty="0" smtClean="0">
                <a:solidFill>
                  <a:srgbClr val="00B050"/>
                </a:solidFill>
              </a:rPr>
              <a:t>Є</a:t>
            </a:r>
            <a:r>
              <a:rPr lang="es-GT" baseline="-25000" dirty="0" smtClean="0">
                <a:solidFill>
                  <a:srgbClr val="00B050"/>
                </a:solidFill>
              </a:rPr>
              <a:t>o</a:t>
            </a:r>
            <a:r>
              <a:rPr lang="el-GR" dirty="0" smtClean="0">
                <a:solidFill>
                  <a:srgbClr val="00B050"/>
                </a:solidFill>
              </a:rPr>
              <a:t> </a:t>
            </a:r>
            <a:r>
              <a:rPr lang="es-GT" dirty="0" smtClean="0">
                <a:solidFill>
                  <a:srgbClr val="00B050"/>
                </a:solidFill>
              </a:rPr>
              <a:t>x </a:t>
            </a:r>
            <a:r>
              <a:rPr lang="el-GR" dirty="0" smtClean="0">
                <a:solidFill>
                  <a:srgbClr val="00B050"/>
                </a:solidFill>
              </a:rPr>
              <a:t>μ</a:t>
            </a:r>
            <a:r>
              <a:rPr lang="es-GT" baseline="-25000" dirty="0" smtClean="0">
                <a:solidFill>
                  <a:srgbClr val="00B050"/>
                </a:solidFill>
              </a:rPr>
              <a:t>o</a:t>
            </a:r>
            <a:r>
              <a:rPr lang="es-GT" dirty="0" smtClean="0">
                <a:solidFill>
                  <a:srgbClr val="00B050"/>
                </a:solidFill>
              </a:rPr>
              <a:t> = 1/c</a:t>
            </a:r>
            <a:r>
              <a:rPr lang="es-GT" baseline="30000" dirty="0" smtClean="0">
                <a:solidFill>
                  <a:srgbClr val="00B050"/>
                </a:solidFill>
              </a:rPr>
              <a:t>2</a:t>
            </a:r>
          </a:p>
          <a:p>
            <a:pPr lvl="1">
              <a:buNone/>
            </a:pPr>
            <a:endParaRPr lang="es-GT" baseline="30000" dirty="0" smtClean="0">
              <a:solidFill>
                <a:srgbClr val="00B050"/>
              </a:solidFill>
            </a:endParaRPr>
          </a:p>
          <a:p>
            <a:pPr lvl="1">
              <a:buNone/>
            </a:pPr>
            <a:r>
              <a:rPr lang="es-GT" sz="3500" baseline="30000" dirty="0" smtClean="0">
                <a:solidFill>
                  <a:srgbClr val="00B050"/>
                </a:solidFill>
              </a:rPr>
              <a:t>	Donde c es la velocidad de la luz en el espacio vacío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Conceptos Básicos</a:t>
            </a:r>
            <a:endParaRPr lang="en-US" sz="4800" dirty="0">
              <a:solidFill>
                <a:srgbClr val="92D050"/>
              </a:solidFill>
            </a:endParaRPr>
          </a:p>
        </p:txBody>
      </p:sp>
      <p:sp>
        <p:nvSpPr>
          <p:cNvPr id="3" name="Content Placeholder 2"/>
          <p:cNvSpPr>
            <a:spLocks noGrp="1"/>
          </p:cNvSpPr>
          <p:nvPr>
            <p:ph idx="1"/>
          </p:nvPr>
        </p:nvSpPr>
        <p:spPr/>
        <p:txBody>
          <a:bodyPr>
            <a:normAutofit fontScale="92500" lnSpcReduction="10000"/>
          </a:bodyPr>
          <a:lstStyle/>
          <a:p>
            <a:r>
              <a:rPr lang="es-GT" sz="4000" dirty="0" smtClean="0">
                <a:solidFill>
                  <a:srgbClr val="00B050"/>
                </a:solidFill>
              </a:rPr>
              <a:t>Circuitos Eléctricos</a:t>
            </a:r>
          </a:p>
          <a:p>
            <a:pPr lvl="1"/>
            <a:r>
              <a:rPr lang="es-GT" sz="3600" dirty="0" smtClean="0">
                <a:solidFill>
                  <a:srgbClr val="00B050"/>
                </a:solidFill>
              </a:rPr>
              <a:t>La ingeniería eléctrica es el estudio de </a:t>
            </a:r>
            <a:r>
              <a:rPr lang="es-GT" sz="3600" dirty="0" err="1" smtClean="0">
                <a:solidFill>
                  <a:srgbClr val="00B050"/>
                </a:solidFill>
              </a:rPr>
              <a:t>de</a:t>
            </a:r>
            <a:r>
              <a:rPr lang="es-GT" sz="3600" dirty="0" smtClean="0">
                <a:solidFill>
                  <a:srgbClr val="00B050"/>
                </a:solidFill>
              </a:rPr>
              <a:t> los sistemas que producen, transmiten y miden señales eléctricas</a:t>
            </a:r>
            <a:endParaRPr lang="es-GT" sz="3600" dirty="0" smtClean="0">
              <a:solidFill>
                <a:srgbClr val="00B050"/>
              </a:solidFill>
            </a:endParaRPr>
          </a:p>
          <a:p>
            <a:pPr lvl="1"/>
            <a:r>
              <a:rPr lang="es-GT" sz="3600" dirty="0" smtClean="0">
                <a:solidFill>
                  <a:srgbClr val="00B050"/>
                </a:solidFill>
              </a:rPr>
              <a:t>Utilizan modelos físicos y matemáticos para producir sistemas que satisfagan necesidades prácticas</a:t>
            </a:r>
            <a:endParaRPr lang="es-GT" sz="3600" dirty="0" smtClean="0">
              <a:solidFill>
                <a:srgbClr val="00B050"/>
              </a:solidFill>
            </a:endParaRPr>
          </a:p>
          <a:p>
            <a:pPr lvl="1"/>
            <a:r>
              <a:rPr lang="es-GT" sz="3600" dirty="0" smtClean="0">
                <a:solidFill>
                  <a:srgbClr val="00B050"/>
                </a:solidFill>
              </a:rPr>
              <a:t>Los sistemas eléctricos se encuentran en todos lados: casas, oficinas, ciudades, etc.</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Elementos de Circuitos</a:t>
            </a:r>
            <a:endParaRPr lang="en-US" sz="4800" dirty="0">
              <a:solidFill>
                <a:srgbClr val="92D050"/>
              </a:solidFill>
            </a:endParaRPr>
          </a:p>
        </p:txBody>
      </p:sp>
      <p:sp>
        <p:nvSpPr>
          <p:cNvPr id="3" name="Content Placeholder 2"/>
          <p:cNvSpPr>
            <a:spLocks noGrp="1"/>
          </p:cNvSpPr>
          <p:nvPr>
            <p:ph idx="1"/>
          </p:nvPr>
        </p:nvSpPr>
        <p:spPr>
          <a:xfrm>
            <a:off x="457200" y="1600200"/>
            <a:ext cx="8229600" cy="4972072"/>
          </a:xfrm>
        </p:spPr>
        <p:txBody>
          <a:bodyPr>
            <a:normAutofit/>
          </a:bodyPr>
          <a:lstStyle/>
          <a:p>
            <a:r>
              <a:rPr lang="es-GT" sz="3600" b="1" dirty="0" smtClean="0">
                <a:solidFill>
                  <a:srgbClr val="00B050"/>
                </a:solidFill>
              </a:rPr>
              <a:t>Inductor</a:t>
            </a:r>
            <a:r>
              <a:rPr lang="es-GT" sz="3600" dirty="0" smtClean="0">
                <a:solidFill>
                  <a:srgbClr val="00B050"/>
                </a:solidFill>
              </a:rPr>
              <a:t>:  </a:t>
            </a:r>
          </a:p>
          <a:p>
            <a:pPr lvl="1"/>
            <a:r>
              <a:rPr lang="es-GT" dirty="0" smtClean="0">
                <a:solidFill>
                  <a:srgbClr val="00B050"/>
                </a:solidFill>
              </a:rPr>
              <a:t>El voltaje en un inductor se calcula de la siguiente forma:</a:t>
            </a:r>
          </a:p>
          <a:p>
            <a:pPr lvl="3">
              <a:buNone/>
            </a:pPr>
            <a:r>
              <a:rPr lang="es-GT" dirty="0" smtClean="0">
                <a:solidFill>
                  <a:srgbClr val="00B050"/>
                </a:solidFill>
              </a:rPr>
              <a:t> </a:t>
            </a:r>
            <a:r>
              <a:rPr lang="es-GT" dirty="0" smtClean="0">
                <a:solidFill>
                  <a:srgbClr val="00B050"/>
                </a:solidFill>
              </a:rPr>
              <a:t>      		</a:t>
            </a:r>
            <a:r>
              <a:rPr lang="es-GT" sz="2800" dirty="0" smtClean="0">
                <a:solidFill>
                  <a:srgbClr val="00B050"/>
                </a:solidFill>
              </a:rPr>
              <a:t>v(t) = </a:t>
            </a:r>
            <a:r>
              <a:rPr lang="es-GT" sz="2800" dirty="0" err="1" smtClean="0">
                <a:solidFill>
                  <a:srgbClr val="00B050"/>
                </a:solidFill>
              </a:rPr>
              <a:t>Ldi</a:t>
            </a:r>
            <a:r>
              <a:rPr lang="es-GT" sz="2800" dirty="0" smtClean="0">
                <a:solidFill>
                  <a:srgbClr val="00B050"/>
                </a:solidFill>
              </a:rPr>
              <a:t>/</a:t>
            </a:r>
            <a:r>
              <a:rPr lang="es-GT" sz="2800" dirty="0" err="1" smtClean="0">
                <a:solidFill>
                  <a:srgbClr val="00B050"/>
                </a:solidFill>
              </a:rPr>
              <a:t>dt</a:t>
            </a:r>
            <a:endParaRPr lang="es-GT" sz="2800" dirty="0" smtClean="0">
              <a:solidFill>
                <a:srgbClr val="00B050"/>
              </a:solidFill>
            </a:endParaRPr>
          </a:p>
          <a:p>
            <a:pPr lvl="1">
              <a:buNone/>
            </a:pPr>
            <a:r>
              <a:rPr lang="es-GT" sz="3600" dirty="0" smtClean="0">
                <a:solidFill>
                  <a:srgbClr val="00B050"/>
                </a:solidFill>
              </a:rPr>
              <a:t>	</a:t>
            </a:r>
            <a:r>
              <a:rPr lang="es-GT" sz="2000" dirty="0" smtClean="0">
                <a:solidFill>
                  <a:srgbClr val="00B050"/>
                </a:solidFill>
              </a:rPr>
              <a:t>Donde L es la inductancia del elemento, i es la corriente en A y t es tiempo en segundo. </a:t>
            </a:r>
            <a:endParaRPr lang="en-US" sz="1600" dirty="0">
              <a:solidFill>
                <a:srgbClr val="00B050"/>
              </a:solidFill>
            </a:endParaRPr>
          </a:p>
        </p:txBody>
      </p:sp>
      <p:pic>
        <p:nvPicPr>
          <p:cNvPr id="6146" name="Picture 2"/>
          <p:cNvPicPr>
            <a:picLocks noChangeAspect="1" noChangeArrowheads="1"/>
          </p:cNvPicPr>
          <p:nvPr/>
        </p:nvPicPr>
        <p:blipFill>
          <a:blip r:embed="rId2"/>
          <a:srcRect/>
          <a:stretch>
            <a:fillRect/>
          </a:stretch>
        </p:blipFill>
        <p:spPr bwMode="auto">
          <a:xfrm>
            <a:off x="3643306" y="4786322"/>
            <a:ext cx="1838325" cy="16192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Conceptos Básicos</a:t>
            </a:r>
            <a:endParaRPr lang="en-US" sz="4800" dirty="0"/>
          </a:p>
        </p:txBody>
      </p:sp>
      <p:sp>
        <p:nvSpPr>
          <p:cNvPr id="3" name="Content Placeholder 2"/>
          <p:cNvSpPr>
            <a:spLocks noGrp="1"/>
          </p:cNvSpPr>
          <p:nvPr>
            <p:ph idx="1"/>
          </p:nvPr>
        </p:nvSpPr>
        <p:spPr/>
        <p:txBody>
          <a:bodyPr>
            <a:normAutofit fontScale="92500" lnSpcReduction="10000"/>
          </a:bodyPr>
          <a:lstStyle/>
          <a:p>
            <a:r>
              <a:rPr lang="es-GT" sz="4000" dirty="0" smtClean="0">
                <a:solidFill>
                  <a:srgbClr val="00B050"/>
                </a:solidFill>
              </a:rPr>
              <a:t>Los sistemas eléctricos se pueden clasificar de varias formas. Una forma es la siguiente:</a:t>
            </a:r>
          </a:p>
          <a:p>
            <a:pPr lvl="1"/>
            <a:r>
              <a:rPr lang="es-GT" sz="3600" dirty="0" smtClean="0">
                <a:solidFill>
                  <a:srgbClr val="00B050"/>
                </a:solidFill>
              </a:rPr>
              <a:t>Sistemas de comunicación</a:t>
            </a:r>
          </a:p>
          <a:p>
            <a:pPr lvl="1"/>
            <a:r>
              <a:rPr lang="es-GT" sz="3600" dirty="0" smtClean="0">
                <a:solidFill>
                  <a:srgbClr val="00B050"/>
                </a:solidFill>
              </a:rPr>
              <a:t>Sistemas de computación</a:t>
            </a:r>
          </a:p>
          <a:p>
            <a:pPr lvl="1"/>
            <a:r>
              <a:rPr lang="es-GT" sz="3600" dirty="0" smtClean="0">
                <a:solidFill>
                  <a:srgbClr val="00B050"/>
                </a:solidFill>
              </a:rPr>
              <a:t>Sistemas de control</a:t>
            </a:r>
          </a:p>
          <a:p>
            <a:pPr lvl="1"/>
            <a:r>
              <a:rPr lang="es-GT" sz="3600" dirty="0" smtClean="0">
                <a:solidFill>
                  <a:srgbClr val="00B050"/>
                </a:solidFill>
              </a:rPr>
              <a:t>Sistemas de potencia</a:t>
            </a:r>
          </a:p>
          <a:p>
            <a:pPr lvl="1"/>
            <a:r>
              <a:rPr lang="es-GT" sz="3600" dirty="0" smtClean="0">
                <a:solidFill>
                  <a:srgbClr val="00B050"/>
                </a:solidFill>
              </a:rPr>
              <a:t>Sistemas de procesamiento de señales</a:t>
            </a:r>
            <a:endParaRPr lang="en-US" sz="3600" dirty="0">
              <a:solidFill>
                <a:srgbClr val="00B05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Conceptos Básicos</a:t>
            </a:r>
            <a:endParaRPr lang="en-US" sz="4800" dirty="0">
              <a:solidFill>
                <a:srgbClr val="92D050"/>
              </a:solidFill>
            </a:endParaRPr>
          </a:p>
        </p:txBody>
      </p:sp>
      <p:sp>
        <p:nvSpPr>
          <p:cNvPr id="3" name="Content Placeholder 2"/>
          <p:cNvSpPr>
            <a:spLocks noGrp="1"/>
          </p:cNvSpPr>
          <p:nvPr>
            <p:ph idx="1"/>
          </p:nvPr>
        </p:nvSpPr>
        <p:spPr>
          <a:xfrm>
            <a:off x="457200" y="1600200"/>
            <a:ext cx="8229600" cy="4972072"/>
          </a:xfrm>
        </p:spPr>
        <p:txBody>
          <a:bodyPr>
            <a:normAutofit fontScale="92500" lnSpcReduction="20000"/>
          </a:bodyPr>
          <a:lstStyle/>
          <a:p>
            <a:r>
              <a:rPr lang="es-GT" sz="3600" dirty="0" smtClean="0">
                <a:solidFill>
                  <a:srgbClr val="00B050"/>
                </a:solidFill>
              </a:rPr>
              <a:t>Con el estudio de los circuitos eléctricos obtenemos los siguientes beneficios</a:t>
            </a:r>
            <a:endParaRPr lang="es-GT" sz="3600" dirty="0" smtClean="0">
              <a:solidFill>
                <a:srgbClr val="00B050"/>
              </a:solidFill>
            </a:endParaRPr>
          </a:p>
          <a:p>
            <a:pPr lvl="1"/>
            <a:r>
              <a:rPr lang="es-GT" sz="3200" dirty="0" smtClean="0">
                <a:solidFill>
                  <a:srgbClr val="00B050"/>
                </a:solidFill>
              </a:rPr>
              <a:t>Soluciones simples de sistemas complejos</a:t>
            </a:r>
            <a:endParaRPr lang="es-GT" sz="3200" dirty="0" smtClean="0">
              <a:solidFill>
                <a:srgbClr val="00B050"/>
              </a:solidFill>
            </a:endParaRPr>
          </a:p>
          <a:p>
            <a:pPr lvl="1"/>
            <a:r>
              <a:rPr lang="es-GT" sz="3200" dirty="0" smtClean="0">
                <a:solidFill>
                  <a:srgbClr val="00B050"/>
                </a:solidFill>
              </a:rPr>
              <a:t>Sistemas complejos se pueden descomponer en componentes más pequeños (componentes)</a:t>
            </a:r>
          </a:p>
          <a:p>
            <a:pPr lvl="1"/>
            <a:r>
              <a:rPr lang="es-GT" sz="3200" dirty="0" smtClean="0">
                <a:solidFill>
                  <a:srgbClr val="00B050"/>
                </a:solidFill>
              </a:rPr>
              <a:t>El análisis de circuitos eléctricos introduce una metodología para resolución de redes con ecuaciones diferenciales relacionadas.</a:t>
            </a:r>
            <a:endParaRPr lang="es-GT" sz="3200" dirty="0" smtClean="0">
              <a:solidFill>
                <a:srgbClr val="00B050"/>
              </a:solidFill>
            </a:endParaRPr>
          </a:p>
          <a:p>
            <a:pPr lvl="1"/>
            <a:r>
              <a:rPr lang="es-GT" sz="3200" dirty="0" smtClean="0">
                <a:solidFill>
                  <a:srgbClr val="00B050"/>
                </a:solidFill>
              </a:rPr>
              <a:t>La teoría de circuitos es de por si interesante por todos los logros hechos por el hombre en el área de la electrónica</a:t>
            </a:r>
            <a:endParaRPr lang="en-US" sz="3200" dirty="0" smtClean="0">
              <a:solidFill>
                <a:srgbClr val="00B0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Conceptos Básicos</a:t>
            </a:r>
            <a:endParaRPr lang="en-US" sz="4800" dirty="0">
              <a:solidFill>
                <a:srgbClr val="92D050"/>
              </a:solidFill>
            </a:endParaRPr>
          </a:p>
        </p:txBody>
      </p:sp>
      <p:sp>
        <p:nvSpPr>
          <p:cNvPr id="3" name="Content Placeholder 2"/>
          <p:cNvSpPr>
            <a:spLocks noGrp="1"/>
          </p:cNvSpPr>
          <p:nvPr>
            <p:ph idx="1"/>
          </p:nvPr>
        </p:nvSpPr>
        <p:spPr/>
        <p:txBody>
          <a:bodyPr>
            <a:normAutofit/>
          </a:bodyPr>
          <a:lstStyle/>
          <a:p>
            <a:r>
              <a:rPr lang="es-GT" sz="3600" dirty="0" smtClean="0">
                <a:solidFill>
                  <a:srgbClr val="00B050"/>
                </a:solidFill>
              </a:rPr>
              <a:t>Para el estudio de los circuitos eléctricos se asumirán las siguientes premisas:</a:t>
            </a:r>
          </a:p>
          <a:p>
            <a:pPr lvl="1"/>
            <a:r>
              <a:rPr lang="es-GT" dirty="0" smtClean="0">
                <a:solidFill>
                  <a:srgbClr val="00B050"/>
                </a:solidFill>
              </a:rPr>
              <a:t>Cargas en movimiento producen señales eléctricas</a:t>
            </a:r>
            <a:endParaRPr lang="es-GT" dirty="0" smtClean="0">
              <a:solidFill>
                <a:srgbClr val="00B050"/>
              </a:solidFill>
            </a:endParaRPr>
          </a:p>
          <a:p>
            <a:pPr lvl="1"/>
            <a:r>
              <a:rPr lang="es-GT" dirty="0" smtClean="0">
                <a:solidFill>
                  <a:srgbClr val="00B050"/>
                </a:solidFill>
              </a:rPr>
              <a:t>La carga neta en todos los componentes del circuito es 0</a:t>
            </a:r>
          </a:p>
          <a:p>
            <a:pPr lvl="1"/>
            <a:r>
              <a:rPr lang="es-GT" dirty="0" smtClean="0">
                <a:solidFill>
                  <a:srgbClr val="00B050"/>
                </a:solidFill>
              </a:rPr>
              <a:t>No hay acople magnético entre los elementos de un circuito.  Este puede ocurrir dentro de un elemento.</a:t>
            </a:r>
            <a:endParaRPr lang="es-GT" dirty="0" smtClean="0">
              <a:solidFill>
                <a:srgbClr val="00B050"/>
              </a:solidFill>
            </a:endParaRPr>
          </a:p>
          <a:p>
            <a:pPr>
              <a:buNone/>
            </a:pPr>
            <a:endParaRPr lang="es-GT" sz="3600" dirty="0" smtClean="0">
              <a:solidFill>
                <a:srgbClr val="00B050"/>
              </a:solidFill>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Conceptos Básicos</a:t>
            </a:r>
            <a:endParaRPr lang="en-US" sz="4800" dirty="0">
              <a:solidFill>
                <a:srgbClr val="92D050"/>
              </a:solidFill>
            </a:endParaRPr>
          </a:p>
        </p:txBody>
      </p:sp>
      <p:sp>
        <p:nvSpPr>
          <p:cNvPr id="3" name="Content Placeholder 2"/>
          <p:cNvSpPr>
            <a:spLocks noGrp="1"/>
          </p:cNvSpPr>
          <p:nvPr>
            <p:ph idx="1"/>
          </p:nvPr>
        </p:nvSpPr>
        <p:spPr/>
        <p:txBody>
          <a:bodyPr>
            <a:normAutofit/>
          </a:bodyPr>
          <a:lstStyle/>
          <a:p>
            <a:r>
              <a:rPr lang="es-GT" sz="3600" b="1" dirty="0" smtClean="0">
                <a:solidFill>
                  <a:srgbClr val="00B050"/>
                </a:solidFill>
              </a:rPr>
              <a:t>Circuito eléctrico</a:t>
            </a:r>
            <a:r>
              <a:rPr lang="es-GT" sz="3600" dirty="0" smtClean="0">
                <a:solidFill>
                  <a:srgbClr val="00B050"/>
                </a:solidFill>
              </a:rPr>
              <a:t>:   Lazo cerrado formado por diferentes elementos donde circula una corriente</a:t>
            </a:r>
          </a:p>
          <a:p>
            <a:endParaRPr lang="es-GT" sz="3600" dirty="0" smtClean="0">
              <a:solidFill>
                <a:srgbClr val="00B050"/>
              </a:solidFill>
            </a:endParaRPr>
          </a:p>
          <a:p>
            <a:pPr>
              <a:buNone/>
            </a:pPr>
            <a:endParaRPr lang="es-GT" sz="3600" dirty="0" smtClean="0">
              <a:solidFill>
                <a:srgbClr val="00B050"/>
              </a:solidFill>
            </a:endParaRPr>
          </a:p>
          <a:p>
            <a:endParaRPr lang="en-US" dirty="0"/>
          </a:p>
        </p:txBody>
      </p:sp>
      <p:pic>
        <p:nvPicPr>
          <p:cNvPr id="1027" name="Picture 3"/>
          <p:cNvPicPr>
            <a:picLocks noChangeAspect="1" noChangeArrowheads="1"/>
          </p:cNvPicPr>
          <p:nvPr/>
        </p:nvPicPr>
        <p:blipFill>
          <a:blip r:embed="rId2"/>
          <a:srcRect/>
          <a:stretch>
            <a:fillRect/>
          </a:stretch>
        </p:blipFill>
        <p:spPr bwMode="auto">
          <a:xfrm>
            <a:off x="1857356" y="4214818"/>
            <a:ext cx="4857784" cy="10447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Definiciones importantes</a:t>
            </a:r>
            <a:endParaRPr lang="en-US" sz="4800" dirty="0">
              <a:solidFill>
                <a:srgbClr val="92D050"/>
              </a:solidFill>
            </a:endParaRPr>
          </a:p>
        </p:txBody>
      </p:sp>
      <p:sp>
        <p:nvSpPr>
          <p:cNvPr id="3" name="Content Placeholder 2"/>
          <p:cNvSpPr>
            <a:spLocks noGrp="1"/>
          </p:cNvSpPr>
          <p:nvPr>
            <p:ph idx="1"/>
          </p:nvPr>
        </p:nvSpPr>
        <p:spPr>
          <a:xfrm>
            <a:off x="457200" y="1600200"/>
            <a:ext cx="8229600" cy="4900634"/>
          </a:xfrm>
        </p:spPr>
        <p:txBody>
          <a:bodyPr>
            <a:normAutofit fontScale="77500" lnSpcReduction="20000"/>
          </a:bodyPr>
          <a:lstStyle/>
          <a:p>
            <a:r>
              <a:rPr lang="es-GT" sz="3600" b="1" dirty="0" smtClean="0">
                <a:solidFill>
                  <a:srgbClr val="00B050"/>
                </a:solidFill>
              </a:rPr>
              <a:t>Voltaje: </a:t>
            </a:r>
            <a:r>
              <a:rPr lang="es-GT" sz="3600" dirty="0" smtClean="0">
                <a:solidFill>
                  <a:srgbClr val="00B050"/>
                </a:solidFill>
              </a:rPr>
              <a:t> Trabajo necesario para llevar una carga eléctrica de un potencial A </a:t>
            </a:r>
            <a:r>
              <a:rPr lang="es-GT" sz="3600" dirty="0" err="1" smtClean="0">
                <a:solidFill>
                  <a:srgbClr val="00B050"/>
                </a:solidFill>
              </a:rPr>
              <a:t>a</a:t>
            </a:r>
            <a:r>
              <a:rPr lang="es-GT" sz="3600" dirty="0" smtClean="0">
                <a:solidFill>
                  <a:srgbClr val="00B050"/>
                </a:solidFill>
              </a:rPr>
              <a:t> un Potencial B (V</a:t>
            </a:r>
            <a:r>
              <a:rPr lang="es-GT" sz="3600" baseline="-25000" dirty="0" smtClean="0">
                <a:solidFill>
                  <a:srgbClr val="00B050"/>
                </a:solidFill>
              </a:rPr>
              <a:t>AB</a:t>
            </a:r>
            <a:r>
              <a:rPr lang="es-GT" sz="3600" dirty="0" smtClean="0">
                <a:solidFill>
                  <a:srgbClr val="00B050"/>
                </a:solidFill>
              </a:rPr>
              <a:t>)</a:t>
            </a:r>
          </a:p>
          <a:p>
            <a:pPr>
              <a:buNone/>
            </a:pPr>
            <a:r>
              <a:rPr lang="es-GT" sz="3600" dirty="0" smtClean="0">
                <a:solidFill>
                  <a:srgbClr val="00B050"/>
                </a:solidFill>
              </a:rPr>
              <a:t>                     </a:t>
            </a:r>
          </a:p>
          <a:p>
            <a:pPr>
              <a:buNone/>
            </a:pPr>
            <a:r>
              <a:rPr lang="es-GT" sz="3600" dirty="0" smtClean="0">
                <a:solidFill>
                  <a:srgbClr val="00B050"/>
                </a:solidFill>
              </a:rPr>
              <a:t>	</a:t>
            </a:r>
            <a:r>
              <a:rPr lang="es-GT" sz="3600" dirty="0" smtClean="0">
                <a:solidFill>
                  <a:srgbClr val="00B050"/>
                </a:solidFill>
              </a:rPr>
              <a:t>		</a:t>
            </a:r>
            <a:r>
              <a:rPr lang="es-GT" sz="3600" dirty="0" smtClean="0">
                <a:solidFill>
                  <a:srgbClr val="00B050"/>
                </a:solidFill>
              </a:rPr>
              <a:t>    	V = ∆W/∆Q </a:t>
            </a:r>
          </a:p>
          <a:p>
            <a:pPr>
              <a:buNone/>
            </a:pPr>
            <a:r>
              <a:rPr lang="es-GT" sz="3600" dirty="0" smtClean="0">
                <a:solidFill>
                  <a:srgbClr val="00B050"/>
                </a:solidFill>
              </a:rPr>
              <a:t> </a:t>
            </a:r>
            <a:r>
              <a:rPr lang="es-GT" sz="3600" dirty="0" smtClean="0">
                <a:solidFill>
                  <a:srgbClr val="00B050"/>
                </a:solidFill>
              </a:rPr>
              <a:t>                         	</a:t>
            </a:r>
          </a:p>
          <a:p>
            <a:pPr>
              <a:buNone/>
            </a:pPr>
            <a:r>
              <a:rPr lang="es-GT" sz="3600" dirty="0" smtClean="0">
                <a:solidFill>
                  <a:srgbClr val="00B050"/>
                </a:solidFill>
              </a:rPr>
              <a:t>	</a:t>
            </a:r>
            <a:r>
              <a:rPr lang="es-GT" sz="3600" dirty="0" smtClean="0">
                <a:solidFill>
                  <a:srgbClr val="00B050"/>
                </a:solidFill>
              </a:rPr>
              <a:t>			v = </a:t>
            </a:r>
            <a:r>
              <a:rPr lang="es-GT" sz="3600" dirty="0" err="1" smtClean="0">
                <a:solidFill>
                  <a:srgbClr val="00B050"/>
                </a:solidFill>
              </a:rPr>
              <a:t>dw</a:t>
            </a:r>
            <a:r>
              <a:rPr lang="es-GT" sz="3600" dirty="0" smtClean="0">
                <a:solidFill>
                  <a:srgbClr val="00B050"/>
                </a:solidFill>
              </a:rPr>
              <a:t>/</a:t>
            </a:r>
            <a:r>
              <a:rPr lang="es-GT" sz="3600" dirty="0" err="1" smtClean="0">
                <a:solidFill>
                  <a:srgbClr val="00B050"/>
                </a:solidFill>
              </a:rPr>
              <a:t>dq</a:t>
            </a:r>
            <a:r>
              <a:rPr lang="es-GT" sz="3600" dirty="0" smtClean="0">
                <a:solidFill>
                  <a:srgbClr val="00B050"/>
                </a:solidFill>
              </a:rPr>
              <a:t>             </a:t>
            </a:r>
          </a:p>
          <a:p>
            <a:pPr>
              <a:buNone/>
            </a:pPr>
            <a:endParaRPr lang="es-GT" sz="3600" dirty="0" smtClean="0">
              <a:solidFill>
                <a:srgbClr val="00B050"/>
              </a:solidFill>
            </a:endParaRPr>
          </a:p>
          <a:p>
            <a:pPr>
              <a:buNone/>
            </a:pPr>
            <a:r>
              <a:rPr lang="es-GT" sz="3600" dirty="0" smtClean="0">
                <a:solidFill>
                  <a:srgbClr val="00B050"/>
                </a:solidFill>
              </a:rPr>
              <a:t>    Donde V se mide en Volts, W en </a:t>
            </a:r>
            <a:r>
              <a:rPr lang="es-GT" sz="3600" dirty="0" err="1" smtClean="0">
                <a:solidFill>
                  <a:srgbClr val="00B050"/>
                </a:solidFill>
              </a:rPr>
              <a:t>Joules</a:t>
            </a:r>
            <a:r>
              <a:rPr lang="es-GT" sz="3600" dirty="0" smtClean="0">
                <a:solidFill>
                  <a:srgbClr val="00B050"/>
                </a:solidFill>
              </a:rPr>
              <a:t> y Q en </a:t>
            </a:r>
            <a:r>
              <a:rPr lang="es-GT" sz="3600" dirty="0" err="1" smtClean="0">
                <a:solidFill>
                  <a:srgbClr val="00B050"/>
                </a:solidFill>
              </a:rPr>
              <a:t>Coulombs</a:t>
            </a:r>
            <a:endParaRPr lang="es-GT" sz="3600" dirty="0" smtClean="0">
              <a:solidFill>
                <a:srgbClr val="00B050"/>
              </a:solidFill>
            </a:endParaRPr>
          </a:p>
          <a:p>
            <a:pPr>
              <a:buNone/>
            </a:pPr>
            <a:r>
              <a:rPr lang="es-GT" sz="3600" dirty="0" smtClean="0">
                <a:solidFill>
                  <a:srgbClr val="00B050"/>
                </a:solidFill>
              </a:rPr>
              <a:t>	</a:t>
            </a:r>
          </a:p>
          <a:p>
            <a:pPr>
              <a:buNone/>
            </a:pPr>
            <a:r>
              <a:rPr lang="es-GT" sz="3600" dirty="0" smtClean="0">
                <a:solidFill>
                  <a:srgbClr val="00B050"/>
                </a:solidFill>
              </a:rPr>
              <a:t>	</a:t>
            </a:r>
            <a:r>
              <a:rPr lang="es-GT" sz="3600" dirty="0" smtClean="0">
                <a:solidFill>
                  <a:srgbClr val="00B050"/>
                </a:solidFill>
              </a:rPr>
              <a:t>	</a:t>
            </a:r>
            <a:r>
              <a:rPr lang="es-GT" sz="3600" dirty="0" smtClean="0">
                <a:solidFill>
                  <a:srgbClr val="00B050"/>
                </a:solidFill>
              </a:rPr>
              <a:t>Carga de un electrón:  1.6022x10</a:t>
            </a:r>
            <a:r>
              <a:rPr lang="es-GT" sz="3600" baseline="30000" dirty="0" smtClean="0">
                <a:solidFill>
                  <a:srgbClr val="00B050"/>
                </a:solidFill>
              </a:rPr>
              <a:t>-19</a:t>
            </a:r>
            <a:r>
              <a:rPr lang="es-GT" sz="3600" dirty="0" smtClean="0">
                <a:solidFill>
                  <a:srgbClr val="00B050"/>
                </a:solidFill>
              </a:rPr>
              <a:t> C </a:t>
            </a:r>
            <a:endParaRPr lang="es-GT" sz="3600" dirty="0" smtClean="0">
              <a:solidFill>
                <a:srgbClr val="00B050"/>
              </a:solidFill>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Definiciones importantes</a:t>
            </a:r>
            <a:endParaRPr lang="en-US" sz="4800" dirty="0">
              <a:solidFill>
                <a:srgbClr val="92D050"/>
              </a:solidFill>
            </a:endParaRPr>
          </a:p>
        </p:txBody>
      </p:sp>
      <p:sp>
        <p:nvSpPr>
          <p:cNvPr id="3" name="Content Placeholder 2"/>
          <p:cNvSpPr>
            <a:spLocks noGrp="1"/>
          </p:cNvSpPr>
          <p:nvPr>
            <p:ph idx="1"/>
          </p:nvPr>
        </p:nvSpPr>
        <p:spPr/>
        <p:txBody>
          <a:bodyPr>
            <a:normAutofit fontScale="92500" lnSpcReduction="20000"/>
          </a:bodyPr>
          <a:lstStyle/>
          <a:p>
            <a:r>
              <a:rPr lang="es-GT" sz="3600" b="1" dirty="0" smtClean="0">
                <a:solidFill>
                  <a:srgbClr val="00B050"/>
                </a:solidFill>
              </a:rPr>
              <a:t>Corriente</a:t>
            </a:r>
            <a:r>
              <a:rPr lang="es-GT" sz="3600" dirty="0" smtClean="0">
                <a:solidFill>
                  <a:srgbClr val="00B050"/>
                </a:solidFill>
              </a:rPr>
              <a:t>:  Cantidad de carga que pasa por un punto en un tiempo determinado</a:t>
            </a:r>
          </a:p>
          <a:p>
            <a:pPr>
              <a:buNone/>
            </a:pPr>
            <a:endParaRPr lang="es-GT" sz="3600" dirty="0" smtClean="0">
              <a:solidFill>
                <a:srgbClr val="00B050"/>
              </a:solidFill>
            </a:endParaRPr>
          </a:p>
          <a:p>
            <a:pPr>
              <a:buNone/>
            </a:pPr>
            <a:r>
              <a:rPr lang="es-GT" sz="3600" dirty="0" smtClean="0">
                <a:solidFill>
                  <a:srgbClr val="00B050"/>
                </a:solidFill>
              </a:rPr>
              <a:t> </a:t>
            </a:r>
            <a:r>
              <a:rPr lang="es-GT" sz="3600" dirty="0" smtClean="0">
                <a:solidFill>
                  <a:srgbClr val="00B050"/>
                </a:solidFill>
              </a:rPr>
              <a:t>                      	I = ∆Q/∆T</a:t>
            </a:r>
          </a:p>
          <a:p>
            <a:pPr>
              <a:buNone/>
            </a:pPr>
            <a:endParaRPr lang="es-GT" sz="3600" dirty="0" smtClean="0">
              <a:solidFill>
                <a:srgbClr val="00B050"/>
              </a:solidFill>
            </a:endParaRPr>
          </a:p>
          <a:p>
            <a:pPr>
              <a:buNone/>
            </a:pPr>
            <a:r>
              <a:rPr lang="es-GT" sz="3600" dirty="0" smtClean="0">
                <a:solidFill>
                  <a:srgbClr val="00B050"/>
                </a:solidFill>
              </a:rPr>
              <a:t>				i = </a:t>
            </a:r>
            <a:r>
              <a:rPr lang="es-GT" sz="3600" dirty="0" err="1" smtClean="0">
                <a:solidFill>
                  <a:srgbClr val="00B050"/>
                </a:solidFill>
              </a:rPr>
              <a:t>dq</a:t>
            </a:r>
            <a:r>
              <a:rPr lang="es-GT" sz="3600" dirty="0" smtClean="0">
                <a:solidFill>
                  <a:srgbClr val="00B050"/>
                </a:solidFill>
              </a:rPr>
              <a:t>/</a:t>
            </a:r>
            <a:r>
              <a:rPr lang="es-GT" sz="3600" dirty="0" err="1" smtClean="0">
                <a:solidFill>
                  <a:srgbClr val="00B050"/>
                </a:solidFill>
              </a:rPr>
              <a:t>dt</a:t>
            </a:r>
            <a:endParaRPr lang="es-GT" sz="3600" dirty="0" smtClean="0">
              <a:solidFill>
                <a:srgbClr val="00B050"/>
              </a:solidFill>
            </a:endParaRPr>
          </a:p>
          <a:p>
            <a:pPr>
              <a:buNone/>
            </a:pPr>
            <a:endParaRPr lang="es-GT" sz="3600" dirty="0" smtClean="0">
              <a:solidFill>
                <a:srgbClr val="00B050"/>
              </a:solidFill>
            </a:endParaRPr>
          </a:p>
          <a:p>
            <a:pPr>
              <a:buNone/>
            </a:pPr>
            <a:r>
              <a:rPr lang="es-GT" sz="3600" dirty="0" smtClean="0">
                <a:solidFill>
                  <a:srgbClr val="00B050"/>
                </a:solidFill>
              </a:rPr>
              <a:t>   Donde I se mide en Amperios, Q en </a:t>
            </a:r>
            <a:r>
              <a:rPr lang="es-GT" sz="3600" dirty="0" err="1" smtClean="0">
                <a:solidFill>
                  <a:srgbClr val="00B050"/>
                </a:solidFill>
              </a:rPr>
              <a:t>Coulombs</a:t>
            </a:r>
            <a:r>
              <a:rPr lang="es-GT" sz="3600" dirty="0" smtClean="0">
                <a:solidFill>
                  <a:srgbClr val="00B050"/>
                </a:solidFill>
              </a:rPr>
              <a:t> y T en segundos</a:t>
            </a:r>
            <a:endParaRPr lang="es-GT" sz="3600" dirty="0" smtClean="0">
              <a:solidFill>
                <a:srgbClr val="00B050"/>
              </a:solidFill>
            </a:endParaRPr>
          </a:p>
          <a:p>
            <a:pPr>
              <a:buNone/>
            </a:pPr>
            <a:endParaRPr lang="es-GT" sz="3600" dirty="0" smtClean="0">
              <a:solidFill>
                <a:srgbClr val="00B050"/>
              </a:solidFill>
            </a:endParaRPr>
          </a:p>
          <a:p>
            <a:pPr>
              <a:buNone/>
            </a:pPr>
            <a:endParaRPr lang="es-GT" sz="3600" dirty="0" smtClean="0">
              <a:solidFill>
                <a:srgbClr val="00B050"/>
              </a:solidFill>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sz="4800" dirty="0" smtClean="0">
                <a:solidFill>
                  <a:srgbClr val="92D050"/>
                </a:solidFill>
              </a:rPr>
              <a:t>Definiciones importantes</a:t>
            </a:r>
            <a:endParaRPr lang="en-US" sz="4800" dirty="0">
              <a:solidFill>
                <a:srgbClr val="92D050"/>
              </a:solidFill>
            </a:endParaRPr>
          </a:p>
        </p:txBody>
      </p:sp>
      <p:sp>
        <p:nvSpPr>
          <p:cNvPr id="3" name="Content Placeholder 2"/>
          <p:cNvSpPr>
            <a:spLocks noGrp="1"/>
          </p:cNvSpPr>
          <p:nvPr>
            <p:ph idx="1"/>
          </p:nvPr>
        </p:nvSpPr>
        <p:spPr>
          <a:xfrm>
            <a:off x="457200" y="1600201"/>
            <a:ext cx="8229600" cy="3471873"/>
          </a:xfrm>
        </p:spPr>
        <p:txBody>
          <a:bodyPr>
            <a:normAutofit fontScale="92500" lnSpcReduction="10000"/>
          </a:bodyPr>
          <a:lstStyle/>
          <a:p>
            <a:r>
              <a:rPr lang="es-GT" sz="3600" b="1" dirty="0" smtClean="0">
                <a:solidFill>
                  <a:srgbClr val="00B050"/>
                </a:solidFill>
              </a:rPr>
              <a:t>Elemento ideal de circuito</a:t>
            </a:r>
            <a:r>
              <a:rPr lang="es-GT" sz="3600" dirty="0" smtClean="0">
                <a:solidFill>
                  <a:srgbClr val="00B050"/>
                </a:solidFill>
              </a:rPr>
              <a:t>:  Es el elemento básico de un circuito que tiene las siguientes características:</a:t>
            </a:r>
          </a:p>
          <a:p>
            <a:pPr lvl="1"/>
            <a:r>
              <a:rPr lang="es-GT" dirty="0" smtClean="0">
                <a:solidFill>
                  <a:srgbClr val="00B050"/>
                </a:solidFill>
              </a:rPr>
              <a:t>Tiene solamente 2 terminales</a:t>
            </a:r>
          </a:p>
          <a:p>
            <a:pPr lvl="1"/>
            <a:r>
              <a:rPr lang="es-GT" dirty="0" smtClean="0">
                <a:solidFill>
                  <a:srgbClr val="00B050"/>
                </a:solidFill>
              </a:rPr>
              <a:t>Se puede describir matemáticamente por la relación matemática en términos del voltaje y corriente en sus terminales</a:t>
            </a:r>
          </a:p>
          <a:p>
            <a:pPr lvl="1"/>
            <a:r>
              <a:rPr lang="es-GT" dirty="0" smtClean="0">
                <a:solidFill>
                  <a:srgbClr val="00B050"/>
                </a:solidFill>
              </a:rPr>
              <a:t>No se puede subdividir en otros elementos </a:t>
            </a:r>
            <a:endParaRPr lang="es-GT" dirty="0" smtClean="0">
              <a:solidFill>
                <a:srgbClr val="00B050"/>
              </a:solidFill>
            </a:endParaRPr>
          </a:p>
          <a:p>
            <a:pPr>
              <a:buNone/>
            </a:pPr>
            <a:endParaRPr lang="es-GT" sz="3600" dirty="0" smtClean="0">
              <a:solidFill>
                <a:srgbClr val="00B050"/>
              </a:solidFill>
            </a:endParaRPr>
          </a:p>
          <a:p>
            <a:endParaRPr lang="en-US" dirty="0"/>
          </a:p>
        </p:txBody>
      </p:sp>
      <p:pic>
        <p:nvPicPr>
          <p:cNvPr id="2050" name="Picture 2"/>
          <p:cNvPicPr>
            <a:picLocks noChangeAspect="1" noChangeArrowheads="1"/>
          </p:cNvPicPr>
          <p:nvPr/>
        </p:nvPicPr>
        <p:blipFill>
          <a:blip r:embed="rId2"/>
          <a:srcRect/>
          <a:stretch>
            <a:fillRect/>
          </a:stretch>
        </p:blipFill>
        <p:spPr bwMode="auto">
          <a:xfrm>
            <a:off x="3428992" y="5214950"/>
            <a:ext cx="2181225" cy="12001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788</Words>
  <Application>Microsoft Office PowerPoint</Application>
  <PresentationFormat>On-screen Show (4:3)</PresentationFormat>
  <Paragraphs>125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Circuitos Eléctricos 1</vt:lpstr>
      <vt:lpstr>Conceptos Básicos</vt:lpstr>
      <vt:lpstr>Conceptos Básicos</vt:lpstr>
      <vt:lpstr>Conceptos Básicos</vt:lpstr>
      <vt:lpstr>Conceptos Básicos</vt:lpstr>
      <vt:lpstr>Conceptos Básicos</vt:lpstr>
      <vt:lpstr>Definiciones importantes</vt:lpstr>
      <vt:lpstr>Definiciones importantes</vt:lpstr>
      <vt:lpstr>Definiciones importantes</vt:lpstr>
      <vt:lpstr>Definiciones importantes</vt:lpstr>
      <vt:lpstr>Definiciones importantes</vt:lpstr>
      <vt:lpstr>Definiciones importantes</vt:lpstr>
      <vt:lpstr>Definiciones importantes</vt:lpstr>
      <vt:lpstr>Definiciones importantes</vt:lpstr>
      <vt:lpstr>Elementos de Circuitos</vt:lpstr>
      <vt:lpstr>Elementos de Circuitos</vt:lpstr>
      <vt:lpstr>Elementos de Circuitos</vt:lpstr>
      <vt:lpstr>Elementos de Circuitos</vt:lpstr>
      <vt:lpstr>Elementos de Circuitos</vt:lpstr>
      <vt:lpstr>Elementos de Circuitos</vt:lpstr>
    </vt:vector>
  </TitlesOfParts>
  <Company>Productos Avon de Guatemala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vasquezj</dc:creator>
  <cp:lastModifiedBy>vasquezj</cp:lastModifiedBy>
  <cp:revision>27</cp:revision>
  <dcterms:created xsi:type="dcterms:W3CDTF">2010-01-12T04:30:59Z</dcterms:created>
  <dcterms:modified xsi:type="dcterms:W3CDTF">2010-01-19T06:12:19Z</dcterms:modified>
</cp:coreProperties>
</file>