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1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6" y="313202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2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Microsoft YaHei" charset="0"/>
                <a:ea typeface="Microsoft YaHei" charset="0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0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6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6" y="313202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6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2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Microsoft YaHei" charset="0"/>
                <a:ea typeface="Microsoft YaHei" charset="0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0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9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8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7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2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00036" y="311755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11596801" y="311755"/>
            <a:ext cx="264795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Microsoft YaHei" charset="0"/>
                <a:ea typeface="Microsoft YaHei" charset="0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7" name="灯片编号占位符 5"/>
          <p:cNvSpPr txBox="1"/>
          <p:nvPr/>
        </p:nvSpPr>
        <p:spPr>
          <a:xfrm>
            <a:off x="11596800" y="311755"/>
            <a:ext cx="264795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Microsoft YaHei" charset="0"/>
                <a:ea typeface="Microsoft YaHei" charset="0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3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4" y="6100771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2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2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6" y="311755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1595421" y="311755"/>
            <a:ext cx="59658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Microsoft YaHei" charset="0"/>
                <a:ea typeface="Microsoft YaHei" charset="0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7" name="灯片编号占位符 5"/>
          <p:cNvSpPr txBox="1"/>
          <p:nvPr/>
        </p:nvSpPr>
        <p:spPr>
          <a:xfrm>
            <a:off x="11595420" y="311755"/>
            <a:ext cx="59658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Microsoft YaHei" charset="0"/>
                <a:ea typeface="Microsoft YaHei" charset="0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6" y="311755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2"/>
            <a:ext cx="486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Microsoft YaHei" charset="0"/>
                <a:ea typeface="Microsoft YaHei" charset="0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53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431800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简易数据库答辩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515110910029 王自铭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 descr="平均时间-数据规模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1661795" y="1555115"/>
            <a:ext cx="8354060" cy="454088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性能分析——不同数据量下的性能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性能分析——空间回收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512445" y="2896870"/>
            <a:ext cx="11162665" cy="1819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450" y="1911985"/>
            <a:ext cx="94513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测试目标：考察空间回收功能对减少文件大小的作用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测试方法：连续多次运行性能测试程序，考察文件大小的变化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05" y="5029835"/>
            <a:ext cx="94513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测试结论：在有大量删除操作时，空间回收能有效地减小文件大小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性能分析——文件扩容策略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619760" y="3011170"/>
            <a:ext cx="11162665" cy="1842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450" y="1769110"/>
            <a:ext cx="983869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测试目标：考察不同扩容策略对运行时间和文件大小的影响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测试方法：使用不同的扩容策略，运行性能测试程序，考察插入数据的速度与文件大小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（简单扩容策略：每次扩容同样的大小；倍增扩容策略：每次扩容将文件大小翻倍）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4942840"/>
            <a:ext cx="1007237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测试结论：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　　简单扩容策略会明显增加插入数据的时间，能在一定程度上减少文件的大小；而倍增扩容策略会减少插入数据的时间，但会增加文件大小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>
              <a:lnSpc>
                <a:spcPct val="12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　　不同扩容策略对插入数据时间的影响很大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谢谢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3600">
                <a:latin typeface="冬青黑体简体中文" charset="0"/>
                <a:ea typeface="冬青黑体简体中文" charset="0"/>
              </a:rPr>
              <a:t>目录</a:t>
            </a:r>
            <a:endParaRPr lang="x-none" altLang="zh-CN" sz="3600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4770" y="1043305"/>
            <a:ext cx="5081270" cy="411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latin typeface="冬青黑体简体中文" charset="0"/>
                <a:ea typeface="冬青黑体简体中文" charset="0"/>
              </a:rPr>
              <a:t>1. 总体架构</a:t>
            </a:r>
            <a:endParaRPr lang="x-none" altLang="zh-CN" sz="3600">
              <a:latin typeface="冬青黑体简体中文" charset="0"/>
              <a:ea typeface="冬青黑体简体中文" charset="0"/>
            </a:endParaRPr>
          </a:p>
          <a:p>
            <a:endParaRPr lang="x-none" altLang="zh-CN" sz="40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3600">
                <a:latin typeface="冬青黑体简体中文" charset="0"/>
                <a:ea typeface="冬青黑体简体中文" charset="0"/>
              </a:rPr>
              <a:t>2. 数据结构</a:t>
            </a:r>
            <a:endParaRPr lang="x-none" altLang="zh-CN" sz="3600">
              <a:latin typeface="冬青黑体简体中文" charset="0"/>
              <a:ea typeface="冬青黑体简体中文" charset="0"/>
            </a:endParaRPr>
          </a:p>
          <a:p>
            <a:endParaRPr lang="x-none" altLang="zh-CN" sz="40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3600">
                <a:latin typeface="冬青黑体简体中文" charset="0"/>
                <a:ea typeface="冬青黑体简体中文" charset="0"/>
              </a:rPr>
              <a:t>3. 功能设计与软件工程</a:t>
            </a:r>
            <a:endParaRPr lang="x-none" altLang="zh-CN" sz="3600">
              <a:latin typeface="冬青黑体简体中文" charset="0"/>
              <a:ea typeface="冬青黑体简体中文" charset="0"/>
            </a:endParaRPr>
          </a:p>
          <a:p>
            <a:endParaRPr lang="x-none" altLang="zh-CN" sz="40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3600">
                <a:latin typeface="冬青黑体简体中文" charset="0"/>
                <a:ea typeface="冬青黑体简体中文" charset="0"/>
              </a:rPr>
              <a:t>4. 性能分析</a:t>
            </a:r>
            <a:endParaRPr lang="x-none" altLang="zh-CN" sz="3600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本项目实现了一个简易的key-value型数据库，使用B+树索引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r>
              <a:rPr lang="x-none" altLang="zh-CN">
                <a:latin typeface="冬青黑体简体中文" charset="0"/>
                <a:ea typeface="冬青黑体简体中文" charset="0"/>
              </a:rPr>
              <a:t>key为定长字符串（可以在编译时改变最大长度），value为可变长字符串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r>
              <a:rPr lang="x-none" altLang="zh-CN">
                <a:latin typeface="冬青黑体简体中文" charset="0"/>
                <a:ea typeface="冬青黑体简体中文" charset="0"/>
              </a:rPr>
              <a:t>数据库支持 存储、查询、修改、删除等基本操作和记录的顺序访问：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1800">
                <a:latin typeface="冬青黑体简体中文" charset="0"/>
                <a:ea typeface="冬青黑体简体中文" charset="0"/>
              </a:rPr>
              <a:t>Database(const char *indexFile, const char *dataFile) // 初始化</a:t>
            </a:r>
            <a:endParaRPr lang="x-none" altLang="zh-CN" sz="18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1800">
                <a:latin typeface="冬青黑体简体中文" charset="0"/>
                <a:ea typeface="冬青黑体简体中文" charset="0"/>
              </a:rPr>
              <a:t>bool store(const char *key, const char *value) // 存储</a:t>
            </a:r>
            <a:endParaRPr lang="x-none" altLang="zh-CN" sz="18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1800">
                <a:latin typeface="冬青黑体简体中文" charset="0"/>
                <a:ea typeface="冬青黑体简体中文" charset="0"/>
              </a:rPr>
              <a:t>char *fetch(const char *key) // 查询</a:t>
            </a:r>
            <a:endParaRPr lang="x-none" altLang="zh-CN" sz="18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1800">
                <a:latin typeface="冬青黑体简体中文" charset="0"/>
                <a:ea typeface="冬青黑体简体中文" charset="0"/>
              </a:rPr>
              <a:t>bool modify(const char *key, const char *value) // 修改</a:t>
            </a:r>
            <a:endParaRPr lang="x-none" altLang="zh-CN" sz="18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1800">
                <a:latin typeface="冬青黑体简体中文" charset="0"/>
                <a:ea typeface="冬青黑体简体中文" charset="0"/>
              </a:rPr>
              <a:t>bool remove (const char *key) // 删除</a:t>
            </a:r>
            <a:endParaRPr lang="x-none" altLang="zh-CN" sz="18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1800">
                <a:latin typeface="冬青黑体简体中文" charset="0"/>
                <a:ea typeface="冬青黑体简体中文" charset="0"/>
              </a:rPr>
              <a:t>void rewind() // 重置游标</a:t>
            </a:r>
            <a:endParaRPr lang="x-none" altLang="zh-CN" sz="18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1800">
                <a:latin typeface="冬青黑体简体中文" charset="0"/>
                <a:ea typeface="冬青黑体简体中文" charset="0"/>
              </a:rPr>
              <a:t>char *nextrec(char *key) // 返回下一条记录</a:t>
            </a:r>
            <a:endParaRPr lang="x-none" altLang="zh-CN" sz="1800">
              <a:latin typeface="冬青黑体简体中文" charset="0"/>
              <a:ea typeface="冬青黑体简体中文" charset="0"/>
            </a:endParaRPr>
          </a:p>
          <a:p>
            <a:r>
              <a:rPr lang="x-none" altLang="zh-CN">
                <a:latin typeface="冬青黑体简体中文" charset="0"/>
                <a:ea typeface="冬青黑体简体中文" charset="0"/>
              </a:rPr>
              <a:t>数据库可以被编译为静态库，配合头文件在其他程序中使用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总体架构——项目简介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x-none" altLang="zh-CN" sz="2400">
                <a:latin typeface="冬青黑体简体中文" charset="0"/>
                <a:ea typeface="冬青黑体简体中文" charset="0"/>
              </a:rPr>
              <a:t>数据结构：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2000">
                <a:latin typeface="冬青黑体简体中文" charset="0"/>
                <a:ea typeface="冬青黑体简体中文" charset="0"/>
              </a:rPr>
              <a:t>采用B+树索引，B+树及其节点在 b+tree.h 中定义。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2000">
                <a:latin typeface="冬青黑体简体中文" charset="0"/>
                <a:ea typeface="冬青黑体简体中文" charset="0"/>
              </a:rPr>
              <a:t>B+树在新建节点时需要依赖空间管理模块分配空间，删除节点时空间由空间管理模块回收。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2400">
                <a:latin typeface="冬青黑体简体中文" charset="0"/>
                <a:ea typeface="冬青黑体简体中文" charset="0"/>
              </a:rPr>
              <a:t>文件管理与空间管理：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2000">
                <a:latin typeface="冬青黑体简体中文" charset="0"/>
                <a:ea typeface="冬青黑体简体中文" charset="0"/>
              </a:rPr>
              <a:t>文件管理模块负责打开文件、建立映射、文件扩容等任务，在 file.h 中定义。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2000">
                <a:latin typeface="冬青黑体简体中文" charset="0"/>
                <a:ea typeface="冬青黑体简体中文" charset="0"/>
              </a:rPr>
              <a:t>空间管理模块负责空间的分配与回收，偏移量与绝对地址的转换。需要依赖文件管理模块获取基地址。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2400">
                <a:latin typeface="冬青黑体简体中文" charset="0"/>
                <a:ea typeface="冬青黑体简体中文" charset="0"/>
              </a:rPr>
              <a:t>封装与交互式程序：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2000">
                <a:latin typeface="冬青黑体简体中文" charset="0"/>
                <a:ea typeface="冬青黑体简体中文" charset="0"/>
              </a:rPr>
              <a:t>在 database.h 中定义了数据库的接口，将上述模块封装为数据库。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 sz="2000">
                <a:latin typeface="冬青黑体简体中文" charset="0"/>
                <a:ea typeface="冬青黑体简体中文" charset="0"/>
              </a:rPr>
              <a:t>在 main.cpp 中使用数据库接口，实现了简易的交互式程序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总体架构——模块结构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使用B+树索引，每个节点最多有3个key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r>
              <a:rPr lang="x-none" altLang="zh-CN">
                <a:latin typeface="冬青黑体简体中文" charset="0"/>
                <a:ea typeface="冬青黑体简体中文" charset="0"/>
              </a:rPr>
              <a:t>B+树的key为定长字符串（可配置长度），value为long，用于记录数据在数据文件中的偏移量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r>
              <a:rPr lang="x-none" altLang="zh-CN">
                <a:latin typeface="冬青黑体简体中文" charset="0"/>
                <a:ea typeface="冬青黑体简体中文" charset="0"/>
              </a:rPr>
              <a:t>B+树在初始化时需要设置空间管理模块，非叶节点记录子节点的偏移量而非绝对地址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数据结构——索引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6125" y="3757930"/>
            <a:ext cx="1447165" cy="495300"/>
            <a:chOff x="6395" y="5472"/>
            <a:chExt cx="2279" cy="780"/>
          </a:xfrm>
        </p:grpSpPr>
        <p:sp>
          <p:nvSpPr>
            <p:cNvPr id="2" name="圆角矩形 1"/>
            <p:cNvSpPr/>
            <p:nvPr/>
          </p:nvSpPr>
          <p:spPr>
            <a:xfrm>
              <a:off x="6395" y="5472"/>
              <a:ext cx="2279" cy="7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2" y="5579"/>
              <a:ext cx="212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>
                  <a:latin typeface="冬青黑体简体中文" charset="0"/>
                  <a:ea typeface="冬青黑体简体中文" charset="0"/>
                </a:rPr>
                <a:t>TreeNode</a:t>
              </a:r>
              <a:endParaRPr lang="x-none" altLang="zh-CN">
                <a:latin typeface="冬青黑体简体中文" charset="0"/>
                <a:ea typeface="冬青黑体简体中文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76780" y="4866640"/>
            <a:ext cx="1447165" cy="495300"/>
            <a:chOff x="6410" y="5533"/>
            <a:chExt cx="2279" cy="780"/>
          </a:xfrm>
        </p:grpSpPr>
        <p:sp>
          <p:nvSpPr>
            <p:cNvPr id="14" name="圆角矩形 13"/>
            <p:cNvSpPr/>
            <p:nvPr/>
          </p:nvSpPr>
          <p:spPr>
            <a:xfrm>
              <a:off x="6410" y="5533"/>
              <a:ext cx="2279" cy="7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72" y="5579"/>
              <a:ext cx="212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>
                  <a:latin typeface="冬青黑体简体中文" charset="0"/>
                  <a:ea typeface="冬青黑体简体中文" charset="0"/>
                </a:rPr>
                <a:t>Leaf</a:t>
              </a:r>
              <a:endParaRPr lang="x-none" altLang="zh-CN">
                <a:latin typeface="冬青黑体简体中文" charset="0"/>
                <a:ea typeface="冬青黑体简体中文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09135" y="4856480"/>
            <a:ext cx="1447165" cy="495300"/>
            <a:chOff x="6395" y="5472"/>
            <a:chExt cx="2279" cy="780"/>
          </a:xfrm>
        </p:grpSpPr>
        <p:sp>
          <p:nvSpPr>
            <p:cNvPr id="17" name="圆角矩形 16"/>
            <p:cNvSpPr/>
            <p:nvPr/>
          </p:nvSpPr>
          <p:spPr>
            <a:xfrm>
              <a:off x="6395" y="5472"/>
              <a:ext cx="2279" cy="7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72" y="5579"/>
              <a:ext cx="212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>
                  <a:latin typeface="冬青黑体简体中文" charset="0"/>
                  <a:ea typeface="冬青黑体简体中文" charset="0"/>
                </a:rPr>
                <a:t>Leaf</a:t>
              </a:r>
              <a:endParaRPr lang="x-none" altLang="zh-CN">
                <a:latin typeface="冬青黑体简体中文" charset="0"/>
                <a:ea typeface="冬青黑体简体中文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877050" y="4866005"/>
            <a:ext cx="1447165" cy="495300"/>
            <a:chOff x="6395" y="5472"/>
            <a:chExt cx="2279" cy="780"/>
          </a:xfrm>
        </p:grpSpPr>
        <p:sp>
          <p:nvSpPr>
            <p:cNvPr id="20" name="圆角矩形 19"/>
            <p:cNvSpPr/>
            <p:nvPr/>
          </p:nvSpPr>
          <p:spPr>
            <a:xfrm>
              <a:off x="6395" y="5472"/>
              <a:ext cx="2279" cy="7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72" y="5579"/>
              <a:ext cx="212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zh-CN">
                  <a:latin typeface="冬青黑体简体中文" charset="0"/>
                  <a:ea typeface="冬青黑体简体中文" charset="0"/>
                </a:rPr>
                <a:t>Leaf</a:t>
              </a:r>
              <a:endParaRPr lang="x-none" altLang="zh-CN">
                <a:latin typeface="冬青黑体简体中文" charset="0"/>
                <a:ea typeface="冬青黑体简体中文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H="1">
            <a:off x="2894330" y="4232910"/>
            <a:ext cx="163258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323205" y="4368800"/>
            <a:ext cx="9525" cy="3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77915" y="4194175"/>
            <a:ext cx="104965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97935" y="5146040"/>
            <a:ext cx="63119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120130" y="5107305"/>
            <a:ext cx="621665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369820" y="5767705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>
            <a:off x="2797175" y="5417820"/>
            <a:ext cx="5080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31315" y="5777865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56585" y="5748655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078355" y="5408295"/>
            <a:ext cx="311150" cy="33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41370" y="5418455"/>
            <a:ext cx="174625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76165" y="5807075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284470" y="5418455"/>
            <a:ext cx="5080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166870" y="5807710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75935" y="5807710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643120" y="5427980"/>
            <a:ext cx="233045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692140" y="5428615"/>
            <a:ext cx="194310" cy="33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46620" y="5798820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606030" y="5419725"/>
            <a:ext cx="5080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467475" y="5789930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85125" y="5808980"/>
            <a:ext cx="8648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value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6965315" y="5408930"/>
            <a:ext cx="291465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36230" y="5420360"/>
            <a:ext cx="296545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数据结构——文件结构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graphicFrame>
        <p:nvGraphicFramePr>
          <p:cNvPr id="2" name="内容占位符 1"/>
          <p:cNvGraphicFramePr/>
          <p:nvPr>
            <p:ph sz="quarter" idx="10"/>
          </p:nvPr>
        </p:nvGraphicFramePr>
        <p:xfrm>
          <a:off x="629491" y="2064773"/>
          <a:ext cx="11162665" cy="36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2930"/>
                <a:gridCol w="2612390"/>
                <a:gridCol w="1649095"/>
                <a:gridCol w="3320415"/>
                <a:gridCol w="1727835"/>
              </a:tblGrid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已使用大小(int)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空闲链表起始位置(long)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B+树根节点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B+树其他节点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空闲区域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2770" y="171640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0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1860" y="170624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3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8405" y="170624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4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5345" y="172656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11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4595" y="172529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12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678386" y="4482853"/>
          <a:ext cx="11162665" cy="36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2930"/>
                <a:gridCol w="2612390"/>
                <a:gridCol w="3320415"/>
                <a:gridCol w="1727835"/>
              </a:tblGrid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已使用大小(int)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空闲链表起始位置(long)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数据(以'\0'结尾的字符串)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空闲区域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21665" y="413448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0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0755" y="412432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3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7300" y="412432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4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14240" y="414464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11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63490" y="4143375"/>
            <a:ext cx="4857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12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1985" y="2599690"/>
            <a:ext cx="9957435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索引文件结构：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r>
              <a:rPr lang="x-none" altLang="zh-CN">
                <a:latin typeface="冬青黑体简体中文" charset="0"/>
                <a:ea typeface="冬青黑体简体中文" charset="0"/>
              </a:rPr>
              <a:t>　　其中已使用大小表示文件中已使用部分的大小（即空闲区域开始的位置）；空闲链表起始地址记录空闲链表中首个空闲块的偏移量，每个空闲块记录下一个空闲块的偏移量，若没有空闲块则填入-1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505" y="5213985"/>
            <a:ext cx="9530080" cy="915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数据文件结构：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r>
              <a:rPr lang="x-none" altLang="zh-CN">
                <a:latin typeface="冬青黑体简体中文" charset="0"/>
                <a:ea typeface="冬青黑体简体中文" charset="0"/>
              </a:rPr>
              <a:t>　　数据区域为以'\0'结尾的字符串，字符串的长度是可变的，由于字符串自带结束标志，因此不需要额外记录每个区块的大小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p>
            <a:pPr>
              <a:lnSpc>
                <a:spcPct val="140000"/>
              </a:lnSpc>
            </a:pPr>
            <a:r>
              <a:rPr lang="x-none" altLang="zh-CN" sz="2400">
                <a:latin typeface="冬青黑体简体中文" charset="0"/>
                <a:ea typeface="冬青黑体简体中文" charset="0"/>
              </a:rPr>
              <a:t>从文件中读取并恢复B+树结构通过mmap函数实现：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pPr lvl="1">
              <a:lnSpc>
                <a:spcPct val="140000"/>
              </a:lnSpc>
            </a:pPr>
            <a:r>
              <a:rPr lang="x-none" altLang="zh-CN">
                <a:latin typeface="冬青黑体简体中文" charset="0"/>
                <a:ea typeface="冬青黑体简体中文" charset="0"/>
              </a:rPr>
              <a:t>mmap(NULL, size, PROT_READ | PROT_WRITE, MAP_SHARED, fd, 0);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 lvl="0">
              <a:lnSpc>
                <a:spcPct val="140000"/>
              </a:lnSpc>
            </a:pPr>
            <a:r>
              <a:rPr lang="x-none" altLang="zh-CN" sz="2400">
                <a:latin typeface="冬青黑体简体中文" charset="0"/>
                <a:ea typeface="冬青黑体简体中文" charset="0"/>
              </a:rPr>
              <a:t>B+树的操作在映射区域中进行，在映射区域内的操作将被操作系统写入文件中</a:t>
            </a:r>
            <a:endParaRPr lang="x-none" altLang="zh-CN" sz="2800">
              <a:latin typeface="冬青黑体简体中文" charset="0"/>
              <a:ea typeface="冬青黑体简体中文" charset="0"/>
            </a:endParaRPr>
          </a:p>
          <a:p>
            <a:pPr>
              <a:lnSpc>
                <a:spcPct val="140000"/>
              </a:lnSpc>
            </a:pPr>
            <a:r>
              <a:rPr lang="x-none" altLang="zh-CN" sz="2400">
                <a:latin typeface="冬青黑体简体中文" charset="0"/>
                <a:ea typeface="冬青黑体简体中文" charset="0"/>
              </a:rPr>
              <a:t>当空闲区域不足时，文件将会扩容：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pPr lvl="1">
              <a:lnSpc>
                <a:spcPct val="14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lseek(fd, totalSize - 1, SEEK_SET);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 lvl="1">
              <a:lnSpc>
                <a:spcPct val="140000"/>
              </a:lnSpc>
            </a:pPr>
            <a:r>
              <a:rPr lang="x-none" altLang="zh-CN" sz="2000">
                <a:latin typeface="冬青黑体简体中文" charset="0"/>
                <a:ea typeface="冬青黑体简体中文" charset="0"/>
              </a:rPr>
              <a:t>write(fd, "a", 1);</a:t>
            </a:r>
            <a:endParaRPr lang="x-none" altLang="zh-CN" sz="2000">
              <a:latin typeface="冬青黑体简体中文" charset="0"/>
              <a:ea typeface="冬青黑体简体中文" charset="0"/>
            </a:endParaRPr>
          </a:p>
          <a:p>
            <a:pPr lvl="0">
              <a:lnSpc>
                <a:spcPct val="140000"/>
              </a:lnSpc>
            </a:pPr>
            <a:r>
              <a:rPr lang="x-none" altLang="zh-CN" sz="2220">
                <a:latin typeface="冬青黑体简体中文" charset="0"/>
                <a:ea typeface="冬青黑体简体中文" charset="0"/>
              </a:rPr>
              <a:t>每次扩容将文件大小翻倍（之后会讨论不同扩容策略的性能比较）</a:t>
            </a:r>
            <a:endParaRPr lang="x-none" altLang="zh-CN" sz="2220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功能设计与软件工程——文件映射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x-none" altLang="zh-CN" sz="2400">
                <a:latin typeface="冬青黑体简体中文" charset="0"/>
                <a:ea typeface="冬青黑体简体中文" charset="0"/>
              </a:rPr>
              <a:t>当空闲链表为空时，直接从空闲区域获取空间，并增加已使用空间大小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2400">
                <a:latin typeface="冬青黑体简体中文" charset="0"/>
                <a:ea typeface="冬青黑体简体中文" charset="0"/>
              </a:rPr>
              <a:t>当空闲链表中存在空闲区块时，从链表头部取出空闲区块分配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2400">
                <a:latin typeface="冬青黑体简体中文" charset="0"/>
                <a:ea typeface="冬青黑体简体中文" charset="0"/>
              </a:rPr>
              <a:t>当需要释放某个区块时，将该区块加入空闲链表的头部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r>
              <a:rPr lang="x-none" altLang="zh-CN" sz="2400">
                <a:latin typeface="冬青黑体简体中文" charset="0"/>
                <a:ea typeface="冬青黑体简体中文" charset="0"/>
              </a:rPr>
              <a:t>空闲链表的结构如下图所示：</a:t>
            </a:r>
            <a:endParaRPr lang="x-none" altLang="zh-CN" sz="2400">
              <a:latin typeface="冬青黑体简体中文" charset="0"/>
              <a:ea typeface="冬青黑体简体中文" charset="0"/>
            </a:endParaRPr>
          </a:p>
          <a:p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功能设计与软件工程——空间管理策略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81050" y="4876800"/>
          <a:ext cx="1094232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/>
                <a:gridCol w="2016760"/>
                <a:gridCol w="1288415"/>
                <a:gridCol w="1494155"/>
                <a:gridCol w="1082675"/>
                <a:gridCol w="1483360"/>
                <a:gridCol w="966470"/>
                <a:gridCol w="12198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offset_a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……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offset_b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……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-1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……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latin typeface="冬青黑体简体中文" charset="0"/>
                          <a:ea typeface="冬青黑体简体中文" charset="0"/>
                        </a:rPr>
                        <a:t>空闲区域</a:t>
                      </a:r>
                      <a:endParaRPr lang="x-none">
                        <a:latin typeface="冬青黑体简体中文" charset="0"/>
                        <a:ea typeface="冬青黑体简体中文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69465" y="5337175"/>
            <a:ext cx="209740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>
                <a:latin typeface="冬青黑体简体中文" charset="0"/>
                <a:ea typeface="冬青黑体简体中文" charset="0"/>
                <a:sym typeface="+mn-ea"/>
              </a:rPr>
              <a:t>空闲链表起始位置</a:t>
            </a:r>
            <a:endParaRPr lang="x-none" altLang="en-US">
              <a:latin typeface="冬青黑体简体中文" charset="0"/>
              <a:ea typeface="冬青黑体简体中文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8345" y="5346700"/>
            <a:ext cx="1544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>
                <a:latin typeface="冬青黑体简体中文" charset="0"/>
                <a:ea typeface="冬青黑体简体中文" charset="0"/>
                <a:sym typeface="+mn-ea"/>
              </a:rPr>
              <a:t>已使用空间</a:t>
            </a:r>
            <a:endParaRPr lang="x-none" altLang="en-US">
              <a:latin typeface="冬青黑体简体中文" charset="0"/>
              <a:ea typeface="冬青黑体简体中文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7200" y="5365115"/>
            <a:ext cx="1466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空闲区块A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62595" y="5355590"/>
            <a:ext cx="1466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空闲区块B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6765" y="4500245"/>
            <a:ext cx="233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0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8315" y="4481195"/>
            <a:ext cx="233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3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65985" y="4480560"/>
            <a:ext cx="233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4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89045" y="4481195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11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6695" y="4481195"/>
            <a:ext cx="12426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offset_a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08925" y="4481195"/>
            <a:ext cx="1418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atin typeface="冬青黑体简体中文" charset="0"/>
                <a:ea typeface="冬青黑体简体中文" charset="0"/>
              </a:rPr>
              <a:t>offset_b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B+树与空间管理模块：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>
                <a:latin typeface="冬青黑体简体中文" charset="0"/>
                <a:ea typeface="冬青黑体简体中文" charset="0"/>
              </a:rPr>
              <a:t>在设计B+树时，B+树新建节点时与获取内存空间的具体方式弱耦合：使用空间管理模块提供的接口获取空间，而在空间管理模块中再调用malloc函数分配空间。因此，当后续修改分配策略时，B+树的实现无需更改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>
                <a:latin typeface="冬青黑体简体中文" charset="0"/>
                <a:ea typeface="冬青黑体简体中文" charset="0"/>
              </a:rPr>
              <a:t>设计B+树时，不记录绝对地址而记录偏移量，在移植到文件时只需要修改空间管理模块的空间来源，不需要修改B+树的实现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>
                <a:latin typeface="冬青黑体简体中文" charset="0"/>
                <a:ea typeface="冬青黑体简体中文" charset="0"/>
              </a:rPr>
              <a:t>空间管理模块在分配空间时接收需要空间的大小，将空间分配的大小与数据类型解耦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pPr lvl="1"/>
            <a:endParaRPr lang="x-none" altLang="zh-CN">
              <a:latin typeface="冬青黑体简体中文" charset="0"/>
              <a:ea typeface="冬青黑体简体中文" charset="0"/>
            </a:endParaRPr>
          </a:p>
          <a:p>
            <a:pPr lvl="0"/>
            <a:r>
              <a:rPr lang="x-none" altLang="zh-CN">
                <a:latin typeface="冬青黑体简体中文" charset="0"/>
                <a:ea typeface="冬青黑体简体中文" charset="0"/>
              </a:rPr>
              <a:t>B+树的值与数据库的值：</a:t>
            </a:r>
            <a:endParaRPr lang="x-none" altLang="zh-CN">
              <a:latin typeface="冬青黑体简体中文" charset="0"/>
              <a:ea typeface="冬青黑体简体中文" charset="0"/>
            </a:endParaRPr>
          </a:p>
          <a:p>
            <a:pPr lvl="1"/>
            <a:r>
              <a:rPr lang="x-none" altLang="zh-CN">
                <a:latin typeface="冬青黑体简体中文" charset="0"/>
                <a:ea typeface="冬青黑体简体中文" charset="0"/>
              </a:rPr>
              <a:t>B+树的值为数据在数据文件中的偏移量，因此数据库可以容易地将值的类型扩展为其他类型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冬青黑体简体中文" charset="0"/>
                <a:ea typeface="冬青黑体简体中文" charset="0"/>
              </a:rPr>
              <a:t>功能设计与软件工程——软件工程的考虑</a:t>
            </a:r>
            <a:endParaRPr lang="x-none" altLang="zh-CN">
              <a:latin typeface="冬青黑体简体中文" charset="0"/>
              <a:ea typeface="冬青黑体简体中文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交大ppt模板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Kingsoft Office WPP</Application>
  <PresentationFormat>宽屏</PresentationFormat>
  <Paragraphs>202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交大ppt模板</vt:lpstr>
      <vt:lpstr>简易数据库答辩</vt:lpstr>
      <vt:lpstr>目录</vt:lpstr>
      <vt:lpstr>总体架构——项目简介</vt:lpstr>
      <vt:lpstr>总体架构——模块结构</vt:lpstr>
      <vt:lpstr>数据结构——索引</vt:lpstr>
      <vt:lpstr>数据结构——文件结构</vt:lpstr>
      <vt:lpstr>功能设计与软件工程——持久化</vt:lpstr>
      <vt:lpstr>功能设计与软件工程——空间管理策略</vt:lpstr>
      <vt:lpstr>功能设计与软件工程</vt:lpstr>
      <vt:lpstr>性能分析——不同数据量下的性能</vt:lpstr>
      <vt:lpstr>性能分析——空间回收</vt:lpstr>
      <vt:lpstr>性能分析——文件扩容策略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</dc:creator>
  <cp:lastModifiedBy>jimmy</cp:lastModifiedBy>
  <cp:revision>19</cp:revision>
  <dcterms:created xsi:type="dcterms:W3CDTF">2017-07-27T12:53:51Z</dcterms:created>
  <dcterms:modified xsi:type="dcterms:W3CDTF">2017-07-27T12:53:51Z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