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ublic Sans" panose="020B0604020202020204" charset="0"/>
      <p:regular r:id="rId12"/>
    </p:embeddedFont>
    <p:embeddedFont>
      <p:font typeface="Public Sans Bold" panose="020B0604020202020204" charset="0"/>
      <p:regular r:id="rId13"/>
    </p:embeddedFont>
    <p:embeddedFont>
      <p:font typeface="Public Sans Medium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22943" y="357806"/>
            <a:ext cx="7521930" cy="9571388"/>
            <a:chOff x="0" y="0"/>
            <a:chExt cx="1981084" cy="25208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81085" cy="2520859"/>
            </a:xfrm>
            <a:custGeom>
              <a:avLst/>
              <a:gdLst/>
              <a:ahLst/>
              <a:cxnLst/>
              <a:rect l="l" t="t" r="r" b="b"/>
              <a:pathLst>
                <a:path w="1981085" h="2520859">
                  <a:moveTo>
                    <a:pt x="0" y="0"/>
                  </a:moveTo>
                  <a:lnTo>
                    <a:pt x="1981085" y="0"/>
                  </a:lnTo>
                  <a:lnTo>
                    <a:pt x="1981085" y="2520859"/>
                  </a:lnTo>
                  <a:lnTo>
                    <a:pt x="0" y="2520859"/>
                  </a:lnTo>
                  <a:close/>
                </a:path>
              </a:pathLst>
            </a:custGeom>
            <a:solidFill>
              <a:srgbClr val="EDF1E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81084" cy="2558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483142" y="1312626"/>
            <a:ext cx="5401532" cy="7661748"/>
          </a:xfrm>
          <a:custGeom>
            <a:avLst/>
            <a:gdLst/>
            <a:ahLst/>
            <a:cxnLst/>
            <a:rect l="l" t="t" r="r" b="b"/>
            <a:pathLst>
              <a:path w="5401532" h="7661748">
                <a:moveTo>
                  <a:pt x="0" y="0"/>
                </a:moveTo>
                <a:lnTo>
                  <a:pt x="5401532" y="0"/>
                </a:lnTo>
                <a:lnTo>
                  <a:pt x="5401532" y="7661748"/>
                </a:lnTo>
                <a:lnTo>
                  <a:pt x="0" y="7661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028700" y="734305"/>
            <a:ext cx="588789" cy="588789"/>
          </a:xfrm>
          <a:custGeom>
            <a:avLst/>
            <a:gdLst/>
            <a:ahLst/>
            <a:cxnLst/>
            <a:rect l="l" t="t" r="r" b="b"/>
            <a:pathLst>
              <a:path w="588789" h="588789">
                <a:moveTo>
                  <a:pt x="0" y="0"/>
                </a:moveTo>
                <a:lnTo>
                  <a:pt x="588789" y="0"/>
                </a:lnTo>
                <a:lnTo>
                  <a:pt x="588789" y="588790"/>
                </a:lnTo>
                <a:lnTo>
                  <a:pt x="0" y="588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2337383" y="1937812"/>
            <a:ext cx="6705973" cy="416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5"/>
              </a:lnSpc>
            </a:pPr>
            <a:r>
              <a:rPr lang="en-US" sz="8799" spc="-721" dirty="0">
                <a:solidFill>
                  <a:srgbClr val="E9F1ED"/>
                </a:solidFill>
                <a:latin typeface="Public Sans"/>
              </a:rPr>
              <a:t>Energy Market </a:t>
            </a:r>
          </a:p>
          <a:p>
            <a:pPr algn="ctr">
              <a:lnSpc>
                <a:spcPts val="8095"/>
              </a:lnSpc>
            </a:pPr>
            <a:endParaRPr lang="en-US" sz="8799" spc="-721" dirty="0">
              <a:solidFill>
                <a:srgbClr val="E9F1ED"/>
              </a:solidFill>
              <a:latin typeface="Public Sans"/>
            </a:endParaRPr>
          </a:p>
          <a:p>
            <a:pPr algn="ctr">
              <a:lnSpc>
                <a:spcPts val="8095"/>
              </a:lnSpc>
            </a:pPr>
            <a:r>
              <a:rPr lang="en-US" sz="8799" spc="-721" dirty="0">
                <a:solidFill>
                  <a:srgbClr val="E9F1ED"/>
                </a:solidFill>
                <a:latin typeface="Public Sans"/>
              </a:rPr>
              <a:t>Analysis and Forecasting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8811" y="6383097"/>
            <a:ext cx="8585874" cy="920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8095"/>
              </a:lnSpc>
              <a:defRPr sz="8799" spc="-721">
                <a:solidFill>
                  <a:srgbClr val="E9F1ED"/>
                </a:solidFill>
                <a:latin typeface="Public Sans"/>
              </a:defRPr>
            </a:lvl1pPr>
          </a:lstStyle>
          <a:p>
            <a:r>
              <a:rPr lang="en-US" sz="4800" dirty="0"/>
              <a:t>Romania  and  Hungary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59675" y="927449"/>
            <a:ext cx="3372073" cy="27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48"/>
              </a:lnSpc>
              <a:spcBef>
                <a:spcPct val="0"/>
              </a:spcBef>
            </a:pPr>
            <a:r>
              <a:rPr lang="en-US" sz="2400" spc="-196">
                <a:solidFill>
                  <a:srgbClr val="EDF1EF"/>
                </a:solidFill>
                <a:latin typeface="Public Sans"/>
              </a:rPr>
              <a:t>Presented by Damien Hajjar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156700"/>
            <a:ext cx="2009142" cy="28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25"/>
              </a:lnSpc>
              <a:spcBef>
                <a:spcPct val="0"/>
              </a:spcBef>
            </a:pPr>
            <a:r>
              <a:rPr lang="en-US" sz="2500" spc="-205">
                <a:solidFill>
                  <a:srgbClr val="EDF1EF"/>
                </a:solidFill>
                <a:latin typeface="Public Sans"/>
              </a:rPr>
              <a:t>23/05/2024</a:t>
            </a:r>
          </a:p>
        </p:txBody>
      </p:sp>
      <p:sp>
        <p:nvSpPr>
          <p:cNvPr id="11" name="AutoShape 11"/>
          <p:cNvSpPr/>
          <p:nvPr/>
        </p:nvSpPr>
        <p:spPr>
          <a:xfrm>
            <a:off x="3330907" y="9258300"/>
            <a:ext cx="6658294" cy="0"/>
          </a:xfrm>
          <a:prstGeom prst="line">
            <a:avLst/>
          </a:prstGeom>
          <a:ln w="28575" cap="flat">
            <a:solidFill>
              <a:srgbClr val="EDF1E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2" name="AutoShape 12"/>
          <p:cNvSpPr/>
          <p:nvPr/>
        </p:nvSpPr>
        <p:spPr>
          <a:xfrm>
            <a:off x="5690370" y="1014413"/>
            <a:ext cx="4298830" cy="0"/>
          </a:xfrm>
          <a:prstGeom prst="line">
            <a:avLst/>
          </a:prstGeom>
          <a:ln w="28575" cap="flat">
            <a:solidFill>
              <a:srgbClr val="EDF1E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22943" y="357806"/>
            <a:ext cx="7521930" cy="9571388"/>
            <a:chOff x="0" y="0"/>
            <a:chExt cx="1981084" cy="25208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81085" cy="2520859"/>
            </a:xfrm>
            <a:custGeom>
              <a:avLst/>
              <a:gdLst/>
              <a:ahLst/>
              <a:cxnLst/>
              <a:rect l="l" t="t" r="r" b="b"/>
              <a:pathLst>
                <a:path w="1981085" h="2520859">
                  <a:moveTo>
                    <a:pt x="0" y="0"/>
                  </a:moveTo>
                  <a:lnTo>
                    <a:pt x="1981085" y="0"/>
                  </a:lnTo>
                  <a:lnTo>
                    <a:pt x="1981085" y="2520859"/>
                  </a:lnTo>
                  <a:lnTo>
                    <a:pt x="0" y="2520859"/>
                  </a:lnTo>
                  <a:close/>
                </a:path>
              </a:pathLst>
            </a:custGeom>
            <a:solidFill>
              <a:srgbClr val="3A3A5B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81084" cy="2558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734305"/>
            <a:ext cx="588789" cy="588789"/>
          </a:xfrm>
          <a:custGeom>
            <a:avLst/>
            <a:gdLst/>
            <a:ahLst/>
            <a:cxnLst/>
            <a:rect l="l" t="t" r="r" b="b"/>
            <a:pathLst>
              <a:path w="588789" h="588789">
                <a:moveTo>
                  <a:pt x="0" y="0"/>
                </a:moveTo>
                <a:lnTo>
                  <a:pt x="588789" y="0"/>
                </a:lnTo>
                <a:lnTo>
                  <a:pt x="588789" y="588790"/>
                </a:lnTo>
                <a:lnTo>
                  <a:pt x="0" y="588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AutoShape 6"/>
          <p:cNvSpPr/>
          <p:nvPr/>
        </p:nvSpPr>
        <p:spPr>
          <a:xfrm>
            <a:off x="3330907" y="9258300"/>
            <a:ext cx="6658294" cy="0"/>
          </a:xfrm>
          <a:prstGeom prst="line">
            <a:avLst/>
          </a:prstGeom>
          <a:ln w="28575" cap="flat">
            <a:solidFill>
              <a:srgbClr val="3A3A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7" name="AutoShape 7"/>
          <p:cNvSpPr/>
          <p:nvPr/>
        </p:nvSpPr>
        <p:spPr>
          <a:xfrm>
            <a:off x="5690370" y="1014413"/>
            <a:ext cx="4298830" cy="0"/>
          </a:xfrm>
          <a:prstGeom prst="line">
            <a:avLst/>
          </a:prstGeom>
          <a:ln w="28575" cap="flat">
            <a:solidFill>
              <a:srgbClr val="3A3A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2436319" y="1758339"/>
            <a:ext cx="3495179" cy="6770322"/>
          </a:xfrm>
          <a:custGeom>
            <a:avLst/>
            <a:gdLst/>
            <a:ahLst/>
            <a:cxnLst/>
            <a:rect l="l" t="t" r="r" b="b"/>
            <a:pathLst>
              <a:path w="3495179" h="6770322">
                <a:moveTo>
                  <a:pt x="0" y="0"/>
                </a:moveTo>
                <a:lnTo>
                  <a:pt x="3495179" y="0"/>
                </a:lnTo>
                <a:lnTo>
                  <a:pt x="3495179" y="6770322"/>
                </a:lnTo>
                <a:lnTo>
                  <a:pt x="0" y="67703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1028700" y="2706688"/>
            <a:ext cx="7543416" cy="535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99"/>
              </a:lnSpc>
            </a:pPr>
            <a:r>
              <a:rPr lang="en-US" sz="15999" spc="-1311">
                <a:solidFill>
                  <a:srgbClr val="3A3A5B"/>
                </a:solidFill>
                <a:latin typeface="Public Sans"/>
              </a:rPr>
              <a:t>Thank you very much!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59675" y="927449"/>
            <a:ext cx="3372073" cy="27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48"/>
              </a:lnSpc>
              <a:spcBef>
                <a:spcPct val="0"/>
              </a:spcBef>
            </a:pPr>
            <a:r>
              <a:rPr lang="en-US" sz="2400" spc="-196">
                <a:solidFill>
                  <a:srgbClr val="3A3A5B"/>
                </a:solidFill>
                <a:latin typeface="Public Sans"/>
              </a:rPr>
              <a:t>Presented by Damien Hajjar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156700"/>
            <a:ext cx="2009142" cy="28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25"/>
              </a:lnSpc>
              <a:spcBef>
                <a:spcPct val="0"/>
              </a:spcBef>
            </a:pPr>
            <a:r>
              <a:rPr lang="en-US" sz="2500" spc="-205">
                <a:solidFill>
                  <a:srgbClr val="3A3A5B"/>
                </a:solidFill>
                <a:latin typeface="Public Sans"/>
              </a:rPr>
              <a:t>23/05/2024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58793" y="7873636"/>
            <a:ext cx="5367653" cy="2413364"/>
          </a:xfrm>
          <a:custGeom>
            <a:avLst/>
            <a:gdLst/>
            <a:ahLst/>
            <a:cxnLst/>
            <a:rect l="l" t="t" r="r" b="b"/>
            <a:pathLst>
              <a:path w="5367653" h="2413364">
                <a:moveTo>
                  <a:pt x="0" y="0"/>
                </a:moveTo>
                <a:lnTo>
                  <a:pt x="5367654" y="0"/>
                </a:lnTo>
                <a:lnTo>
                  <a:pt x="5367654" y="2413364"/>
                </a:lnTo>
                <a:lnTo>
                  <a:pt x="0" y="2413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0" y="4149791"/>
            <a:ext cx="9358793" cy="6137209"/>
          </a:xfrm>
          <a:custGeom>
            <a:avLst/>
            <a:gdLst/>
            <a:ahLst/>
            <a:cxnLst/>
            <a:rect l="l" t="t" r="r" b="b"/>
            <a:pathLst>
              <a:path w="9358793" h="6137209">
                <a:moveTo>
                  <a:pt x="0" y="0"/>
                </a:moveTo>
                <a:lnTo>
                  <a:pt x="9358793" y="0"/>
                </a:lnTo>
                <a:lnTo>
                  <a:pt x="9358793" y="6137209"/>
                </a:lnTo>
                <a:lnTo>
                  <a:pt x="0" y="61372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692295" y="2004839"/>
            <a:ext cx="1794736" cy="1615263"/>
          </a:xfrm>
          <a:custGeom>
            <a:avLst/>
            <a:gdLst/>
            <a:ahLst/>
            <a:cxnLst/>
            <a:rect l="l" t="t" r="r" b="b"/>
            <a:pathLst>
              <a:path w="1794736" h="1615263">
                <a:moveTo>
                  <a:pt x="0" y="0"/>
                </a:moveTo>
                <a:lnTo>
                  <a:pt x="1794737" y="0"/>
                </a:lnTo>
                <a:lnTo>
                  <a:pt x="1794737" y="1615262"/>
                </a:lnTo>
                <a:lnTo>
                  <a:pt x="0" y="161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3319294" y="1931354"/>
            <a:ext cx="2720206" cy="1762232"/>
          </a:xfrm>
          <a:custGeom>
            <a:avLst/>
            <a:gdLst/>
            <a:ahLst/>
            <a:cxnLst/>
            <a:rect l="l" t="t" r="r" b="b"/>
            <a:pathLst>
              <a:path w="2720206" h="1762232">
                <a:moveTo>
                  <a:pt x="0" y="0"/>
                </a:moveTo>
                <a:lnTo>
                  <a:pt x="2720206" y="0"/>
                </a:lnTo>
                <a:lnTo>
                  <a:pt x="2720206" y="1762232"/>
                </a:lnTo>
                <a:lnTo>
                  <a:pt x="0" y="1762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6868175" y="2100498"/>
            <a:ext cx="1917284" cy="1593089"/>
          </a:xfrm>
          <a:custGeom>
            <a:avLst/>
            <a:gdLst/>
            <a:ahLst/>
            <a:cxnLst/>
            <a:rect l="l" t="t" r="r" b="b"/>
            <a:pathLst>
              <a:path w="1917284" h="1593089">
                <a:moveTo>
                  <a:pt x="0" y="0"/>
                </a:moveTo>
                <a:lnTo>
                  <a:pt x="1917283" y="0"/>
                </a:lnTo>
                <a:lnTo>
                  <a:pt x="1917283" y="1593088"/>
                </a:lnTo>
                <a:lnTo>
                  <a:pt x="0" y="1593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2033725" y="592455"/>
            <a:ext cx="14220550" cy="1043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8000" spc="-656">
                <a:solidFill>
                  <a:srgbClr val="EDF1EF"/>
                </a:solidFill>
                <a:latin typeface="Public Sans"/>
              </a:rPr>
              <a:t>Power Generation Stack - Romania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28516" y="1957214"/>
            <a:ext cx="8139098" cy="6019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2410" spc="144">
                <a:solidFill>
                  <a:srgbClr val="EDF1EF"/>
                </a:solidFill>
                <a:latin typeface="Public Sans Bold"/>
              </a:rPr>
              <a:t>Key observations</a:t>
            </a:r>
          </a:p>
          <a:p>
            <a:pPr algn="l">
              <a:lnSpc>
                <a:spcPts val="2174"/>
              </a:lnSpc>
            </a:pPr>
            <a:endParaRPr lang="en-US" sz="2410" spc="144">
              <a:solidFill>
                <a:srgbClr val="EDF1EF"/>
              </a:solidFill>
              <a:latin typeface="Public Sans Bold"/>
            </a:endParaRPr>
          </a:p>
          <a:p>
            <a:pPr algn="l">
              <a:lnSpc>
                <a:spcPts val="2174"/>
              </a:lnSpc>
            </a:pPr>
            <a:r>
              <a:rPr lang="en-US" sz="1610" spc="96">
                <a:solidFill>
                  <a:srgbClr val="EDF1EF"/>
                </a:solidFill>
                <a:latin typeface="Public Sans Medium"/>
              </a:rPr>
              <a:t>Seasonal variations : </a:t>
            </a: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>
                <a:solidFill>
                  <a:srgbClr val="EDF1EF"/>
                </a:solidFill>
                <a:latin typeface="Public Sans Medium"/>
              </a:rPr>
              <a:t>Peaks in winter and dip in summer due to heating demand  </a:t>
            </a:r>
          </a:p>
          <a:p>
            <a:pPr algn="l">
              <a:lnSpc>
                <a:spcPts val="2174"/>
              </a:lnSpc>
            </a:pPr>
            <a:endParaRPr lang="en-US" sz="1610" spc="96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174"/>
              </a:lnSpc>
            </a:pPr>
            <a:r>
              <a:rPr lang="en-US" sz="1610" spc="96">
                <a:solidFill>
                  <a:srgbClr val="EDF1EF"/>
                </a:solidFill>
                <a:latin typeface="Public Sans Medium"/>
              </a:rPr>
              <a:t>Multiple sources of energy generation : </a:t>
            </a: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>
                <a:solidFill>
                  <a:srgbClr val="EDF1EF"/>
                </a:solidFill>
                <a:latin typeface="Public Sans Medium"/>
              </a:rPr>
              <a:t>Hydro and Nuclear : significant and constant contributions</a:t>
            </a:r>
          </a:p>
          <a:p>
            <a:pPr algn="l">
              <a:lnSpc>
                <a:spcPts val="2174"/>
              </a:lnSpc>
            </a:pPr>
            <a:endParaRPr lang="en-US" sz="1610" spc="96">
              <a:solidFill>
                <a:srgbClr val="EDF1EF"/>
              </a:solidFill>
              <a:latin typeface="Public Sans Medium"/>
            </a:endParaRP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>
                <a:solidFill>
                  <a:srgbClr val="EDF1EF"/>
                </a:solidFill>
                <a:latin typeface="Public Sans Medium"/>
              </a:rPr>
              <a:t>Fossils fuels  : lignite and hard coal are tending to decline but fossilgas remains predominant</a:t>
            </a:r>
          </a:p>
          <a:p>
            <a:pPr algn="l">
              <a:lnSpc>
                <a:spcPts val="2174"/>
              </a:lnSpc>
            </a:pPr>
            <a:endParaRPr lang="en-US" sz="1610" spc="96">
              <a:solidFill>
                <a:srgbClr val="EDF1EF"/>
              </a:solidFill>
              <a:latin typeface="Public Sans Medium"/>
            </a:endParaRP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>
                <a:solidFill>
                  <a:srgbClr val="EDF1EF"/>
                </a:solidFill>
                <a:latin typeface="Public Sans Medium"/>
              </a:rPr>
              <a:t>Renewable energy : wind depends on weather conditions and solar energy is still underdeveloped</a:t>
            </a:r>
          </a:p>
          <a:p>
            <a:pPr algn="l">
              <a:lnSpc>
                <a:spcPts val="2174"/>
              </a:lnSpc>
            </a:pPr>
            <a:endParaRPr lang="en-US" sz="1610" spc="96">
              <a:solidFill>
                <a:srgbClr val="EDF1EF"/>
              </a:solidFill>
              <a:latin typeface="Public Sans Medium"/>
            </a:endParaRP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>
                <a:solidFill>
                  <a:srgbClr val="EDF1EF"/>
                </a:solidFill>
                <a:latin typeface="Public Sans Medium"/>
              </a:rPr>
              <a:t>Biomass : minor contribution </a:t>
            </a:r>
          </a:p>
          <a:p>
            <a:pPr algn="l">
              <a:lnSpc>
                <a:spcPts val="2174"/>
              </a:lnSpc>
            </a:pPr>
            <a:endParaRPr lang="en-US" sz="1610" spc="96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174"/>
              </a:lnSpc>
            </a:pPr>
            <a:r>
              <a:rPr lang="en-US" sz="1610" spc="96">
                <a:solidFill>
                  <a:srgbClr val="EDF1EF"/>
                </a:solidFill>
                <a:latin typeface="Public Sans Medium"/>
              </a:rPr>
              <a:t>Global View :</a:t>
            </a: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>
                <a:solidFill>
                  <a:srgbClr val="FF3131"/>
                </a:solidFill>
                <a:latin typeface="Public Sans Medium"/>
              </a:rPr>
              <a:t>The visualization highlights the complexity and dynamics of managing an energy grid with multiple sources, each with its own characteristics and variability.</a:t>
            </a:r>
          </a:p>
          <a:p>
            <a:pPr algn="l">
              <a:lnSpc>
                <a:spcPts val="2174"/>
              </a:lnSpc>
            </a:pPr>
            <a:endParaRPr lang="en-US" sz="1610" spc="96">
              <a:solidFill>
                <a:srgbClr val="FF3131"/>
              </a:solidFill>
              <a:latin typeface="Public Sans Medium"/>
            </a:endParaRPr>
          </a:p>
          <a:p>
            <a:pPr marL="0" lvl="0" indent="0" algn="l">
              <a:lnSpc>
                <a:spcPts val="2174"/>
              </a:lnSpc>
              <a:spcBef>
                <a:spcPct val="0"/>
              </a:spcBef>
            </a:pPr>
            <a:endParaRPr lang="en-US" sz="1610" spc="96">
              <a:solidFill>
                <a:srgbClr val="FF3131"/>
              </a:solidFill>
              <a:latin typeface="Public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191313"/>
            <a:ext cx="9572350" cy="6095687"/>
          </a:xfrm>
          <a:custGeom>
            <a:avLst/>
            <a:gdLst/>
            <a:ahLst/>
            <a:cxnLst/>
            <a:rect l="l" t="t" r="r" b="b"/>
            <a:pathLst>
              <a:path w="9572350" h="6095687">
                <a:moveTo>
                  <a:pt x="0" y="0"/>
                </a:moveTo>
                <a:lnTo>
                  <a:pt x="9572350" y="0"/>
                </a:lnTo>
                <a:lnTo>
                  <a:pt x="9572350" y="6095687"/>
                </a:lnTo>
                <a:lnTo>
                  <a:pt x="0" y="6095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9572350" y="7962900"/>
            <a:ext cx="3854058" cy="2324100"/>
          </a:xfrm>
          <a:custGeom>
            <a:avLst/>
            <a:gdLst/>
            <a:ahLst/>
            <a:cxnLst/>
            <a:rect l="l" t="t" r="r" b="b"/>
            <a:pathLst>
              <a:path w="3854058" h="2552424">
                <a:moveTo>
                  <a:pt x="0" y="0"/>
                </a:moveTo>
                <a:lnTo>
                  <a:pt x="3854058" y="0"/>
                </a:lnTo>
                <a:lnTo>
                  <a:pt x="3854058" y="2552424"/>
                </a:lnTo>
                <a:lnTo>
                  <a:pt x="0" y="2552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033725" y="497757"/>
            <a:ext cx="14220550" cy="1043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8000" spc="-656">
                <a:solidFill>
                  <a:srgbClr val="EDF1EF"/>
                </a:solidFill>
                <a:latin typeface="Public Sans"/>
              </a:rPr>
              <a:t>Power Generation Stack - Hungary</a:t>
            </a:r>
          </a:p>
        </p:txBody>
      </p:sp>
      <p:sp>
        <p:nvSpPr>
          <p:cNvPr id="5" name="Freeform 5"/>
          <p:cNvSpPr/>
          <p:nvPr/>
        </p:nvSpPr>
        <p:spPr>
          <a:xfrm>
            <a:off x="692295" y="2004839"/>
            <a:ext cx="1794736" cy="1615263"/>
          </a:xfrm>
          <a:custGeom>
            <a:avLst/>
            <a:gdLst/>
            <a:ahLst/>
            <a:cxnLst/>
            <a:rect l="l" t="t" r="r" b="b"/>
            <a:pathLst>
              <a:path w="1794736" h="1615263">
                <a:moveTo>
                  <a:pt x="0" y="0"/>
                </a:moveTo>
                <a:lnTo>
                  <a:pt x="1794737" y="0"/>
                </a:lnTo>
                <a:lnTo>
                  <a:pt x="1794737" y="1615262"/>
                </a:lnTo>
                <a:lnTo>
                  <a:pt x="0" y="161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3319294" y="1931354"/>
            <a:ext cx="2720206" cy="1762232"/>
          </a:xfrm>
          <a:custGeom>
            <a:avLst/>
            <a:gdLst/>
            <a:ahLst/>
            <a:cxnLst/>
            <a:rect l="l" t="t" r="r" b="b"/>
            <a:pathLst>
              <a:path w="2720206" h="1762232">
                <a:moveTo>
                  <a:pt x="0" y="0"/>
                </a:moveTo>
                <a:lnTo>
                  <a:pt x="2720206" y="0"/>
                </a:lnTo>
                <a:lnTo>
                  <a:pt x="2720206" y="1762232"/>
                </a:lnTo>
                <a:lnTo>
                  <a:pt x="0" y="1762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6868175" y="2100498"/>
            <a:ext cx="1917284" cy="1593089"/>
          </a:xfrm>
          <a:custGeom>
            <a:avLst/>
            <a:gdLst/>
            <a:ahLst/>
            <a:cxnLst/>
            <a:rect l="l" t="t" r="r" b="b"/>
            <a:pathLst>
              <a:path w="1917284" h="1593089">
                <a:moveTo>
                  <a:pt x="0" y="0"/>
                </a:moveTo>
                <a:lnTo>
                  <a:pt x="1917283" y="0"/>
                </a:lnTo>
                <a:lnTo>
                  <a:pt x="1917283" y="1593088"/>
                </a:lnTo>
                <a:lnTo>
                  <a:pt x="0" y="1593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9972690" y="1602360"/>
            <a:ext cx="8139098" cy="655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2410" spc="144" dirty="0">
                <a:solidFill>
                  <a:srgbClr val="EDF1EF"/>
                </a:solidFill>
                <a:latin typeface="Public Sans Bold"/>
              </a:rPr>
              <a:t>Key observations</a:t>
            </a:r>
          </a:p>
          <a:p>
            <a:pPr algn="l">
              <a:lnSpc>
                <a:spcPts val="2174"/>
              </a:lnSpc>
            </a:pPr>
            <a:endParaRPr lang="en-US" sz="2410" spc="144" dirty="0">
              <a:solidFill>
                <a:srgbClr val="EDF1EF"/>
              </a:solidFill>
              <a:latin typeface="Public Sans Bold"/>
            </a:endParaRPr>
          </a:p>
          <a:p>
            <a:pPr algn="l">
              <a:lnSpc>
                <a:spcPts val="2174"/>
              </a:lnSpc>
            </a:pPr>
            <a:r>
              <a:rPr lang="en-US" sz="1610" spc="96" dirty="0">
                <a:solidFill>
                  <a:srgbClr val="EDF1EF"/>
                </a:solidFill>
                <a:latin typeface="Public Sans Bold"/>
              </a:rPr>
              <a:t>Seasonal variations : </a:t>
            </a: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 dirty="0">
                <a:solidFill>
                  <a:srgbClr val="EDF1EF"/>
                </a:solidFill>
                <a:latin typeface="Public Sans Medium"/>
              </a:rPr>
              <a:t>Peaks in winter and dip in summer due to heating demand  </a:t>
            </a:r>
          </a:p>
          <a:p>
            <a:pPr algn="l">
              <a:lnSpc>
                <a:spcPts val="2174"/>
              </a:lnSpc>
            </a:pPr>
            <a:endParaRPr lang="en-US" sz="1610" spc="96" dirty="0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174"/>
              </a:lnSpc>
            </a:pPr>
            <a:r>
              <a:rPr lang="en-US" sz="1610" spc="96" dirty="0">
                <a:solidFill>
                  <a:srgbClr val="EDF1EF"/>
                </a:solidFill>
                <a:latin typeface="Public Sans Bold"/>
              </a:rPr>
              <a:t>Dominant energy sources  : </a:t>
            </a: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 dirty="0">
                <a:solidFill>
                  <a:srgbClr val="EDF1EF"/>
                </a:solidFill>
                <a:latin typeface="Public Sans Medium"/>
              </a:rPr>
              <a:t>Nuclear : major and constant contribution</a:t>
            </a:r>
          </a:p>
          <a:p>
            <a:pPr algn="l">
              <a:lnSpc>
                <a:spcPts val="2174"/>
              </a:lnSpc>
            </a:pPr>
            <a:endParaRPr lang="en-US" sz="1610" spc="96" dirty="0">
              <a:solidFill>
                <a:srgbClr val="EDF1EF"/>
              </a:solidFill>
              <a:latin typeface="Public Sans Medium"/>
            </a:endParaRP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 dirty="0">
                <a:solidFill>
                  <a:srgbClr val="EDF1EF"/>
                </a:solidFill>
                <a:latin typeface="Public Sans Medium"/>
              </a:rPr>
              <a:t>Lignite : significant but declining contribution </a:t>
            </a:r>
          </a:p>
          <a:p>
            <a:pPr algn="l">
              <a:lnSpc>
                <a:spcPts val="2174"/>
              </a:lnSpc>
            </a:pPr>
            <a:endParaRPr lang="en-US" sz="1610" spc="96" dirty="0">
              <a:solidFill>
                <a:srgbClr val="EDF1EF"/>
              </a:solidFill>
              <a:latin typeface="Public Sans Medium"/>
            </a:endParaRP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 dirty="0">
                <a:solidFill>
                  <a:srgbClr val="EDF1EF"/>
                </a:solidFill>
                <a:latin typeface="Public Sans Medium"/>
              </a:rPr>
              <a:t>Fossil Gas : significant and constant contribution</a:t>
            </a:r>
          </a:p>
          <a:p>
            <a:pPr algn="l">
              <a:lnSpc>
                <a:spcPts val="2174"/>
              </a:lnSpc>
            </a:pPr>
            <a:endParaRPr lang="en-US" sz="1610" spc="96" dirty="0">
              <a:solidFill>
                <a:srgbClr val="EDF1EF"/>
              </a:solidFill>
              <a:latin typeface="Public Sans Medium"/>
            </a:endParaRP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 dirty="0">
                <a:solidFill>
                  <a:srgbClr val="EDF1EF"/>
                </a:solidFill>
                <a:latin typeface="Public Sans Medium"/>
              </a:rPr>
              <a:t>Wind : visible but minor contribution </a:t>
            </a:r>
          </a:p>
          <a:p>
            <a:pPr algn="l">
              <a:lnSpc>
                <a:spcPts val="2174"/>
              </a:lnSpc>
            </a:pPr>
            <a:endParaRPr lang="en-US" sz="1610" spc="96" dirty="0">
              <a:solidFill>
                <a:srgbClr val="EDF1EF"/>
              </a:solidFill>
              <a:latin typeface="Public Sans Medium"/>
            </a:endParaRP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 dirty="0">
                <a:solidFill>
                  <a:srgbClr val="EDF1EF"/>
                </a:solidFill>
                <a:latin typeface="Public Sans Medium"/>
              </a:rPr>
              <a:t>Solar : rapidly increasing since 2020</a:t>
            </a:r>
          </a:p>
          <a:p>
            <a:pPr algn="l">
              <a:lnSpc>
                <a:spcPts val="2174"/>
              </a:lnSpc>
            </a:pPr>
            <a:endParaRPr lang="en-US" sz="1610" spc="96" dirty="0">
              <a:solidFill>
                <a:srgbClr val="EDF1EF"/>
              </a:solidFill>
              <a:latin typeface="Public Sans Medium"/>
            </a:endParaRP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 dirty="0">
                <a:solidFill>
                  <a:srgbClr val="EDF1EF"/>
                </a:solidFill>
                <a:latin typeface="Public Sans Medium"/>
              </a:rPr>
              <a:t>Biomass : steadily and small contribution</a:t>
            </a:r>
          </a:p>
          <a:p>
            <a:pPr algn="l">
              <a:lnSpc>
                <a:spcPts val="2174"/>
              </a:lnSpc>
            </a:pPr>
            <a:endParaRPr lang="en-US" sz="1610" spc="96" dirty="0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174"/>
              </a:lnSpc>
            </a:pPr>
            <a:r>
              <a:rPr lang="en-US" sz="1610" spc="96" dirty="0">
                <a:solidFill>
                  <a:srgbClr val="EDF1EF"/>
                </a:solidFill>
                <a:latin typeface="Public Sans Medium"/>
              </a:rPr>
              <a:t>Global View :</a:t>
            </a:r>
          </a:p>
          <a:p>
            <a:pPr marL="347734" lvl="1" indent="-173867" algn="l">
              <a:lnSpc>
                <a:spcPts val="2174"/>
              </a:lnSpc>
              <a:buFont typeface="Arial"/>
              <a:buChar char="•"/>
            </a:pPr>
            <a:r>
              <a:rPr lang="en-US" sz="1610" spc="96" dirty="0">
                <a:solidFill>
                  <a:srgbClr val="FF3131"/>
                </a:solidFill>
                <a:latin typeface="Public Sans Medium"/>
              </a:rPr>
              <a:t>Hungary relies primarily on nuclear power, lignite, and fossil gas, but is aiming to reduce its fossil fuel dependence by significantly developing solar energy production.</a:t>
            </a:r>
          </a:p>
          <a:p>
            <a:pPr algn="l">
              <a:lnSpc>
                <a:spcPts val="2174"/>
              </a:lnSpc>
            </a:pPr>
            <a:endParaRPr lang="en-US" sz="1610" spc="96" dirty="0">
              <a:solidFill>
                <a:srgbClr val="FF3131"/>
              </a:solidFill>
              <a:latin typeface="Public Sans Medium"/>
            </a:endParaRPr>
          </a:p>
          <a:p>
            <a:pPr marL="0" lvl="0" indent="0" algn="l">
              <a:lnSpc>
                <a:spcPts val="2174"/>
              </a:lnSpc>
              <a:spcBef>
                <a:spcPct val="0"/>
              </a:spcBef>
            </a:pPr>
            <a:endParaRPr lang="en-US" sz="1610" spc="96" dirty="0">
              <a:solidFill>
                <a:srgbClr val="FF3131"/>
              </a:solidFill>
              <a:latin typeface="Public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78777" y="434569"/>
            <a:ext cx="1306986" cy="2403652"/>
          </a:xfrm>
          <a:custGeom>
            <a:avLst/>
            <a:gdLst/>
            <a:ahLst/>
            <a:cxnLst/>
            <a:rect l="l" t="t" r="r" b="b"/>
            <a:pathLst>
              <a:path w="1306986" h="2403652">
                <a:moveTo>
                  <a:pt x="0" y="0"/>
                </a:moveTo>
                <a:lnTo>
                  <a:pt x="1306986" y="0"/>
                </a:lnTo>
                <a:lnTo>
                  <a:pt x="1306986" y="2403652"/>
                </a:lnTo>
                <a:lnTo>
                  <a:pt x="0" y="2403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0" y="2053693"/>
            <a:ext cx="12152520" cy="8233307"/>
          </a:xfrm>
          <a:custGeom>
            <a:avLst/>
            <a:gdLst/>
            <a:ahLst/>
            <a:cxnLst/>
            <a:rect l="l" t="t" r="r" b="b"/>
            <a:pathLst>
              <a:path w="12152520" h="8233307">
                <a:moveTo>
                  <a:pt x="0" y="0"/>
                </a:moveTo>
                <a:lnTo>
                  <a:pt x="12152520" y="0"/>
                </a:lnTo>
                <a:lnTo>
                  <a:pt x="12152520" y="8233307"/>
                </a:lnTo>
                <a:lnTo>
                  <a:pt x="0" y="8233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595892" y="592455"/>
            <a:ext cx="10291178" cy="1043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3A3A5B"/>
                </a:solidFill>
                <a:latin typeface="Public Sans"/>
              </a:rPr>
              <a:t>Average Load in Romania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44940" y="3098490"/>
            <a:ext cx="5774661" cy="691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9"/>
              </a:lnSpc>
            </a:pPr>
            <a:r>
              <a:rPr lang="en-US" sz="2747" spc="164" dirty="0">
                <a:solidFill>
                  <a:srgbClr val="3A3A5B"/>
                </a:solidFill>
                <a:latin typeface="Public Sans Bold"/>
              </a:rPr>
              <a:t>Key Observations </a:t>
            </a:r>
          </a:p>
          <a:p>
            <a:pPr algn="l">
              <a:lnSpc>
                <a:spcPts val="2359"/>
              </a:lnSpc>
            </a:pPr>
            <a:endParaRPr lang="en-US" sz="2747" spc="164" dirty="0">
              <a:solidFill>
                <a:srgbClr val="3A3A5B"/>
              </a:solidFill>
              <a:latin typeface="Public Sans Bold"/>
            </a:endParaRPr>
          </a:p>
          <a:p>
            <a:pPr algn="l">
              <a:lnSpc>
                <a:spcPts val="2359"/>
              </a:lnSpc>
            </a:pP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Daily patterns :</a:t>
            </a:r>
          </a:p>
          <a:p>
            <a:pPr marL="377293" lvl="1" indent="-188647" algn="l">
              <a:lnSpc>
                <a:spcPts val="2359"/>
              </a:lnSpc>
              <a:buFont typeface="Arial"/>
              <a:buChar char="•"/>
            </a:pP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Morning increase when people start their day</a:t>
            </a:r>
          </a:p>
          <a:p>
            <a:pPr algn="l">
              <a:lnSpc>
                <a:spcPts val="2359"/>
              </a:lnSpc>
            </a:pPr>
            <a:endParaRPr lang="en-US" sz="1747" spc="104" dirty="0">
              <a:solidFill>
                <a:srgbClr val="3A3A5B"/>
              </a:solidFill>
              <a:latin typeface="Public Sans Medium"/>
            </a:endParaRPr>
          </a:p>
          <a:p>
            <a:pPr marL="377293" lvl="1" indent="-188647" algn="l">
              <a:lnSpc>
                <a:spcPts val="2359"/>
              </a:lnSpc>
              <a:buFont typeface="Arial"/>
              <a:buChar char="•"/>
            </a:pP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Afternoon peak when people returning home</a:t>
            </a:r>
          </a:p>
          <a:p>
            <a:pPr algn="l">
              <a:lnSpc>
                <a:spcPts val="2359"/>
              </a:lnSpc>
            </a:pPr>
            <a:endParaRPr lang="en-US" sz="1747" spc="104" dirty="0">
              <a:solidFill>
                <a:srgbClr val="3A3A5B"/>
              </a:solidFill>
              <a:latin typeface="Public Sans Medium"/>
            </a:endParaRPr>
          </a:p>
          <a:p>
            <a:pPr algn="l">
              <a:lnSpc>
                <a:spcPts val="2359"/>
              </a:lnSpc>
            </a:pP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Weekly patterns :</a:t>
            </a:r>
          </a:p>
          <a:p>
            <a:pPr marL="377293" lvl="1" indent="-188647" algn="l">
              <a:lnSpc>
                <a:spcPts val="2359"/>
              </a:lnSpc>
              <a:buFont typeface="Arial"/>
              <a:buChar char="•"/>
            </a:pP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The load is generally higher on weekdays with a maximum on Wednesday</a:t>
            </a:r>
          </a:p>
          <a:p>
            <a:pPr algn="l">
              <a:lnSpc>
                <a:spcPts val="2359"/>
              </a:lnSpc>
            </a:pPr>
            <a:endParaRPr lang="en-US" sz="1747" spc="104" dirty="0">
              <a:solidFill>
                <a:srgbClr val="3A3A5B"/>
              </a:solidFill>
              <a:latin typeface="Public Sans Medium"/>
            </a:endParaRPr>
          </a:p>
          <a:p>
            <a:pPr marL="377293" lvl="1" indent="-188647" algn="l">
              <a:lnSpc>
                <a:spcPts val="2359"/>
              </a:lnSpc>
              <a:buFont typeface="Arial"/>
              <a:buChar char="•"/>
            </a:pP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Saturday and Sunday have a lower load due to reduced commercial and industrial activity</a:t>
            </a:r>
          </a:p>
          <a:p>
            <a:pPr algn="l">
              <a:lnSpc>
                <a:spcPts val="2359"/>
              </a:lnSpc>
            </a:pPr>
            <a:endParaRPr lang="en-US" sz="1747" spc="104" dirty="0">
              <a:solidFill>
                <a:srgbClr val="3A3A5B"/>
              </a:solidFill>
              <a:latin typeface="Public Sans Medium"/>
            </a:endParaRPr>
          </a:p>
          <a:p>
            <a:pPr algn="l">
              <a:lnSpc>
                <a:spcPts val="2359"/>
              </a:lnSpc>
            </a:pP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General Trends :</a:t>
            </a:r>
          </a:p>
          <a:p>
            <a:pPr marL="377293" lvl="1" indent="-188647" algn="l">
              <a:lnSpc>
                <a:spcPts val="2359"/>
              </a:lnSpc>
              <a:buFont typeface="Arial"/>
              <a:buChar char="•"/>
            </a:pP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Daily and weekly patterns reflects the regular routines of residential, </a:t>
            </a:r>
            <a:r>
              <a:rPr lang="en-US" sz="1747" spc="104" dirty="0" err="1">
                <a:solidFill>
                  <a:srgbClr val="3A3A5B"/>
                </a:solidFill>
                <a:latin typeface="Public Sans Medium"/>
              </a:rPr>
              <a:t>comercial</a:t>
            </a: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 and industrial consumers. </a:t>
            </a:r>
          </a:p>
          <a:p>
            <a:pPr algn="l">
              <a:lnSpc>
                <a:spcPts val="2359"/>
              </a:lnSpc>
            </a:pPr>
            <a:endParaRPr lang="en-US" sz="1747" spc="104" dirty="0">
              <a:solidFill>
                <a:srgbClr val="3A3A5B"/>
              </a:solidFill>
              <a:latin typeface="Public Sans Medium"/>
            </a:endParaRPr>
          </a:p>
          <a:p>
            <a:pPr marL="377293" lvl="1" indent="-188647" algn="l">
              <a:lnSpc>
                <a:spcPts val="2359"/>
              </a:lnSpc>
              <a:buFont typeface="Arial"/>
              <a:buChar char="•"/>
            </a:pPr>
            <a:r>
              <a:rPr lang="en-US" sz="1747" spc="104" dirty="0">
                <a:solidFill>
                  <a:srgbClr val="3A3A5B"/>
                </a:solidFill>
                <a:latin typeface="Public Sans Medium"/>
              </a:rPr>
              <a:t>Variation in demand indicates the need for flexible energy sources</a:t>
            </a:r>
          </a:p>
          <a:p>
            <a:pPr marL="0" lvl="0" indent="0" algn="l">
              <a:lnSpc>
                <a:spcPts val="2359"/>
              </a:lnSpc>
              <a:spcBef>
                <a:spcPct val="0"/>
              </a:spcBef>
            </a:pPr>
            <a:endParaRPr lang="en-US" sz="1747" spc="104" dirty="0">
              <a:solidFill>
                <a:srgbClr val="3A3A5B"/>
              </a:solidFill>
              <a:latin typeface="Public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120594"/>
            <a:ext cx="10943822" cy="6166406"/>
          </a:xfrm>
          <a:custGeom>
            <a:avLst/>
            <a:gdLst/>
            <a:ahLst/>
            <a:cxnLst/>
            <a:rect l="l" t="t" r="r" b="b"/>
            <a:pathLst>
              <a:path w="10943822" h="6166406">
                <a:moveTo>
                  <a:pt x="0" y="0"/>
                </a:moveTo>
                <a:lnTo>
                  <a:pt x="10943822" y="0"/>
                </a:lnTo>
                <a:lnTo>
                  <a:pt x="10943822" y="6166406"/>
                </a:lnTo>
                <a:lnTo>
                  <a:pt x="0" y="6166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4084034" y="987028"/>
            <a:ext cx="10119932" cy="1043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DF1EF"/>
                </a:solidFill>
                <a:latin typeface="Public Sans"/>
              </a:rPr>
              <a:t>Romanian Load Forecast</a:t>
            </a:r>
          </a:p>
        </p:txBody>
      </p:sp>
      <p:sp>
        <p:nvSpPr>
          <p:cNvPr id="4" name="Freeform 4"/>
          <p:cNvSpPr/>
          <p:nvPr/>
        </p:nvSpPr>
        <p:spPr>
          <a:xfrm>
            <a:off x="629475" y="1028700"/>
            <a:ext cx="1995442" cy="2277252"/>
          </a:xfrm>
          <a:custGeom>
            <a:avLst/>
            <a:gdLst/>
            <a:ahLst/>
            <a:cxnLst/>
            <a:rect l="l" t="t" r="r" b="b"/>
            <a:pathLst>
              <a:path w="1995442" h="2277252">
                <a:moveTo>
                  <a:pt x="0" y="0"/>
                </a:moveTo>
                <a:lnTo>
                  <a:pt x="1995442" y="0"/>
                </a:lnTo>
                <a:lnTo>
                  <a:pt x="1995442" y="2277252"/>
                </a:lnTo>
                <a:lnTo>
                  <a:pt x="0" y="227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11235971" y="3258327"/>
            <a:ext cx="6834805" cy="5955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7"/>
              </a:lnSpc>
            </a:pPr>
            <a:r>
              <a:rPr lang="en-US" sz="2724" spc="163">
                <a:solidFill>
                  <a:srgbClr val="EDF1EF"/>
                </a:solidFill>
                <a:latin typeface="Public Sans Bold"/>
              </a:rPr>
              <a:t>Key observations</a:t>
            </a:r>
          </a:p>
          <a:p>
            <a:pPr algn="l">
              <a:lnSpc>
                <a:spcPts val="2770"/>
              </a:lnSpc>
            </a:pPr>
            <a:endParaRPr lang="en-US" sz="2724" spc="163">
              <a:solidFill>
                <a:srgbClr val="EDF1EF"/>
              </a:solidFill>
              <a:latin typeface="Public Sans Bold"/>
            </a:endParaRPr>
          </a:p>
          <a:p>
            <a:pPr algn="l">
              <a:lnSpc>
                <a:spcPts val="2770"/>
              </a:lnSpc>
            </a:pPr>
            <a:r>
              <a:rPr lang="en-US" sz="2052" spc="123">
                <a:solidFill>
                  <a:srgbClr val="EDF1EF"/>
                </a:solidFill>
                <a:latin typeface="Public Sans Bold"/>
              </a:rPr>
              <a:t>Seasonal variations </a:t>
            </a: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 </a:t>
            </a:r>
          </a:p>
          <a:p>
            <a:pPr algn="l">
              <a:lnSpc>
                <a:spcPts val="2770"/>
              </a:lnSpc>
            </a:pPr>
            <a:endParaRPr lang="en-US" sz="2052" spc="123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770"/>
              </a:lnSpc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Yearly trends :</a:t>
            </a: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Recurrent pattern of rising and falling demand</a:t>
            </a:r>
          </a:p>
          <a:p>
            <a:pPr algn="l">
              <a:lnSpc>
                <a:spcPts val="2770"/>
              </a:lnSpc>
            </a:pPr>
            <a:endParaRPr lang="en-US" sz="2052" spc="123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770"/>
              </a:lnSpc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Peak Load :</a:t>
            </a: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Highest load reach above 9000 MW</a:t>
            </a:r>
          </a:p>
          <a:p>
            <a:pPr algn="l">
              <a:lnSpc>
                <a:spcPts val="2770"/>
              </a:lnSpc>
            </a:pPr>
            <a:endParaRPr lang="en-US" sz="2052" spc="123">
              <a:solidFill>
                <a:srgbClr val="EDF1EF"/>
              </a:solidFill>
              <a:latin typeface="Public Sans Medium"/>
            </a:endParaRP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Notable secondary peaks during summer due to air conditioning</a:t>
            </a:r>
          </a:p>
          <a:p>
            <a:pPr algn="l">
              <a:lnSpc>
                <a:spcPts val="2770"/>
              </a:lnSpc>
            </a:pPr>
            <a:endParaRPr lang="en-US" sz="2052" spc="123">
              <a:solidFill>
                <a:srgbClr val="EDF1EF"/>
              </a:solidFill>
              <a:latin typeface="Public Sans Medium"/>
            </a:endParaRP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Lower loads drop to 3000 MW in 2024 which sounds like an outlier</a:t>
            </a:r>
          </a:p>
          <a:p>
            <a:pPr marL="0" lvl="0" indent="0" algn="l">
              <a:lnSpc>
                <a:spcPts val="2770"/>
              </a:lnSpc>
              <a:spcBef>
                <a:spcPct val="0"/>
              </a:spcBef>
            </a:pPr>
            <a:endParaRPr lang="en-US" sz="2052" spc="123">
              <a:solidFill>
                <a:srgbClr val="EDF1EF"/>
              </a:solidFill>
              <a:latin typeface="Public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1895" y="284648"/>
            <a:ext cx="1995442" cy="2277252"/>
          </a:xfrm>
          <a:custGeom>
            <a:avLst/>
            <a:gdLst/>
            <a:ahLst/>
            <a:cxnLst/>
            <a:rect l="l" t="t" r="r" b="b"/>
            <a:pathLst>
              <a:path w="1995442" h="2277252">
                <a:moveTo>
                  <a:pt x="0" y="0"/>
                </a:moveTo>
                <a:lnTo>
                  <a:pt x="1995442" y="0"/>
                </a:lnTo>
                <a:lnTo>
                  <a:pt x="1995442" y="2277252"/>
                </a:lnTo>
                <a:lnTo>
                  <a:pt x="0" y="2277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0" y="2561900"/>
            <a:ext cx="10529735" cy="6223673"/>
          </a:xfrm>
          <a:custGeom>
            <a:avLst/>
            <a:gdLst/>
            <a:ahLst/>
            <a:cxnLst/>
            <a:rect l="l" t="t" r="r" b="b"/>
            <a:pathLst>
              <a:path w="10529735" h="6223673">
                <a:moveTo>
                  <a:pt x="0" y="0"/>
                </a:moveTo>
                <a:lnTo>
                  <a:pt x="10529735" y="0"/>
                </a:lnTo>
                <a:lnTo>
                  <a:pt x="10529735" y="6223672"/>
                </a:lnTo>
                <a:lnTo>
                  <a:pt x="0" y="6223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4084034" y="379333"/>
            <a:ext cx="10119932" cy="1043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DF1EF"/>
                </a:solidFill>
                <a:latin typeface="Public Sans"/>
              </a:rPr>
              <a:t>Romanian Load Forecast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2568" y="8805755"/>
            <a:ext cx="5517167" cy="1713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2027" spc="121">
                <a:solidFill>
                  <a:srgbClr val="EDF1EF"/>
                </a:solidFill>
                <a:latin typeface="Public Sans Medium"/>
              </a:rPr>
              <a:t>Mean Squared Error: 453,167</a:t>
            </a:r>
          </a:p>
          <a:p>
            <a:pPr algn="l">
              <a:lnSpc>
                <a:spcPts val="2736"/>
              </a:lnSpc>
            </a:pPr>
            <a:r>
              <a:rPr lang="en-US" sz="2027" spc="121">
                <a:solidFill>
                  <a:srgbClr val="EDF1EF"/>
                </a:solidFill>
                <a:latin typeface="Public Sans Medium"/>
              </a:rPr>
              <a:t>Root Mean Squared Error: 673</a:t>
            </a:r>
          </a:p>
          <a:p>
            <a:pPr algn="l">
              <a:lnSpc>
                <a:spcPts val="2736"/>
              </a:lnSpc>
            </a:pPr>
            <a:r>
              <a:rPr lang="en-US" sz="2027" spc="121">
                <a:solidFill>
                  <a:srgbClr val="EDF1EF"/>
                </a:solidFill>
                <a:latin typeface="Public Sans Medium"/>
              </a:rPr>
              <a:t>Mean Absolute Error: 558</a:t>
            </a:r>
          </a:p>
          <a:p>
            <a:pPr algn="l">
              <a:lnSpc>
                <a:spcPts val="2736"/>
              </a:lnSpc>
            </a:pPr>
            <a:r>
              <a:rPr lang="en-US" sz="2027" spc="121">
                <a:solidFill>
                  <a:srgbClr val="EDF1EF"/>
                </a:solidFill>
                <a:latin typeface="Public Sans Medium"/>
              </a:rPr>
              <a:t>Mean Absolute Percentage Error: 9.39%</a:t>
            </a:r>
          </a:p>
          <a:p>
            <a:pPr marL="0" lvl="0" indent="0" algn="l">
              <a:lnSpc>
                <a:spcPts val="2736"/>
              </a:lnSpc>
              <a:spcBef>
                <a:spcPct val="0"/>
              </a:spcBef>
            </a:pPr>
            <a:endParaRPr lang="en-US" sz="2027" spc="121">
              <a:solidFill>
                <a:srgbClr val="EDF1EF"/>
              </a:solidFill>
              <a:latin typeface="Public Sans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96484" y="1594724"/>
            <a:ext cx="6695031" cy="1043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DF1EF"/>
                </a:solidFill>
                <a:latin typeface="Public Sans"/>
              </a:rPr>
              <a:t>XGBoost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8586" y="8756997"/>
            <a:ext cx="3531510" cy="1464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78"/>
              </a:lnSpc>
            </a:pPr>
            <a:r>
              <a:rPr lang="en-US" sz="1910" spc="114">
                <a:solidFill>
                  <a:srgbClr val="EDF1EF"/>
                </a:solidFill>
                <a:latin typeface="Public Sans Medium"/>
              </a:rPr>
              <a:t>Features</a:t>
            </a:r>
          </a:p>
          <a:p>
            <a:pPr marL="295614" lvl="1" indent="-147807" algn="l">
              <a:lnSpc>
                <a:spcPts val="1848"/>
              </a:lnSpc>
              <a:buFont typeface="Arial"/>
              <a:buChar char="•"/>
            </a:pPr>
            <a:r>
              <a:rPr lang="en-US" sz="1369" spc="82">
                <a:solidFill>
                  <a:srgbClr val="EDF1EF"/>
                </a:solidFill>
                <a:latin typeface="Public Sans Medium"/>
              </a:rPr>
              <a:t>Day of the week</a:t>
            </a:r>
          </a:p>
          <a:p>
            <a:pPr marL="295614" lvl="1" indent="-147807" algn="l">
              <a:lnSpc>
                <a:spcPts val="1848"/>
              </a:lnSpc>
              <a:buFont typeface="Arial"/>
              <a:buChar char="•"/>
            </a:pPr>
            <a:r>
              <a:rPr lang="en-US" sz="1369" spc="82">
                <a:solidFill>
                  <a:srgbClr val="EDF1EF"/>
                </a:solidFill>
                <a:latin typeface="Public Sans Medium"/>
              </a:rPr>
              <a:t>Hour</a:t>
            </a:r>
          </a:p>
          <a:p>
            <a:pPr marL="295614" lvl="1" indent="-147807" algn="l">
              <a:lnSpc>
                <a:spcPts val="1848"/>
              </a:lnSpc>
              <a:buFont typeface="Arial"/>
              <a:buChar char="•"/>
            </a:pPr>
            <a:r>
              <a:rPr lang="en-US" sz="1369" spc="82">
                <a:solidFill>
                  <a:srgbClr val="EDF1EF"/>
                </a:solidFill>
                <a:latin typeface="Public Sans Medium"/>
              </a:rPr>
              <a:t>Day of the year</a:t>
            </a:r>
          </a:p>
          <a:p>
            <a:pPr marL="295614" lvl="1" indent="-147807" algn="l">
              <a:lnSpc>
                <a:spcPts val="1848"/>
              </a:lnSpc>
              <a:buFont typeface="Arial"/>
              <a:buChar char="•"/>
            </a:pPr>
            <a:r>
              <a:rPr lang="en-US" sz="1369" spc="82">
                <a:solidFill>
                  <a:srgbClr val="EDF1EF"/>
                </a:solidFill>
                <a:latin typeface="Public Sans Medium"/>
              </a:rPr>
              <a:t>Training data &lt; 2022</a:t>
            </a:r>
          </a:p>
          <a:p>
            <a:pPr marL="295614" lvl="1" indent="-147807" algn="l">
              <a:lnSpc>
                <a:spcPts val="1848"/>
              </a:lnSpc>
              <a:buFont typeface="Arial"/>
              <a:buChar char="•"/>
            </a:pPr>
            <a:r>
              <a:rPr lang="en-US" sz="1369" spc="82">
                <a:solidFill>
                  <a:srgbClr val="EDF1EF"/>
                </a:solidFill>
                <a:latin typeface="Public Sans Medium"/>
              </a:rPr>
              <a:t>Test data &gt;= 2022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877578" y="2465517"/>
            <a:ext cx="4652776" cy="6479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2"/>
              </a:lnSpc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Additional parameters and features</a:t>
            </a:r>
          </a:p>
          <a:p>
            <a:pPr algn="l">
              <a:lnSpc>
                <a:spcPts val="2552"/>
              </a:lnSpc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Weather data :</a:t>
            </a:r>
          </a:p>
          <a:p>
            <a:pPr marL="408240" lvl="1" indent="-204120" algn="l">
              <a:lnSpc>
                <a:spcPts val="2552"/>
              </a:lnSpc>
              <a:buFont typeface="Arial"/>
              <a:buChar char="•"/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Temperature , Humidity </a:t>
            </a:r>
          </a:p>
          <a:p>
            <a:pPr marL="408240" lvl="1" indent="-204120" algn="l">
              <a:lnSpc>
                <a:spcPts val="2552"/>
              </a:lnSpc>
              <a:buFont typeface="Arial"/>
              <a:buChar char="•"/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Precipitation ,Wind speed</a:t>
            </a:r>
          </a:p>
          <a:p>
            <a:pPr algn="l">
              <a:lnSpc>
                <a:spcPts val="2552"/>
              </a:lnSpc>
            </a:pPr>
            <a:endParaRPr lang="en-US" sz="1890" spc="113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552"/>
              </a:lnSpc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Economic indicators :</a:t>
            </a:r>
          </a:p>
          <a:p>
            <a:pPr marL="408240" lvl="1" indent="-204120" algn="l">
              <a:lnSpc>
                <a:spcPts val="2552"/>
              </a:lnSpc>
              <a:buFont typeface="Arial"/>
              <a:buChar char="•"/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GDP</a:t>
            </a:r>
          </a:p>
          <a:p>
            <a:pPr marL="408240" lvl="1" indent="-204120" algn="l">
              <a:lnSpc>
                <a:spcPts val="2552"/>
              </a:lnSpc>
              <a:buFont typeface="Arial"/>
              <a:buChar char="•"/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Industrial Production Index</a:t>
            </a:r>
          </a:p>
          <a:p>
            <a:pPr marL="408240" lvl="1" indent="-204120" algn="l">
              <a:lnSpc>
                <a:spcPts val="2552"/>
              </a:lnSpc>
              <a:buFont typeface="Arial"/>
              <a:buChar char="•"/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Unemployment Rate</a:t>
            </a:r>
          </a:p>
          <a:p>
            <a:pPr algn="l">
              <a:lnSpc>
                <a:spcPts val="2552"/>
              </a:lnSpc>
            </a:pPr>
            <a:endParaRPr lang="en-US" sz="1890" spc="113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552"/>
              </a:lnSpc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Demographic data :</a:t>
            </a:r>
          </a:p>
          <a:p>
            <a:pPr marL="408240" lvl="1" indent="-204120" algn="l">
              <a:lnSpc>
                <a:spcPts val="2552"/>
              </a:lnSpc>
              <a:buFont typeface="Arial"/>
              <a:buChar char="•"/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Population Growth</a:t>
            </a:r>
          </a:p>
          <a:p>
            <a:pPr marL="408240" lvl="1" indent="-204120" algn="l">
              <a:lnSpc>
                <a:spcPts val="2552"/>
              </a:lnSpc>
              <a:buFont typeface="Arial"/>
              <a:buChar char="•"/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Urbanization Rate</a:t>
            </a:r>
          </a:p>
          <a:p>
            <a:pPr algn="l">
              <a:lnSpc>
                <a:spcPts val="2552"/>
              </a:lnSpc>
            </a:pPr>
            <a:endParaRPr lang="en-US" sz="1890" spc="113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552"/>
              </a:lnSpc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Energy prices :</a:t>
            </a:r>
          </a:p>
          <a:p>
            <a:pPr marL="408240" lvl="1" indent="-204120" algn="l">
              <a:lnSpc>
                <a:spcPts val="2552"/>
              </a:lnSpc>
              <a:buFont typeface="Arial"/>
              <a:buChar char="•"/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Electricity tariffs</a:t>
            </a:r>
          </a:p>
          <a:p>
            <a:pPr marL="408240" lvl="1" indent="-204120" algn="l">
              <a:lnSpc>
                <a:spcPts val="2552"/>
              </a:lnSpc>
              <a:buFont typeface="Arial"/>
              <a:buChar char="•"/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Fuel Prices</a:t>
            </a:r>
          </a:p>
          <a:p>
            <a:pPr algn="l">
              <a:lnSpc>
                <a:spcPts val="2552"/>
              </a:lnSpc>
            </a:pPr>
            <a:endParaRPr lang="en-US" sz="1890" spc="113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552"/>
              </a:lnSpc>
            </a:pPr>
            <a:r>
              <a:rPr lang="en-US" sz="1890" spc="113">
                <a:solidFill>
                  <a:srgbClr val="EDF1EF"/>
                </a:solidFill>
                <a:latin typeface="Public Sans Medium"/>
              </a:rPr>
              <a:t>Renewable Energy Integration</a:t>
            </a:r>
          </a:p>
          <a:p>
            <a:pPr marL="0" lvl="0" indent="0" algn="l">
              <a:lnSpc>
                <a:spcPts val="2552"/>
              </a:lnSpc>
              <a:spcBef>
                <a:spcPct val="0"/>
              </a:spcBef>
            </a:pPr>
            <a:endParaRPr lang="en-US" sz="1890" spc="113">
              <a:solidFill>
                <a:srgbClr val="EDF1EF"/>
              </a:solidFill>
              <a:latin typeface="Public Sans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77578" y="8747472"/>
            <a:ext cx="4307906" cy="137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0"/>
              </a:lnSpc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Limitations </a:t>
            </a: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Data avaibility and quality</a:t>
            </a: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Model complexity</a:t>
            </a: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Uncertainty and variability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9475" y="1028700"/>
            <a:ext cx="1995442" cy="2277252"/>
          </a:xfrm>
          <a:custGeom>
            <a:avLst/>
            <a:gdLst/>
            <a:ahLst/>
            <a:cxnLst/>
            <a:rect l="l" t="t" r="r" b="b"/>
            <a:pathLst>
              <a:path w="1995442" h="2277252">
                <a:moveTo>
                  <a:pt x="0" y="0"/>
                </a:moveTo>
                <a:lnTo>
                  <a:pt x="1995442" y="0"/>
                </a:lnTo>
                <a:lnTo>
                  <a:pt x="1995442" y="2277252"/>
                </a:lnTo>
                <a:lnTo>
                  <a:pt x="0" y="2277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0" y="4116730"/>
            <a:ext cx="10398539" cy="6170270"/>
          </a:xfrm>
          <a:custGeom>
            <a:avLst/>
            <a:gdLst/>
            <a:ahLst/>
            <a:cxnLst/>
            <a:rect l="l" t="t" r="r" b="b"/>
            <a:pathLst>
              <a:path w="10398539" h="6170270">
                <a:moveTo>
                  <a:pt x="0" y="0"/>
                </a:moveTo>
                <a:lnTo>
                  <a:pt x="10398539" y="0"/>
                </a:lnTo>
                <a:lnTo>
                  <a:pt x="10398539" y="6170270"/>
                </a:lnTo>
                <a:lnTo>
                  <a:pt x="0" y="6170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4084034" y="987028"/>
            <a:ext cx="10119932" cy="1043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DF1EF"/>
                </a:solidFill>
                <a:latin typeface="Public Sans"/>
              </a:rPr>
              <a:t>Romanian Load Forecast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96484" y="2338776"/>
            <a:ext cx="6695031" cy="1043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DF1EF"/>
                </a:solidFill>
                <a:latin typeface="Public Sans"/>
              </a:rPr>
              <a:t>XGBoost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86563" y="3645949"/>
            <a:ext cx="6834805" cy="5612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7"/>
              </a:lnSpc>
            </a:pPr>
            <a:r>
              <a:rPr lang="en-US" sz="2724" spc="163">
                <a:solidFill>
                  <a:srgbClr val="EDF1EF"/>
                </a:solidFill>
                <a:latin typeface="Public Sans Bold"/>
              </a:rPr>
              <a:t>Key observations</a:t>
            </a:r>
          </a:p>
          <a:p>
            <a:pPr algn="l">
              <a:lnSpc>
                <a:spcPts val="2770"/>
              </a:lnSpc>
            </a:pPr>
            <a:endParaRPr lang="en-US" sz="2724" spc="163">
              <a:solidFill>
                <a:srgbClr val="EDF1EF"/>
              </a:solidFill>
              <a:latin typeface="Public Sans Bold"/>
            </a:endParaRPr>
          </a:p>
          <a:p>
            <a:pPr algn="l">
              <a:lnSpc>
                <a:spcPts val="2770"/>
              </a:lnSpc>
            </a:pPr>
            <a:r>
              <a:rPr lang="en-US" sz="2052" spc="123">
                <a:solidFill>
                  <a:srgbClr val="EDF1EF"/>
                </a:solidFill>
                <a:latin typeface="Public Sans Bold"/>
              </a:rPr>
              <a:t>Seasonal trends :</a:t>
            </a: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The forecasted load maintains the seasonal patterns observed in the historical data</a:t>
            </a:r>
          </a:p>
          <a:p>
            <a:pPr algn="l">
              <a:lnSpc>
                <a:spcPts val="2770"/>
              </a:lnSpc>
            </a:pPr>
            <a:endParaRPr lang="en-US" sz="2052" spc="123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770"/>
              </a:lnSpc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Load variation :</a:t>
            </a: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Range of load values similar to the historical data</a:t>
            </a:r>
          </a:p>
          <a:p>
            <a:pPr algn="l">
              <a:lnSpc>
                <a:spcPts val="2770"/>
              </a:lnSpc>
            </a:pPr>
            <a:endParaRPr lang="en-US" sz="2052" spc="123">
              <a:solidFill>
                <a:srgbClr val="EDF1EF"/>
              </a:solidFill>
              <a:latin typeface="Public Sans Medium"/>
            </a:endParaRPr>
          </a:p>
          <a:p>
            <a:pPr algn="l">
              <a:lnSpc>
                <a:spcPts val="2770"/>
              </a:lnSpc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Planning and Management  :</a:t>
            </a: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Anticipate demand and ensure a reliable supply</a:t>
            </a:r>
          </a:p>
          <a:p>
            <a:pPr marL="443135" lvl="1" indent="-221568" algn="l">
              <a:lnSpc>
                <a:spcPts val="2770"/>
              </a:lnSpc>
              <a:buFont typeface="Arial"/>
              <a:buChar char="•"/>
            </a:pPr>
            <a:r>
              <a:rPr lang="en-US" sz="2052" spc="123">
                <a:solidFill>
                  <a:srgbClr val="EDF1EF"/>
                </a:solidFill>
                <a:latin typeface="Public Sans Medium"/>
              </a:rPr>
              <a:t>Optimizing ressource allocation, managing energy reserves...</a:t>
            </a:r>
          </a:p>
          <a:p>
            <a:pPr marL="0" lvl="0" indent="0" algn="l">
              <a:lnSpc>
                <a:spcPts val="2770"/>
              </a:lnSpc>
              <a:spcBef>
                <a:spcPct val="0"/>
              </a:spcBef>
            </a:pPr>
            <a:endParaRPr lang="en-US" sz="2052" spc="123">
              <a:solidFill>
                <a:srgbClr val="EDF1EF"/>
              </a:solidFill>
              <a:latin typeface="Public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947806"/>
            <a:ext cx="10247027" cy="6339194"/>
          </a:xfrm>
          <a:custGeom>
            <a:avLst/>
            <a:gdLst/>
            <a:ahLst/>
            <a:cxnLst/>
            <a:rect l="l" t="t" r="r" b="b"/>
            <a:pathLst>
              <a:path w="10247027" h="6339194">
                <a:moveTo>
                  <a:pt x="0" y="0"/>
                </a:moveTo>
                <a:lnTo>
                  <a:pt x="10247027" y="0"/>
                </a:lnTo>
                <a:lnTo>
                  <a:pt x="10247027" y="6339194"/>
                </a:lnTo>
                <a:lnTo>
                  <a:pt x="0" y="6339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3448110" y="528866"/>
            <a:ext cx="11391780" cy="201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8000" spc="-656">
                <a:solidFill>
                  <a:srgbClr val="3A3A5B"/>
                </a:solidFill>
                <a:latin typeface="Public Sans"/>
              </a:rPr>
              <a:t>Hungarian Solar Generation Forecast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81546" y="3265179"/>
            <a:ext cx="14864660" cy="60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30"/>
              </a:lnSpc>
              <a:spcBef>
                <a:spcPct val="0"/>
              </a:spcBef>
            </a:pPr>
            <a:r>
              <a:rPr lang="en-US" sz="1800" spc="107">
                <a:solidFill>
                  <a:srgbClr val="3A3A5B"/>
                </a:solidFill>
                <a:latin typeface="Public Sans Medium"/>
              </a:rPr>
              <a:t>The load factor is a measure of the efficiency of solar power generation relative to its installed capacity, with higher values indicating more efficient generation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365757" y="1028700"/>
            <a:ext cx="2615788" cy="2373828"/>
          </a:xfrm>
          <a:custGeom>
            <a:avLst/>
            <a:gdLst/>
            <a:ahLst/>
            <a:cxnLst/>
            <a:rect l="l" t="t" r="r" b="b"/>
            <a:pathLst>
              <a:path w="2615788" h="2373828">
                <a:moveTo>
                  <a:pt x="0" y="0"/>
                </a:moveTo>
                <a:lnTo>
                  <a:pt x="2615789" y="0"/>
                </a:lnTo>
                <a:lnTo>
                  <a:pt x="2615789" y="2373828"/>
                </a:lnTo>
                <a:lnTo>
                  <a:pt x="0" y="2373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7020982" y="2630082"/>
            <a:ext cx="4246036" cy="584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7"/>
              </a:lnSpc>
            </a:pPr>
            <a:r>
              <a:rPr lang="en-US" sz="4414" spc="-361">
                <a:solidFill>
                  <a:srgbClr val="3A3A5B"/>
                </a:solidFill>
                <a:latin typeface="Public Sans"/>
              </a:rPr>
              <a:t>Solar Load Factor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78820" y="4573914"/>
            <a:ext cx="6680480" cy="4929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178" spc="190">
                <a:solidFill>
                  <a:srgbClr val="3A3A5B"/>
                </a:solidFill>
                <a:latin typeface="Public Sans Bold"/>
              </a:rPr>
              <a:t>Key Observations </a:t>
            </a:r>
          </a:p>
          <a:p>
            <a:pPr algn="l">
              <a:lnSpc>
                <a:spcPts val="2729"/>
              </a:lnSpc>
            </a:pPr>
            <a:endParaRPr lang="en-US" sz="3178" spc="190">
              <a:solidFill>
                <a:srgbClr val="3A3A5B"/>
              </a:solidFill>
              <a:latin typeface="Public Sans Bold"/>
            </a:endParaRPr>
          </a:p>
          <a:p>
            <a:pPr algn="l">
              <a:lnSpc>
                <a:spcPts val="2729"/>
              </a:lnSpc>
            </a:pPr>
            <a:r>
              <a:rPr lang="en-US" sz="2021" spc="121">
                <a:solidFill>
                  <a:srgbClr val="3A3A5B"/>
                </a:solidFill>
                <a:latin typeface="Public Sans Medium"/>
              </a:rPr>
              <a:t>Peak solar efficiency :</a:t>
            </a:r>
          </a:p>
          <a:p>
            <a:pPr marL="436477" lvl="1" indent="-218238" algn="l">
              <a:lnSpc>
                <a:spcPts val="2729"/>
              </a:lnSpc>
              <a:buFont typeface="Arial"/>
              <a:buChar char="•"/>
            </a:pPr>
            <a:r>
              <a:rPr lang="en-US" sz="2021" spc="121">
                <a:solidFill>
                  <a:srgbClr val="3A3A5B"/>
                </a:solidFill>
                <a:latin typeface="Public Sans Medium"/>
              </a:rPr>
              <a:t>Midday hours : highest load factors</a:t>
            </a:r>
          </a:p>
          <a:p>
            <a:pPr marL="436477" lvl="1" indent="-218238" algn="l">
              <a:lnSpc>
                <a:spcPts val="2729"/>
              </a:lnSpc>
              <a:buFont typeface="Arial"/>
              <a:buChar char="•"/>
            </a:pPr>
            <a:r>
              <a:rPr lang="en-US" sz="2021" spc="121">
                <a:solidFill>
                  <a:srgbClr val="3A3A5B"/>
                </a:solidFill>
                <a:latin typeface="Public Sans Medium"/>
              </a:rPr>
              <a:t>Summer months : June and July exhibit the highest load factor</a:t>
            </a:r>
          </a:p>
          <a:p>
            <a:pPr algn="l">
              <a:lnSpc>
                <a:spcPts val="2729"/>
              </a:lnSpc>
            </a:pPr>
            <a:endParaRPr lang="en-US" sz="2021" spc="121">
              <a:solidFill>
                <a:srgbClr val="3A3A5B"/>
              </a:solidFill>
              <a:latin typeface="Public Sans Medium"/>
            </a:endParaRPr>
          </a:p>
          <a:p>
            <a:pPr algn="l">
              <a:lnSpc>
                <a:spcPts val="2729"/>
              </a:lnSpc>
            </a:pPr>
            <a:r>
              <a:rPr lang="en-US" sz="2021" spc="121">
                <a:solidFill>
                  <a:srgbClr val="3A3A5B"/>
                </a:solidFill>
                <a:latin typeface="Public Sans Medium"/>
              </a:rPr>
              <a:t>Seasonal Variations </a:t>
            </a:r>
          </a:p>
          <a:p>
            <a:pPr marL="436477" lvl="1" indent="-218238" algn="l">
              <a:lnSpc>
                <a:spcPts val="2729"/>
              </a:lnSpc>
              <a:buFont typeface="Arial"/>
              <a:buChar char="•"/>
            </a:pPr>
            <a:r>
              <a:rPr lang="en-US" sz="2021" spc="121">
                <a:solidFill>
                  <a:srgbClr val="3A3A5B"/>
                </a:solidFill>
                <a:latin typeface="Public Sans Medium"/>
              </a:rPr>
              <a:t>Spring and Fall : moderate load factors</a:t>
            </a:r>
          </a:p>
          <a:p>
            <a:pPr marL="436477" lvl="1" indent="-218238" algn="l">
              <a:lnSpc>
                <a:spcPts val="2729"/>
              </a:lnSpc>
              <a:buFont typeface="Arial"/>
              <a:buChar char="•"/>
            </a:pPr>
            <a:r>
              <a:rPr lang="en-US" sz="2021" spc="121">
                <a:solidFill>
                  <a:srgbClr val="3A3A5B"/>
                </a:solidFill>
                <a:latin typeface="Public Sans Medium"/>
              </a:rPr>
              <a:t>Winter Months : lower load factors</a:t>
            </a:r>
          </a:p>
          <a:p>
            <a:pPr algn="l">
              <a:lnSpc>
                <a:spcPts val="2729"/>
              </a:lnSpc>
            </a:pPr>
            <a:endParaRPr lang="en-US" sz="2021" spc="121">
              <a:solidFill>
                <a:srgbClr val="3A3A5B"/>
              </a:solidFill>
              <a:latin typeface="Public Sans Medium"/>
            </a:endParaRPr>
          </a:p>
          <a:p>
            <a:pPr algn="l">
              <a:lnSpc>
                <a:spcPts val="2729"/>
              </a:lnSpc>
            </a:pPr>
            <a:r>
              <a:rPr lang="en-US" sz="2021" spc="121">
                <a:solidFill>
                  <a:srgbClr val="3A3A5B"/>
                </a:solidFill>
                <a:latin typeface="Public Sans Medium"/>
              </a:rPr>
              <a:t>Consistent patterns : </a:t>
            </a:r>
          </a:p>
          <a:p>
            <a:pPr marL="436477" lvl="1" indent="-218238" algn="l">
              <a:lnSpc>
                <a:spcPts val="2729"/>
              </a:lnSpc>
              <a:buFont typeface="Arial"/>
              <a:buChar char="•"/>
            </a:pPr>
            <a:r>
              <a:rPr lang="en-US" sz="2021" spc="121">
                <a:solidFill>
                  <a:srgbClr val="3A3A5B"/>
                </a:solidFill>
                <a:latin typeface="Public Sans Medium"/>
              </a:rPr>
              <a:t>Predictable solar generation behavior based on the time of the day and the season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7552" y="1028700"/>
            <a:ext cx="2615788" cy="2373828"/>
          </a:xfrm>
          <a:custGeom>
            <a:avLst/>
            <a:gdLst/>
            <a:ahLst/>
            <a:cxnLst/>
            <a:rect l="l" t="t" r="r" b="b"/>
            <a:pathLst>
              <a:path w="2615788" h="2373828">
                <a:moveTo>
                  <a:pt x="0" y="0"/>
                </a:moveTo>
                <a:lnTo>
                  <a:pt x="2615788" y="0"/>
                </a:lnTo>
                <a:lnTo>
                  <a:pt x="2615788" y="2373828"/>
                </a:lnTo>
                <a:lnTo>
                  <a:pt x="0" y="2373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0" y="3947806"/>
            <a:ext cx="11145748" cy="6339194"/>
          </a:xfrm>
          <a:custGeom>
            <a:avLst/>
            <a:gdLst/>
            <a:ahLst/>
            <a:cxnLst/>
            <a:rect l="l" t="t" r="r" b="b"/>
            <a:pathLst>
              <a:path w="11145748" h="6339194">
                <a:moveTo>
                  <a:pt x="0" y="0"/>
                </a:moveTo>
                <a:lnTo>
                  <a:pt x="11145748" y="0"/>
                </a:lnTo>
                <a:lnTo>
                  <a:pt x="11145748" y="6339194"/>
                </a:lnTo>
                <a:lnTo>
                  <a:pt x="0" y="6339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3448110" y="528866"/>
            <a:ext cx="11391780" cy="201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8000" spc="-656">
                <a:solidFill>
                  <a:srgbClr val="3A3A5B"/>
                </a:solidFill>
                <a:latin typeface="Public Sans"/>
              </a:rPr>
              <a:t>Hungarian Solar Generation Forecast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27125" y="2630082"/>
            <a:ext cx="10833751" cy="1093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1"/>
              </a:lnSpc>
            </a:pPr>
            <a:r>
              <a:rPr lang="en-US" sz="4314" spc="-353">
                <a:solidFill>
                  <a:srgbClr val="3A3A5B"/>
                </a:solidFill>
                <a:latin typeface="Public Sans"/>
              </a:rPr>
              <a:t>Hourly Solar Generation  Forecast with Load Factor Matrix and installed capacity projection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07520" y="4318956"/>
            <a:ext cx="6680480" cy="5669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5"/>
              </a:lnSpc>
            </a:pPr>
            <a:r>
              <a:rPr lang="en-US" sz="3478" spc="208">
                <a:solidFill>
                  <a:srgbClr val="3A3A5B"/>
                </a:solidFill>
                <a:latin typeface="Public Sans Bold"/>
              </a:rPr>
              <a:t>Key Observations </a:t>
            </a:r>
          </a:p>
          <a:p>
            <a:pPr algn="l">
              <a:lnSpc>
                <a:spcPts val="3134"/>
              </a:lnSpc>
            </a:pPr>
            <a:endParaRPr lang="en-US" sz="3478" spc="208">
              <a:solidFill>
                <a:srgbClr val="3A3A5B"/>
              </a:solidFill>
              <a:latin typeface="Public Sans Bold"/>
            </a:endParaRPr>
          </a:p>
          <a:p>
            <a:pPr algn="l">
              <a:lnSpc>
                <a:spcPts val="3134"/>
              </a:lnSpc>
            </a:pPr>
            <a:r>
              <a:rPr lang="en-US" sz="2321" spc="139">
                <a:solidFill>
                  <a:srgbClr val="3A3A5B"/>
                </a:solidFill>
                <a:latin typeface="Public Sans Medium"/>
              </a:rPr>
              <a:t>Seasonal patterns</a:t>
            </a:r>
          </a:p>
          <a:p>
            <a:pPr algn="l">
              <a:lnSpc>
                <a:spcPts val="3134"/>
              </a:lnSpc>
            </a:pPr>
            <a:endParaRPr lang="en-US" sz="2321" spc="139">
              <a:solidFill>
                <a:srgbClr val="3A3A5B"/>
              </a:solidFill>
              <a:latin typeface="Public Sans Medium"/>
            </a:endParaRPr>
          </a:p>
          <a:p>
            <a:pPr algn="l">
              <a:lnSpc>
                <a:spcPts val="3134"/>
              </a:lnSpc>
            </a:pPr>
            <a:r>
              <a:rPr lang="en-US" sz="2321" spc="139">
                <a:solidFill>
                  <a:srgbClr val="3A3A5B"/>
                </a:solidFill>
                <a:latin typeface="Public Sans Medium"/>
              </a:rPr>
              <a:t>Installed capacity impact :</a:t>
            </a:r>
          </a:p>
          <a:p>
            <a:pPr marL="501245" lvl="1" indent="-250623" algn="l">
              <a:lnSpc>
                <a:spcPts val="3134"/>
              </a:lnSpc>
              <a:buFont typeface="Arial"/>
              <a:buChar char="•"/>
            </a:pPr>
            <a:r>
              <a:rPr lang="en-US" sz="2321" spc="139">
                <a:solidFill>
                  <a:srgbClr val="3A3A5B"/>
                </a:solidFill>
                <a:latin typeface="Public Sans Medium"/>
              </a:rPr>
              <a:t>Reach up to almost 3500 MW indicating a growth in installed dcapacity </a:t>
            </a:r>
          </a:p>
          <a:p>
            <a:pPr algn="l">
              <a:lnSpc>
                <a:spcPts val="3134"/>
              </a:lnSpc>
            </a:pPr>
            <a:endParaRPr lang="en-US" sz="2321" spc="139">
              <a:solidFill>
                <a:srgbClr val="3A3A5B"/>
              </a:solidFill>
              <a:latin typeface="Public Sans Medium"/>
            </a:endParaRPr>
          </a:p>
          <a:p>
            <a:pPr algn="l">
              <a:lnSpc>
                <a:spcPts val="3134"/>
              </a:lnSpc>
            </a:pPr>
            <a:r>
              <a:rPr lang="en-US" sz="2321" spc="139">
                <a:solidFill>
                  <a:srgbClr val="3A3A5B"/>
                </a:solidFill>
                <a:latin typeface="Public Sans Medium"/>
              </a:rPr>
              <a:t>Insights and implication :</a:t>
            </a:r>
          </a:p>
          <a:p>
            <a:pPr marL="501245" lvl="1" indent="-250623" algn="l">
              <a:lnSpc>
                <a:spcPts val="3134"/>
              </a:lnSpc>
              <a:buFont typeface="Arial"/>
              <a:buChar char="•"/>
            </a:pPr>
            <a:r>
              <a:rPr lang="en-US" sz="2321" spc="139">
                <a:solidFill>
                  <a:srgbClr val="3A3A5B"/>
                </a:solidFill>
                <a:latin typeface="Public Sans Medium"/>
              </a:rPr>
              <a:t>Grid stability and flexibility : accomodate the variable nature of solar power. </a:t>
            </a:r>
          </a:p>
          <a:p>
            <a:pPr marL="501245" lvl="1" indent="-250623" algn="l">
              <a:lnSpc>
                <a:spcPts val="3134"/>
              </a:lnSpc>
              <a:buFont typeface="Arial"/>
              <a:buChar char="•"/>
            </a:pPr>
            <a:r>
              <a:rPr lang="en-US" sz="2321" spc="139">
                <a:solidFill>
                  <a:srgbClr val="3A3A5B"/>
                </a:solidFill>
                <a:latin typeface="Public Sans Medium"/>
              </a:rPr>
              <a:t>Environmental 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Personnalisé</PresentationFormat>
  <Paragraphs>153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Public Sans Medium</vt:lpstr>
      <vt:lpstr>Calibri</vt:lpstr>
      <vt:lpstr>Arial</vt:lpstr>
      <vt:lpstr>Public Sans</vt:lpstr>
      <vt:lpstr>Public Sans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Illustrated Energy Climate Change Presentation</dc:title>
  <cp:lastModifiedBy>Damien Hajjar</cp:lastModifiedBy>
  <cp:revision>3</cp:revision>
  <dcterms:created xsi:type="dcterms:W3CDTF">2006-08-16T00:00:00Z</dcterms:created>
  <dcterms:modified xsi:type="dcterms:W3CDTF">2024-05-23T12:53:42Z</dcterms:modified>
  <dc:identifier>DAGF4DwgXIw</dc:identifier>
</cp:coreProperties>
</file>