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6" r:id="rId29"/>
    <p:sldId id="287" r:id="rId30"/>
    <p:sldId id="288" r:id="rId31"/>
    <p:sldId id="289" r:id="rId32"/>
    <p:sldId id="290" r:id="rId33"/>
    <p:sldId id="291"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94643"/>
  </p:normalViewPr>
  <p:slideViewPr>
    <p:cSldViewPr snapToGrid="0" snapToObjects="1">
      <p:cViewPr varScale="1">
        <p:scale>
          <a:sx n="160" d="100"/>
          <a:sy n="160" d="100"/>
        </p:scale>
        <p:origin x="2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599" cy="897599"/>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599"/>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899"/>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799"/>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899" cy="271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899" cy="271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399"/>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599"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7999" cy="9533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7999" cy="3163499"/>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1999"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hyperlink" Target="http://infospace.ischool.syr.edu/2012/10/10/the-librarians-arsenal-git-github/" TargetMode="External"/><Relationship Id="rId4" Type="http://schemas.openxmlformats.org/officeDocument/2006/relationships/hyperlink" Target="http://readwrite.com/2013/09/30/understanding-github-a-journey-for-beginners-part-1" TargetMode="External"/><Relationship Id="rId5" Type="http://schemas.openxmlformats.org/officeDocument/2006/relationships/hyperlink" Target="https://github.com/learn-co-students/git-github-and-learn-oc-000" TargetMode="External"/><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hyperlink" Target="http://git-scm.com/video/what-is-git" TargetMode="External"/><Relationship Id="rId4" Type="http://schemas.openxmlformats.org/officeDocument/2006/relationships/hyperlink" Target="https://vimeo.com/github" TargetMode="External"/><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github.com/Git-Li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599"/>
          </a:xfrm>
          <a:prstGeom prst="rect">
            <a:avLst/>
          </a:prstGeom>
        </p:spPr>
        <p:txBody>
          <a:bodyPr lIns="91425" tIns="91425" rIns="91425" bIns="91425" anchor="b" anchorCtr="0">
            <a:noAutofit/>
          </a:bodyPr>
          <a:lstStyle/>
          <a:p>
            <a:pPr lvl="0">
              <a:spcBef>
                <a:spcPts val="0"/>
              </a:spcBef>
              <a:buNone/>
            </a:pPr>
            <a:r>
              <a:rPr lang="en"/>
              <a:t>GitHub</a:t>
            </a:r>
          </a:p>
        </p:txBody>
      </p:sp>
      <p:sp>
        <p:nvSpPr>
          <p:cNvPr id="68" name="Shape 68"/>
          <p:cNvSpPr txBox="1">
            <a:spLocks noGrp="1"/>
          </p:cNvSpPr>
          <p:nvPr>
            <p:ph type="subTitle" idx="1"/>
          </p:nvPr>
        </p:nvSpPr>
        <p:spPr>
          <a:xfrm>
            <a:off x="390525" y="2789130"/>
            <a:ext cx="8222100" cy="432899"/>
          </a:xfrm>
          <a:prstGeom prst="rect">
            <a:avLst/>
          </a:prstGeom>
        </p:spPr>
        <p:txBody>
          <a:bodyPr lIns="91425" tIns="91425" rIns="91425" bIns="91425" anchor="t" anchorCtr="0">
            <a:noAutofit/>
          </a:bodyPr>
          <a:lstStyle/>
          <a:p>
            <a:pPr lvl="0" rtl="0">
              <a:spcBef>
                <a:spcPts val="0"/>
              </a:spcBef>
              <a:buNone/>
            </a:pPr>
            <a:r>
              <a:rPr lang="en"/>
              <a:t>Version Control and Collaboration</a:t>
            </a:r>
          </a:p>
          <a:p>
            <a:pPr lvl="0" rtl="0">
              <a:spcBef>
                <a:spcPts val="0"/>
              </a:spcBef>
              <a:buNone/>
            </a:pPr>
            <a:r>
              <a:rPr lang="en"/>
              <a:t>with</a:t>
            </a:r>
          </a:p>
          <a:p>
            <a:pPr lvl="0" rtl="0">
              <a:spcBef>
                <a:spcPts val="0"/>
              </a:spcBef>
              <a:buNone/>
            </a:pPr>
            <a:r>
              <a:rPr lang="en"/>
              <a:t>Jojo Karlin</a:t>
            </a:r>
          </a:p>
          <a:p>
            <a:pPr lvl="0" rtl="0">
              <a:spcBef>
                <a:spcPts val="0"/>
              </a:spcBef>
              <a:buNone/>
            </a:pPr>
            <a:endParaRPr/>
          </a:p>
          <a:p>
            <a:pPr lvl="0" rtl="0">
              <a:spcBef>
                <a:spcPts val="0"/>
              </a:spcBef>
              <a:buNone/>
            </a:pPr>
            <a:r>
              <a:rPr lang="en"/>
              <a:t>ITP Workshop</a:t>
            </a:r>
          </a:p>
          <a:p>
            <a:pPr lvl="0" rtl="0">
              <a:spcBef>
                <a:spcPts val="0"/>
              </a:spcBef>
              <a:buNone/>
            </a:pPr>
            <a:r>
              <a:rPr lang="en"/>
              <a:t>The Graduate Center</a:t>
            </a:r>
          </a:p>
          <a:p>
            <a:pPr lvl="0">
              <a:spcBef>
                <a:spcPts val="0"/>
              </a:spcBef>
              <a:buNone/>
            </a:pPr>
            <a:r>
              <a:rPr lang="en"/>
              <a:t>@jojokarlin jkarlin@gradcenter.cuny.edu</a:t>
            </a:r>
          </a:p>
        </p:txBody>
      </p:sp>
      <p:sp>
        <p:nvSpPr>
          <p:cNvPr id="69" name="Shape 69"/>
          <p:cNvSpPr txBox="1"/>
          <p:nvPr/>
        </p:nvSpPr>
        <p:spPr>
          <a:xfrm>
            <a:off x="501500" y="3528300"/>
            <a:ext cx="128400" cy="432899"/>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70" name="Shape 70" descr="Octocat.png"/>
          <p:cNvPicPr preferRelativeResize="0"/>
          <p:nvPr/>
        </p:nvPicPr>
        <p:blipFill>
          <a:blip r:embed="rId3">
            <a:alphaModFix/>
          </a:blip>
          <a:stretch>
            <a:fillRect/>
          </a:stretch>
        </p:blipFill>
        <p:spPr>
          <a:xfrm>
            <a:off x="4493724" y="639174"/>
            <a:ext cx="4118900" cy="3423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lvl="0">
              <a:spcBef>
                <a:spcPts val="0"/>
              </a:spcBef>
              <a:buNone/>
            </a:pPr>
            <a:r>
              <a:rPr lang="en"/>
              <a:t>A </a:t>
            </a:r>
            <a:r>
              <a:rPr lang="en">
                <a:solidFill>
                  <a:srgbClr val="00FFFF"/>
                </a:solidFill>
              </a:rPr>
              <a:t>repository </a:t>
            </a:r>
            <a:r>
              <a:rPr lang="en"/>
              <a:t>is a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Create a repository!</a:t>
            </a:r>
          </a:p>
        </p:txBody>
      </p:sp>
      <p:sp>
        <p:nvSpPr>
          <p:cNvPr id="144" name="Shape 144"/>
          <p:cNvSpPr txBox="1">
            <a:spLocks noGrp="1"/>
          </p:cNvSpPr>
          <p:nvPr>
            <p:ph type="body" idx="1"/>
          </p:nvPr>
        </p:nvSpPr>
        <p:spPr>
          <a:xfrm>
            <a:off x="471900" y="1919075"/>
            <a:ext cx="8222100" cy="2319599"/>
          </a:xfrm>
          <a:prstGeom prst="rect">
            <a:avLst/>
          </a:prstGeom>
        </p:spPr>
        <p:txBody>
          <a:bodyPr lIns="91425" tIns="91425" rIns="91425" bIns="91425" anchor="t" anchorCtr="0">
            <a:noAutofit/>
          </a:bodyPr>
          <a:lstStyle/>
          <a:p>
            <a:pPr lvl="0" rtl="0">
              <a:lnSpc>
                <a:spcPct val="170000"/>
              </a:lnSpc>
              <a:spcBef>
                <a:spcPts val="1300"/>
              </a:spcBef>
              <a:spcAft>
                <a:spcPts val="1100"/>
              </a:spcAft>
              <a:buNone/>
            </a:pPr>
            <a:r>
              <a:rPr lang="en" sz="1950" b="1" dirty="0">
                <a:solidFill>
                  <a:srgbClr val="444444"/>
                </a:solidFill>
                <a:highlight>
                  <a:srgbClr val="FFFFFF"/>
                </a:highlight>
                <a:latin typeface="Arial"/>
                <a:ea typeface="Arial"/>
                <a:cs typeface="Arial"/>
                <a:sym typeface="Arial"/>
              </a:rPr>
              <a:t>To create a new repository on GitHub:</a:t>
            </a:r>
          </a:p>
          <a:p>
            <a:pPr marL="457200" lvl="0" indent="-314325" rtl="0">
              <a:lnSpc>
                <a:spcPct val="170000"/>
              </a:lnSpc>
              <a:spcBef>
                <a:spcPts val="1100"/>
              </a:spcBef>
              <a:spcAft>
                <a:spcPts val="1100"/>
              </a:spcAft>
              <a:buClr>
                <a:srgbClr val="444444"/>
              </a:buClr>
              <a:buSzPct val="96428"/>
              <a:buFont typeface="Arial"/>
              <a:buAutoNum type="arabicPeriod"/>
            </a:pPr>
            <a:r>
              <a:rPr lang="en" sz="1350" dirty="0">
                <a:solidFill>
                  <a:srgbClr val="444444"/>
                </a:solidFill>
                <a:highlight>
                  <a:srgbClr val="FFFFFF"/>
                </a:highlight>
                <a:latin typeface="Arial"/>
                <a:ea typeface="Arial"/>
                <a:cs typeface="Arial"/>
                <a:sym typeface="Arial"/>
              </a:rPr>
              <a:t>Click the  icon next to your username, top-right.</a:t>
            </a:r>
          </a:p>
          <a:p>
            <a:pPr marL="457200" lvl="0" indent="-314325" rtl="0">
              <a:lnSpc>
                <a:spcPct val="170000"/>
              </a:lnSpc>
              <a:spcBef>
                <a:spcPts val="1100"/>
              </a:spcBef>
              <a:spcAft>
                <a:spcPts val="1100"/>
              </a:spcAft>
              <a:buClr>
                <a:srgbClr val="444444"/>
              </a:buClr>
              <a:buSzPct val="96428"/>
              <a:buFont typeface="Arial"/>
              <a:buAutoNum type="arabicPeriod"/>
            </a:pPr>
            <a:r>
              <a:rPr lang="en" sz="1350" dirty="0">
                <a:solidFill>
                  <a:srgbClr val="444444"/>
                </a:solidFill>
                <a:highlight>
                  <a:srgbClr val="FFFFFF"/>
                </a:highlight>
                <a:latin typeface="Arial"/>
                <a:ea typeface="Arial"/>
                <a:cs typeface="Arial"/>
                <a:sym typeface="Arial"/>
              </a:rPr>
              <a:t>Name your repository </a:t>
            </a:r>
            <a:r>
              <a:rPr lang="en-US" sz="1350" dirty="0" smtClean="0">
                <a:solidFill>
                  <a:srgbClr val="444444"/>
                </a:solidFill>
                <a:highlight>
                  <a:srgbClr val="F8F8F8"/>
                </a:highlight>
                <a:latin typeface="Arial"/>
                <a:ea typeface="Arial"/>
                <a:cs typeface="Arial"/>
                <a:sym typeface="Arial"/>
              </a:rPr>
              <a:t>[descriptive title]</a:t>
            </a:r>
            <a:r>
              <a:rPr lang="en" sz="1350" dirty="0" smtClean="0">
                <a:solidFill>
                  <a:srgbClr val="444444"/>
                </a:solidFill>
                <a:highlight>
                  <a:srgbClr val="FFFFFF"/>
                </a:highlight>
                <a:latin typeface="Arial"/>
                <a:ea typeface="Arial"/>
                <a:cs typeface="Arial"/>
                <a:sym typeface="Arial"/>
              </a:rPr>
              <a:t>.</a:t>
            </a:r>
            <a:endParaRPr lang="en" sz="1350" dirty="0">
              <a:solidFill>
                <a:srgbClr val="444444"/>
              </a:solidFill>
              <a:highlight>
                <a:srgbClr val="FFFFFF"/>
              </a:highlight>
              <a:latin typeface="Arial"/>
              <a:ea typeface="Arial"/>
              <a:cs typeface="Arial"/>
              <a:sym typeface="Arial"/>
            </a:endParaRPr>
          </a:p>
          <a:p>
            <a:pPr marL="457200" lvl="0" indent="-314325" rtl="0">
              <a:lnSpc>
                <a:spcPct val="170000"/>
              </a:lnSpc>
              <a:spcBef>
                <a:spcPts val="1100"/>
              </a:spcBef>
              <a:spcAft>
                <a:spcPts val="1100"/>
              </a:spcAft>
              <a:buClr>
                <a:srgbClr val="444444"/>
              </a:buClr>
              <a:buSzPct val="96428"/>
              <a:buFont typeface="Arial"/>
              <a:buAutoNum type="arabicPeriod"/>
            </a:pPr>
            <a:r>
              <a:rPr lang="en" sz="1350" dirty="0">
                <a:solidFill>
                  <a:srgbClr val="444444"/>
                </a:solidFill>
                <a:highlight>
                  <a:srgbClr val="FFFFFF"/>
                </a:highlight>
                <a:latin typeface="Arial"/>
                <a:ea typeface="Arial"/>
                <a:cs typeface="Arial"/>
                <a:sym typeface="Arial"/>
              </a:rPr>
              <a:t>Write a short description.</a:t>
            </a:r>
          </a:p>
          <a:p>
            <a:pPr marL="457200" lvl="0" indent="-314325" rtl="0">
              <a:lnSpc>
                <a:spcPct val="170000"/>
              </a:lnSpc>
              <a:spcBef>
                <a:spcPts val="1100"/>
              </a:spcBef>
              <a:spcAft>
                <a:spcPts val="1100"/>
              </a:spcAft>
              <a:buClr>
                <a:srgbClr val="444444"/>
              </a:buClr>
              <a:buSzPct val="96428"/>
              <a:buFont typeface="Arial"/>
              <a:buAutoNum type="arabicPeriod"/>
            </a:pPr>
            <a:r>
              <a:rPr lang="en" sz="1350" dirty="0">
                <a:solidFill>
                  <a:srgbClr val="444444"/>
                </a:solidFill>
                <a:highlight>
                  <a:srgbClr val="FFFFFF"/>
                </a:highlight>
                <a:latin typeface="Arial"/>
                <a:ea typeface="Arial"/>
                <a:cs typeface="Arial"/>
                <a:sym typeface="Arial"/>
              </a:rPr>
              <a:t>Select </a:t>
            </a:r>
            <a:r>
              <a:rPr lang="en" sz="1350" b="1" dirty="0">
                <a:solidFill>
                  <a:srgbClr val="444444"/>
                </a:solidFill>
                <a:highlight>
                  <a:srgbClr val="FFFFFF"/>
                </a:highlight>
                <a:latin typeface="Arial"/>
                <a:ea typeface="Arial"/>
                <a:cs typeface="Arial"/>
                <a:sym typeface="Arial"/>
              </a:rPr>
              <a:t>Initialize this repository with a README</a:t>
            </a:r>
            <a:r>
              <a:rPr lang="en" sz="1350" dirty="0">
                <a:solidFill>
                  <a:srgbClr val="444444"/>
                </a:solidFill>
                <a:highlight>
                  <a:srgbClr val="FFFFFF"/>
                </a:highlight>
                <a:latin typeface="Arial"/>
                <a:ea typeface="Arial"/>
                <a:cs typeface="Arial"/>
                <a:sym typeface="Arial"/>
              </a:rPr>
              <a:t>.</a:t>
            </a:r>
          </a:p>
          <a:p>
            <a:pPr lvl="0">
              <a:spcBef>
                <a:spcPts val="0"/>
              </a:spcBef>
              <a:buNone/>
            </a:pPr>
            <a:endParaRPr dirty="0"/>
          </a:p>
        </p:txBody>
      </p:sp>
      <p:sp>
        <p:nvSpPr>
          <p:cNvPr id="145" name="Shape 145"/>
          <p:cNvSpPr txBox="1"/>
          <p:nvPr/>
        </p:nvSpPr>
        <p:spPr>
          <a:xfrm rot="-737275">
            <a:off x="5255725" y="3584214"/>
            <a:ext cx="3281579" cy="914369"/>
          </a:xfrm>
          <a:prstGeom prst="rect">
            <a:avLst/>
          </a:prstGeom>
          <a:solidFill>
            <a:schemeClr val="dk1"/>
          </a:solidFill>
          <a:ln w="9525" cap="flat" cmpd="sng">
            <a:solidFill>
              <a:srgbClr val="B7B7B7"/>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solidFill>
                  <a:schemeClr val="lt1"/>
                </a:solidFill>
              </a:rPr>
              <a:t>In just a moment, we will create a repository using git </a:t>
            </a:r>
          </a:p>
          <a:p>
            <a:pPr lvl="0" algn="ctr">
              <a:spcBef>
                <a:spcPts val="0"/>
              </a:spcBef>
              <a:buNone/>
            </a:pPr>
            <a:r>
              <a:rPr lang="en">
                <a:solidFill>
                  <a:schemeClr val="lt1"/>
                </a:solidFill>
              </a:rPr>
              <a:t>on the Command Line!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README.</a:t>
            </a:r>
          </a:p>
        </p:txBody>
      </p:sp>
      <p:sp>
        <p:nvSpPr>
          <p:cNvPr id="151" name="Shape 151"/>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This file should serve as a title page and abstract for your project.</a:t>
            </a:r>
          </a:p>
          <a:p>
            <a:pPr lvl="0">
              <a:spcBef>
                <a:spcPts val="0"/>
              </a:spcBef>
              <a:buNone/>
            </a:pPr>
            <a:r>
              <a:rPr lang="en"/>
              <a:t>Your repository or project may wind up consisting of a number of files of different types and sizes. The README. should explain what everything is meant to do-- a mission statement and index all in one.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226077" y="357800"/>
            <a:ext cx="2807999" cy="953399"/>
          </a:xfrm>
          <a:prstGeom prst="rect">
            <a:avLst/>
          </a:prstGeom>
        </p:spPr>
        <p:txBody>
          <a:bodyPr lIns="91425" tIns="91425" rIns="91425" bIns="91425" anchor="b" anchorCtr="0">
            <a:noAutofit/>
          </a:bodyPr>
          <a:lstStyle/>
          <a:p>
            <a:pPr lvl="0" rtl="0">
              <a:spcBef>
                <a:spcPts val="0"/>
              </a:spcBef>
              <a:buNone/>
            </a:pPr>
            <a:r>
              <a:rPr lang="en"/>
              <a:t>Good practice</a:t>
            </a:r>
          </a:p>
          <a:p>
            <a:pPr lvl="0">
              <a:spcBef>
                <a:spcPts val="0"/>
              </a:spcBef>
              <a:buNone/>
            </a:pPr>
            <a:r>
              <a:rPr lang="en"/>
              <a:t>Good project	</a:t>
            </a:r>
          </a:p>
        </p:txBody>
      </p:sp>
      <p:sp>
        <p:nvSpPr>
          <p:cNvPr id="157" name="Shape 157"/>
          <p:cNvSpPr txBox="1">
            <a:spLocks noGrp="1"/>
          </p:cNvSpPr>
          <p:nvPr>
            <p:ph type="body" idx="1"/>
          </p:nvPr>
        </p:nvSpPr>
        <p:spPr>
          <a:xfrm>
            <a:off x="226075" y="1465800"/>
            <a:ext cx="2807999" cy="3163499"/>
          </a:xfrm>
          <a:prstGeom prst="rect">
            <a:avLst/>
          </a:prstGeom>
        </p:spPr>
        <p:txBody>
          <a:bodyPr lIns="91425" tIns="91425" rIns="91425" bIns="91425" anchor="t" anchorCtr="0">
            <a:noAutofit/>
          </a:bodyPr>
          <a:lstStyle/>
          <a:p>
            <a:pPr marL="457200" lvl="0" indent="-228600" rtl="0">
              <a:spcBef>
                <a:spcPts val="0"/>
              </a:spcBef>
            </a:pPr>
            <a:r>
              <a:rPr lang="en"/>
              <a:t>initiate a repository with a README.</a:t>
            </a:r>
          </a:p>
          <a:p>
            <a:pPr marL="457200" lvl="0" indent="-228600" rtl="0">
              <a:spcBef>
                <a:spcPts val="0"/>
              </a:spcBef>
            </a:pPr>
            <a:r>
              <a:rPr lang="en"/>
              <a:t>create a requirements file outlining exactly which version of which software you are using. </a:t>
            </a:r>
          </a:p>
          <a:p>
            <a:pPr marL="457200" lvl="0" indent="-228600" rtl="0">
              <a:spcBef>
                <a:spcPts val="0"/>
              </a:spcBef>
            </a:pPr>
            <a:r>
              <a:rPr lang="en"/>
              <a:t>BE SUPER CLEAR ABOUT YOUR ENVIRONMENT.</a:t>
            </a:r>
          </a:p>
          <a:p>
            <a:pPr lvl="0">
              <a:spcBef>
                <a:spcPts val="0"/>
              </a:spcBef>
              <a:buNone/>
            </a:pPr>
            <a:endParaRPr/>
          </a:p>
        </p:txBody>
      </p:sp>
      <p:sp>
        <p:nvSpPr>
          <p:cNvPr id="158" name="Shape 158"/>
          <p:cNvSpPr txBox="1"/>
          <p:nvPr/>
        </p:nvSpPr>
        <p:spPr>
          <a:xfrm>
            <a:off x="3854175" y="1009900"/>
            <a:ext cx="4707600" cy="3290099"/>
          </a:xfrm>
          <a:prstGeom prst="rect">
            <a:avLst/>
          </a:prstGeom>
          <a:noFill/>
          <a:ln>
            <a:noFill/>
          </a:ln>
        </p:spPr>
        <p:txBody>
          <a:bodyPr lIns="91425" tIns="91425" rIns="91425" bIns="91425" anchor="t" anchorCtr="0">
            <a:noAutofit/>
          </a:bodyPr>
          <a:lstStyle/>
          <a:p>
            <a:pPr lvl="0" rtl="0">
              <a:spcBef>
                <a:spcPts val="0"/>
              </a:spcBef>
              <a:buNone/>
            </a:pPr>
            <a:r>
              <a:rPr lang="en" dirty="0" smtClean="0"/>
              <a:t>Using </a:t>
            </a:r>
            <a:r>
              <a:rPr lang="en" dirty="0"/>
              <a:t>GitHub will help your digital projects. </a:t>
            </a:r>
          </a:p>
          <a:p>
            <a:pPr lvl="0" rtl="0">
              <a:spcBef>
                <a:spcPts val="0"/>
              </a:spcBef>
              <a:buNone/>
            </a:pPr>
            <a:endParaRPr dirty="0"/>
          </a:p>
          <a:p>
            <a:pPr lvl="0" rtl="0">
              <a:spcBef>
                <a:spcPts val="0"/>
              </a:spcBef>
              <a:buNone/>
            </a:pPr>
            <a:r>
              <a:rPr lang="en" dirty="0"/>
              <a:t>DOCUMENTATION!</a:t>
            </a:r>
          </a:p>
          <a:p>
            <a:pPr lvl="0" rtl="0">
              <a:spcBef>
                <a:spcPts val="0"/>
              </a:spcBef>
              <a:buNone/>
            </a:pPr>
            <a:endParaRPr dirty="0"/>
          </a:p>
          <a:p>
            <a:pPr lvl="0">
              <a:spcBef>
                <a:spcPts val="0"/>
              </a:spcBef>
              <a:buNone/>
            </a:pPr>
            <a:r>
              <a:rPr lang="en" dirty="0"/>
              <a:t>Even when you’re not sure what you are documenting, the exercise of articulating your edits will help you proceed.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GitHub KEY TERMS</a:t>
            </a:r>
          </a:p>
        </p:txBody>
      </p:sp>
      <p:sp>
        <p:nvSpPr>
          <p:cNvPr id="164" name="Shape 164"/>
          <p:cNvSpPr txBox="1">
            <a:spLocks noGrp="1"/>
          </p:cNvSpPr>
          <p:nvPr>
            <p:ph type="body" idx="1"/>
          </p:nvPr>
        </p:nvSpPr>
        <p:spPr>
          <a:xfrm>
            <a:off x="471900" y="1919075"/>
            <a:ext cx="8222100" cy="767699"/>
          </a:xfrm>
          <a:prstGeom prst="rect">
            <a:avLst/>
          </a:prstGeom>
        </p:spPr>
        <p:txBody>
          <a:bodyPr lIns="91425" tIns="91425" rIns="91425" bIns="91425" anchor="t" anchorCtr="0">
            <a:noAutofit/>
          </a:bodyPr>
          <a:lstStyle/>
          <a:p>
            <a:pPr lvl="0" rtl="0">
              <a:spcBef>
                <a:spcPts val="0"/>
              </a:spcBef>
              <a:buNone/>
            </a:pPr>
            <a:r>
              <a:rPr lang="en"/>
              <a:t>GitHub can be confusing because there are a lot of metaphors happening at once.</a:t>
            </a:r>
          </a:p>
          <a:p>
            <a:pPr lvl="0">
              <a:spcBef>
                <a:spcPts val="0"/>
              </a:spcBef>
              <a:buNone/>
            </a:pPr>
            <a:endParaRPr/>
          </a:p>
        </p:txBody>
      </p:sp>
      <p:sp>
        <p:nvSpPr>
          <p:cNvPr id="165" name="Shape 165"/>
          <p:cNvSpPr txBox="1"/>
          <p:nvPr/>
        </p:nvSpPr>
        <p:spPr>
          <a:xfrm>
            <a:off x="3421025" y="3004250"/>
            <a:ext cx="1679100" cy="1486499"/>
          </a:xfrm>
          <a:prstGeom prst="rect">
            <a:avLst/>
          </a:prstGeom>
          <a:noFill/>
          <a:ln>
            <a:noFill/>
          </a:ln>
        </p:spPr>
        <p:txBody>
          <a:bodyPr lIns="91425" tIns="91425" rIns="91425" bIns="91425" anchor="t" anchorCtr="0">
            <a:noAutofit/>
          </a:bodyPr>
          <a:lstStyle/>
          <a:p>
            <a:pPr lvl="0" rtl="0">
              <a:spcBef>
                <a:spcPts val="0"/>
              </a:spcBef>
              <a:buNone/>
            </a:pPr>
            <a:r>
              <a:rPr lang="en"/>
              <a:t>Relationships language:</a:t>
            </a:r>
          </a:p>
          <a:p>
            <a:pPr lvl="0" rtl="0">
              <a:spcBef>
                <a:spcPts val="0"/>
              </a:spcBef>
              <a:buNone/>
            </a:pPr>
            <a:endParaRPr/>
          </a:p>
          <a:p>
            <a:pPr lvl="0" rtl="0">
              <a:spcBef>
                <a:spcPts val="0"/>
              </a:spcBef>
              <a:buNone/>
            </a:pPr>
            <a:r>
              <a:rPr lang="en"/>
              <a:t>PUSH</a:t>
            </a:r>
          </a:p>
          <a:p>
            <a:pPr lvl="0" rtl="0">
              <a:spcBef>
                <a:spcPts val="0"/>
              </a:spcBef>
              <a:buNone/>
            </a:pPr>
            <a:r>
              <a:rPr lang="en"/>
              <a:t>PULL</a:t>
            </a:r>
          </a:p>
          <a:p>
            <a:pPr lvl="0">
              <a:spcBef>
                <a:spcPts val="0"/>
              </a:spcBef>
              <a:buNone/>
            </a:pPr>
            <a:r>
              <a:rPr lang="en"/>
              <a:t>COMMIT</a:t>
            </a:r>
          </a:p>
        </p:txBody>
      </p:sp>
      <p:sp>
        <p:nvSpPr>
          <p:cNvPr id="166" name="Shape 166"/>
          <p:cNvSpPr txBox="1"/>
          <p:nvPr/>
        </p:nvSpPr>
        <p:spPr>
          <a:xfrm>
            <a:off x="448025" y="3004250"/>
            <a:ext cx="2972999" cy="1208399"/>
          </a:xfrm>
          <a:prstGeom prst="rect">
            <a:avLst/>
          </a:prstGeom>
          <a:noFill/>
          <a:ln>
            <a:noFill/>
          </a:ln>
        </p:spPr>
        <p:txBody>
          <a:bodyPr lIns="91425" tIns="91425" rIns="91425" bIns="91425" anchor="t" anchorCtr="0">
            <a:noAutofit/>
          </a:bodyPr>
          <a:lstStyle/>
          <a:p>
            <a:pPr lvl="0" rtl="0">
              <a:spcBef>
                <a:spcPts val="0"/>
              </a:spcBef>
              <a:buNone/>
            </a:pPr>
            <a:r>
              <a:rPr lang="en" dirty="0"/>
              <a:t>Family Tree type metaphors:</a:t>
            </a:r>
          </a:p>
          <a:p>
            <a:pPr lvl="0" rtl="0">
              <a:spcBef>
                <a:spcPts val="0"/>
              </a:spcBef>
              <a:buNone/>
            </a:pPr>
            <a:endParaRPr dirty="0"/>
          </a:p>
          <a:p>
            <a:pPr lvl="0" rtl="0">
              <a:spcBef>
                <a:spcPts val="0"/>
              </a:spcBef>
              <a:buNone/>
            </a:pPr>
            <a:r>
              <a:rPr lang="en" dirty="0"/>
              <a:t>BRANCH</a:t>
            </a:r>
          </a:p>
          <a:p>
            <a:pPr lvl="0" rtl="0">
              <a:spcBef>
                <a:spcPts val="0"/>
              </a:spcBef>
              <a:buNone/>
            </a:pPr>
            <a:r>
              <a:rPr lang="en" dirty="0"/>
              <a:t>ROOT</a:t>
            </a:r>
          </a:p>
          <a:p>
            <a:pPr lvl="0" rtl="0">
              <a:spcBef>
                <a:spcPts val="0"/>
              </a:spcBef>
              <a:buNone/>
            </a:pPr>
            <a:r>
              <a:rPr lang="en" dirty="0"/>
              <a:t>ORIGIN</a:t>
            </a:r>
          </a:p>
          <a:p>
            <a:pPr lvl="0">
              <a:spcBef>
                <a:spcPts val="0"/>
              </a:spcBef>
              <a:buNone/>
            </a:pPr>
            <a:r>
              <a:rPr lang="en" dirty="0"/>
              <a:t>MASTER</a:t>
            </a:r>
          </a:p>
        </p:txBody>
      </p:sp>
      <p:sp>
        <p:nvSpPr>
          <p:cNvPr id="167" name="Shape 167"/>
          <p:cNvSpPr txBox="1"/>
          <p:nvPr/>
        </p:nvSpPr>
        <p:spPr>
          <a:xfrm>
            <a:off x="5335525" y="3207450"/>
            <a:ext cx="1058699" cy="1411800"/>
          </a:xfrm>
          <a:prstGeom prst="rect">
            <a:avLst/>
          </a:prstGeom>
          <a:noFill/>
          <a:ln>
            <a:noFill/>
          </a:ln>
        </p:spPr>
        <p:txBody>
          <a:bodyPr lIns="91425" tIns="91425" rIns="91425" bIns="91425" anchor="t" anchorCtr="0">
            <a:noAutofit/>
          </a:bodyPr>
          <a:lstStyle/>
          <a:p>
            <a:pPr lvl="0" rtl="0">
              <a:spcBef>
                <a:spcPts val="0"/>
              </a:spcBef>
              <a:buNone/>
            </a:pPr>
            <a:r>
              <a:rPr lang="en"/>
              <a:t>Octocat?</a:t>
            </a:r>
          </a:p>
          <a:p>
            <a:pPr lvl="0" rtl="0">
              <a:spcBef>
                <a:spcPts val="0"/>
              </a:spcBef>
              <a:buNone/>
            </a:pPr>
            <a:endParaRPr/>
          </a:p>
          <a:p>
            <a:pPr lvl="0" rtl="0">
              <a:spcBef>
                <a:spcPts val="0"/>
              </a:spcBef>
              <a:buNone/>
            </a:pPr>
            <a:endParaRPr/>
          </a:p>
          <a:p>
            <a:pPr lvl="0">
              <a:spcBef>
                <a:spcPts val="0"/>
              </a:spcBef>
              <a:buNone/>
            </a:pPr>
            <a:endParaRPr/>
          </a:p>
        </p:txBody>
      </p:sp>
      <p:sp>
        <p:nvSpPr>
          <p:cNvPr id="168" name="Shape 168"/>
          <p:cNvSpPr txBox="1"/>
          <p:nvPr/>
        </p:nvSpPr>
        <p:spPr>
          <a:xfrm>
            <a:off x="6757900" y="3099425"/>
            <a:ext cx="1818000" cy="898200"/>
          </a:xfrm>
          <a:prstGeom prst="rect">
            <a:avLst/>
          </a:prstGeom>
          <a:noFill/>
          <a:ln>
            <a:noFill/>
          </a:ln>
        </p:spPr>
        <p:txBody>
          <a:bodyPr lIns="91425" tIns="91425" rIns="91425" bIns="91425" anchor="t" anchorCtr="0">
            <a:noAutofit/>
          </a:bodyPr>
          <a:lstStyle/>
          <a:p>
            <a:pPr lvl="0" rtl="0">
              <a:spcBef>
                <a:spcPts val="0"/>
              </a:spcBef>
              <a:buNone/>
            </a:pPr>
            <a:r>
              <a:rPr lang="en"/>
              <a:t>Archive words:</a:t>
            </a:r>
          </a:p>
          <a:p>
            <a:pPr lvl="0" rtl="0">
              <a:spcBef>
                <a:spcPts val="0"/>
              </a:spcBef>
              <a:buNone/>
            </a:pPr>
            <a:endParaRPr/>
          </a:p>
          <a:p>
            <a:pPr lvl="0" rtl="0">
              <a:spcBef>
                <a:spcPts val="0"/>
              </a:spcBef>
              <a:buNone/>
            </a:pPr>
            <a:r>
              <a:rPr lang="en"/>
              <a:t>REPOSITORY</a:t>
            </a:r>
          </a:p>
          <a:p>
            <a:pPr lvl="0">
              <a:spcBef>
                <a:spcPts val="0"/>
              </a:spcBef>
              <a:buNone/>
            </a:pPr>
            <a:endParaRPr/>
          </a:p>
        </p:txBody>
      </p:sp>
      <p:sp>
        <p:nvSpPr>
          <p:cNvPr id="169" name="Shape 169"/>
          <p:cNvSpPr txBox="1"/>
          <p:nvPr/>
        </p:nvSpPr>
        <p:spPr>
          <a:xfrm>
            <a:off x="1613750" y="3474725"/>
            <a:ext cx="1454400" cy="1016099"/>
          </a:xfrm>
          <a:prstGeom prst="rect">
            <a:avLst/>
          </a:prstGeom>
          <a:noFill/>
          <a:ln>
            <a:noFill/>
          </a:ln>
        </p:spPr>
        <p:txBody>
          <a:bodyPr lIns="91425" tIns="91425" rIns="91425" bIns="91425" anchor="t" anchorCtr="0">
            <a:noAutofit/>
          </a:bodyPr>
          <a:lstStyle/>
          <a:p>
            <a:pPr lvl="0" rtl="0">
              <a:spcBef>
                <a:spcPts val="0"/>
              </a:spcBef>
              <a:buNone/>
            </a:pPr>
            <a:r>
              <a:rPr lang="en"/>
              <a:t>Dinner table?</a:t>
            </a:r>
          </a:p>
          <a:p>
            <a:pPr lvl="0" rtl="0">
              <a:spcBef>
                <a:spcPts val="0"/>
              </a:spcBef>
              <a:buNone/>
            </a:pPr>
            <a:endParaRPr/>
          </a:p>
          <a:p>
            <a:pPr lvl="0">
              <a:spcBef>
                <a:spcPts val="0"/>
              </a:spcBef>
              <a:buNone/>
            </a:pPr>
            <a:r>
              <a:rPr lang="en"/>
              <a:t>FORK</a:t>
            </a:r>
          </a:p>
        </p:txBody>
      </p:sp>
      <p:pic>
        <p:nvPicPr>
          <p:cNvPr id="170" name="Shape 170" descr="images"/>
          <p:cNvPicPr preferRelativeResize="0"/>
          <p:nvPr/>
        </p:nvPicPr>
        <p:blipFill>
          <a:blip r:embed="rId3">
            <a:alphaModFix/>
          </a:blip>
          <a:stretch>
            <a:fillRect/>
          </a:stretch>
        </p:blipFill>
        <p:spPr>
          <a:xfrm>
            <a:off x="4827050" y="3560271"/>
            <a:ext cx="1855995" cy="1208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Git-ionary</a:t>
            </a:r>
          </a:p>
        </p:txBody>
      </p:sp>
      <p:sp>
        <p:nvSpPr>
          <p:cNvPr id="176" name="Shape 176"/>
          <p:cNvSpPr txBox="1">
            <a:spLocks noGrp="1"/>
          </p:cNvSpPr>
          <p:nvPr>
            <p:ph type="body" idx="1"/>
          </p:nvPr>
        </p:nvSpPr>
        <p:spPr>
          <a:xfrm>
            <a:off x="471900" y="1919075"/>
            <a:ext cx="8222100" cy="2710200"/>
          </a:xfrm>
          <a:prstGeom prst="rect">
            <a:avLst/>
          </a:prstGeom>
          <a:ln>
            <a:noFill/>
          </a:ln>
        </p:spPr>
        <p:txBody>
          <a:bodyPr lIns="91425" tIns="91425" rIns="91425" bIns="91425" anchor="t" anchorCtr="0">
            <a:noAutofit/>
          </a:bodyPr>
          <a:lstStyle/>
          <a:p>
            <a:pPr lvl="0" rtl="0">
              <a:spcBef>
                <a:spcPts val="0"/>
              </a:spcBef>
              <a:buNone/>
            </a:pPr>
            <a:r>
              <a:rPr lang="en" dirty="0">
                <a:solidFill>
                  <a:srgbClr val="0000FF"/>
                </a:solidFill>
              </a:rPr>
              <a:t>CLONE</a:t>
            </a:r>
            <a:r>
              <a:rPr lang="en" dirty="0"/>
              <a:t> is your version of an existing project copied to your </a:t>
            </a:r>
            <a:r>
              <a:rPr lang="en" dirty="0" smtClean="0"/>
              <a:t>own </a:t>
            </a:r>
            <a:r>
              <a:rPr lang="en" dirty="0"/>
              <a:t>computer.</a:t>
            </a:r>
          </a:p>
          <a:p>
            <a:pPr lvl="0" rtl="0">
              <a:spcBef>
                <a:spcPts val="0"/>
              </a:spcBef>
              <a:buNone/>
            </a:pPr>
            <a:r>
              <a:rPr lang="en" dirty="0">
                <a:solidFill>
                  <a:srgbClr val="0000FF"/>
                </a:solidFill>
              </a:rPr>
              <a:t>FORK</a:t>
            </a:r>
            <a:r>
              <a:rPr lang="en" dirty="0"/>
              <a:t> is a CLONE on the GitHub server side.</a:t>
            </a:r>
          </a:p>
          <a:p>
            <a:pPr lvl="0" rtl="0">
              <a:spcBef>
                <a:spcPts val="0"/>
              </a:spcBef>
              <a:buNone/>
            </a:pPr>
            <a:r>
              <a:rPr lang="en" dirty="0" err="1">
                <a:solidFill>
                  <a:srgbClr val="0000FF"/>
                </a:solidFill>
              </a:rPr>
              <a:t>BRANCH</a:t>
            </a:r>
            <a:r>
              <a:rPr lang="en" dirty="0" err="1"/>
              <a:t>es</a:t>
            </a:r>
            <a:r>
              <a:rPr lang="en" dirty="0"/>
              <a:t> are for separate modules of BIG projects. (Don’t worry about this)</a:t>
            </a:r>
          </a:p>
          <a:p>
            <a:pPr lvl="0" rtl="0">
              <a:spcBef>
                <a:spcPts val="0"/>
              </a:spcBef>
              <a:buNone/>
            </a:pPr>
            <a:r>
              <a:rPr lang="en" dirty="0"/>
              <a:t>AVOID CONFLICT! Don’t merge multiple branches simultaneously. </a:t>
            </a:r>
          </a:p>
          <a:p>
            <a:pPr lvl="0">
              <a:spcBef>
                <a:spcPts val="0"/>
              </a:spcBef>
              <a:buNone/>
            </a:pPr>
            <a:r>
              <a:rPr lang="en" i="1" dirty="0">
                <a:solidFill>
                  <a:srgbClr val="999999"/>
                </a:solidFill>
              </a:rPr>
              <a:t>Don’t worry</a:t>
            </a:r>
            <a:r>
              <a:rPr lang="en" b="1" dirty="0">
                <a:solidFill>
                  <a:srgbClr val="0000FF"/>
                </a:solidFill>
              </a:rPr>
              <a:t> </a:t>
            </a:r>
            <a:r>
              <a:rPr lang="en" dirty="0">
                <a:solidFill>
                  <a:srgbClr val="999999"/>
                </a:solidFill>
              </a:rPr>
              <a:t>about </a:t>
            </a:r>
            <a:r>
              <a:rPr lang="en" b="1" dirty="0">
                <a:solidFill>
                  <a:srgbClr val="0000FF"/>
                </a:solidFill>
              </a:rPr>
              <a:t>PULL REQUESTS</a:t>
            </a:r>
            <a:r>
              <a:rPr lang="en" dirty="0"/>
              <a:t> on small projects.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90250" y="488250"/>
            <a:ext cx="8021399" cy="4090800"/>
          </a:xfrm>
          <a:prstGeom prst="rect">
            <a:avLst/>
          </a:prstGeom>
        </p:spPr>
        <p:txBody>
          <a:bodyPr lIns="91425" tIns="91425" rIns="91425" bIns="91425" anchor="ctr" anchorCtr="0">
            <a:noAutofit/>
          </a:bodyPr>
          <a:lstStyle/>
          <a:p>
            <a:pPr lvl="0" rtl="0">
              <a:spcBef>
                <a:spcPts val="0"/>
              </a:spcBef>
              <a:buNone/>
            </a:pPr>
            <a:r>
              <a:rPr lang="en" sz="4200"/>
              <a:t>Using git at the Command Line</a:t>
            </a:r>
          </a:p>
          <a:p>
            <a:pPr lvl="0">
              <a:spcBef>
                <a:spcPts val="0"/>
              </a:spcBef>
              <a:buNone/>
            </a:pPr>
            <a:r>
              <a:rPr lang="en" sz="4200"/>
              <a:t>open Terminal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90250" y="564450"/>
            <a:ext cx="6681299" cy="4090800"/>
          </a:xfrm>
          <a:prstGeom prst="rect">
            <a:avLst/>
          </a:prstGeom>
        </p:spPr>
        <p:txBody>
          <a:bodyPr lIns="91425" tIns="91425" rIns="91425" bIns="91425" anchor="ctr" anchorCtr="0">
            <a:noAutofit/>
          </a:bodyPr>
          <a:lstStyle/>
          <a:p>
            <a:pPr lvl="0" rtl="0">
              <a:spcBef>
                <a:spcPts val="0"/>
              </a:spcBef>
              <a:buNone/>
            </a:pPr>
            <a:r>
              <a:rPr lang="en" sz="4300"/>
              <a:t>local git commands</a:t>
            </a:r>
          </a:p>
          <a:p>
            <a:pPr lvl="0">
              <a:spcBef>
                <a:spcPts val="0"/>
              </a:spcBef>
              <a:buNone/>
            </a:pPr>
            <a:r>
              <a:rPr lang="en" sz="3300"/>
              <a:t>(at your computer at home)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90250" y="488250"/>
            <a:ext cx="6227100" cy="4090800"/>
          </a:xfrm>
          <a:prstGeom prst="rect">
            <a:avLst/>
          </a:prstGeom>
        </p:spPr>
        <p:txBody>
          <a:bodyPr lIns="91425" tIns="91425" rIns="91425" bIns="91425" anchor="ctr" anchorCtr="0">
            <a:noAutofit/>
          </a:bodyPr>
          <a:lstStyle/>
          <a:p>
            <a:pPr lvl="0" rtl="0">
              <a:spcBef>
                <a:spcPts val="0"/>
              </a:spcBef>
              <a:buNone/>
            </a:pPr>
            <a:r>
              <a:rPr lang="en" sz="4200"/>
              <a:t>$ git init [myproject]</a:t>
            </a:r>
          </a:p>
          <a:p>
            <a:pPr lvl="0" rtl="0">
              <a:spcBef>
                <a:spcPts val="0"/>
              </a:spcBef>
              <a:buNone/>
            </a:pPr>
            <a:endParaRPr sz="4200"/>
          </a:p>
          <a:p>
            <a:pPr lvl="0">
              <a:spcBef>
                <a:spcPts val="0"/>
              </a:spcBef>
              <a:buNone/>
            </a:pPr>
            <a:r>
              <a:rPr lang="en" sz="4200"/>
              <a:t>$ cd myproject</a:t>
            </a:r>
          </a:p>
        </p:txBody>
      </p:sp>
      <p:sp>
        <p:nvSpPr>
          <p:cNvPr id="192" name="Shape 192"/>
          <p:cNvSpPr txBox="1"/>
          <p:nvPr/>
        </p:nvSpPr>
        <p:spPr>
          <a:xfrm>
            <a:off x="5346275" y="1557750"/>
            <a:ext cx="3797700" cy="857699"/>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C9DAF8"/>
                </a:solidFill>
              </a:rPr>
              <a:t>here’s where you name your project</a:t>
            </a:r>
          </a:p>
          <a:p>
            <a:pPr lvl="0" rtl="0">
              <a:spcBef>
                <a:spcPts val="0"/>
              </a:spcBef>
              <a:buNone/>
            </a:pPr>
            <a:r>
              <a:rPr lang="en" sz="1800">
                <a:solidFill>
                  <a:srgbClr val="C9DAF8"/>
                </a:solidFill>
              </a:rPr>
              <a:t>[you don’t need the brackets]</a:t>
            </a:r>
          </a:p>
          <a:p>
            <a:pPr lvl="0" rtl="0">
              <a:spcBef>
                <a:spcPts val="0"/>
              </a:spcBef>
              <a:buNone/>
            </a:pPr>
            <a:endParaRPr sz="1800">
              <a:solidFill>
                <a:srgbClr val="C9DAF8"/>
              </a:solidFill>
            </a:endParaRPr>
          </a:p>
          <a:p>
            <a:pPr lvl="0" rtl="0">
              <a:spcBef>
                <a:spcPts val="0"/>
              </a:spcBef>
              <a:buNone/>
            </a:pPr>
            <a:r>
              <a:rPr lang="en" sz="1800">
                <a:solidFill>
                  <a:srgbClr val="C9DAF8"/>
                </a:solidFill>
              </a:rPr>
              <a:t>this creates the directory with git already enabled,</a:t>
            </a:r>
          </a:p>
          <a:p>
            <a:pPr lvl="0" rtl="0">
              <a:spcBef>
                <a:spcPts val="0"/>
              </a:spcBef>
              <a:buNone/>
            </a:pPr>
            <a:r>
              <a:rPr lang="en" sz="1800">
                <a:solidFill>
                  <a:srgbClr val="C9DAF8"/>
                </a:solidFill>
              </a:rPr>
              <a:t>which starts the project, but also creates the control file which will store the information related to when you make any changes on the document.</a:t>
            </a:r>
          </a:p>
          <a:p>
            <a:pPr lvl="0">
              <a:spcBef>
                <a:spcPts val="0"/>
              </a:spcBef>
              <a:buNone/>
            </a:pPr>
            <a:endParaRPr>
              <a:solidFill>
                <a:srgbClr val="C9DAF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lvl="0" rtl="0">
              <a:spcBef>
                <a:spcPts val="0"/>
              </a:spcBef>
              <a:buNone/>
            </a:pPr>
            <a:r>
              <a:rPr lang="en"/>
              <a:t>$ git add .</a:t>
            </a:r>
          </a:p>
          <a:p>
            <a:pPr lvl="0" rtl="0">
              <a:spcBef>
                <a:spcPts val="0"/>
              </a:spcBef>
              <a:buNone/>
            </a:pPr>
            <a:endParaRPr/>
          </a:p>
          <a:p>
            <a:pPr lvl="0" rtl="0">
              <a:spcBef>
                <a:spcPts val="0"/>
              </a:spcBef>
              <a:buNone/>
            </a:pPr>
            <a:endParaRPr/>
          </a:p>
          <a:p>
            <a:pPr lvl="0">
              <a:spcBef>
                <a:spcPts val="0"/>
              </a:spcBef>
              <a:buNone/>
            </a:pPr>
            <a:r>
              <a:rPr lang="en"/>
              <a:t>$ git commit -m “[descriptive message]”</a:t>
            </a:r>
          </a:p>
        </p:txBody>
      </p:sp>
      <p:sp>
        <p:nvSpPr>
          <p:cNvPr id="198" name="Shape 198"/>
          <p:cNvSpPr txBox="1"/>
          <p:nvPr/>
        </p:nvSpPr>
        <p:spPr>
          <a:xfrm>
            <a:off x="3585025" y="678600"/>
            <a:ext cx="4964699" cy="14295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C9DAF8"/>
                </a:solidFill>
              </a:rPr>
              <a:t>This command connects with the software and puts your file in a holding zone readying it to be permanently committed to the project</a:t>
            </a:r>
          </a:p>
          <a:p>
            <a:pPr lvl="0" rtl="0">
              <a:spcBef>
                <a:spcPts val="0"/>
              </a:spcBef>
              <a:buNone/>
            </a:pPr>
            <a:r>
              <a:rPr lang="en" sz="1800">
                <a:solidFill>
                  <a:srgbClr val="C9DAF8"/>
                </a:solidFill>
              </a:rPr>
              <a:t>(the ‘.’ means all, you can also choose to add one file you select)</a:t>
            </a:r>
          </a:p>
          <a:p>
            <a:pPr lvl="0" rtl="0">
              <a:spcBef>
                <a:spcPts val="0"/>
              </a:spcBef>
              <a:buNone/>
            </a:pPr>
            <a:endParaRPr sz="1800">
              <a:solidFill>
                <a:srgbClr val="C9DAF8"/>
              </a:solidFill>
            </a:endParaRPr>
          </a:p>
          <a:p>
            <a:pPr lvl="0">
              <a:spcBef>
                <a:spcPts val="0"/>
              </a:spcBef>
              <a:buNone/>
            </a:pPr>
            <a:endParaRPr sz="1800"/>
          </a:p>
        </p:txBody>
      </p:sp>
      <p:sp>
        <p:nvSpPr>
          <p:cNvPr id="199" name="Shape 199"/>
          <p:cNvSpPr txBox="1"/>
          <p:nvPr/>
        </p:nvSpPr>
        <p:spPr>
          <a:xfrm>
            <a:off x="3763675" y="3587575"/>
            <a:ext cx="4901100" cy="408299"/>
          </a:xfrm>
          <a:prstGeom prst="rect">
            <a:avLst/>
          </a:prstGeom>
          <a:noFill/>
          <a:ln>
            <a:noFill/>
          </a:ln>
        </p:spPr>
        <p:txBody>
          <a:bodyPr lIns="91425" tIns="91425" rIns="91425" bIns="91425" anchor="t" anchorCtr="0">
            <a:noAutofit/>
          </a:bodyPr>
          <a:lstStyle/>
          <a:p>
            <a:pPr lvl="0">
              <a:spcBef>
                <a:spcPts val="0"/>
              </a:spcBef>
              <a:buNone/>
            </a:pPr>
            <a:r>
              <a:rPr lang="en" sz="1800">
                <a:solidFill>
                  <a:srgbClr val="C9DAF8"/>
                </a:solidFill>
              </a:rPr>
              <a:t>This command commits your changes to the official project. Be clear about what you’ve done. This is the “record this snapshot” command.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65500" y="1233175"/>
            <a:ext cx="4045199" cy="1482300"/>
          </a:xfrm>
          <a:prstGeom prst="rect">
            <a:avLst/>
          </a:prstGeom>
        </p:spPr>
        <p:txBody>
          <a:bodyPr lIns="91425" tIns="91425" rIns="91425" bIns="91425" anchor="b" anchorCtr="0">
            <a:noAutofit/>
          </a:bodyPr>
          <a:lstStyle/>
          <a:p>
            <a:pPr lvl="0" rtl="0">
              <a:spcBef>
                <a:spcPts val="0"/>
              </a:spcBef>
              <a:buNone/>
            </a:pPr>
            <a:r>
              <a:rPr lang="en"/>
              <a:t>Workshop</a:t>
            </a:r>
          </a:p>
          <a:p>
            <a:pPr lvl="0">
              <a:spcBef>
                <a:spcPts val="0"/>
              </a:spcBef>
              <a:buNone/>
            </a:pPr>
            <a:r>
              <a:rPr lang="en"/>
              <a:t>Objectives</a:t>
            </a:r>
          </a:p>
        </p:txBody>
      </p:sp>
      <p:sp>
        <p:nvSpPr>
          <p:cNvPr id="76" name="Shape 76"/>
          <p:cNvSpPr txBox="1">
            <a:spLocks noGrp="1"/>
          </p:cNvSpPr>
          <p:nvPr>
            <p:ph type="subTitle" idx="1"/>
          </p:nvPr>
        </p:nvSpPr>
        <p:spPr>
          <a:xfrm>
            <a:off x="265500" y="2779466"/>
            <a:ext cx="4045199" cy="1235100"/>
          </a:xfrm>
          <a:prstGeom prst="rect">
            <a:avLst/>
          </a:prstGeom>
        </p:spPr>
        <p:txBody>
          <a:bodyPr lIns="91425" tIns="91425" rIns="91425" bIns="91425" anchor="t" anchorCtr="0">
            <a:noAutofit/>
          </a:bodyPr>
          <a:lstStyle/>
          <a:p>
            <a:pPr lvl="0">
              <a:spcBef>
                <a:spcPts val="0"/>
              </a:spcBef>
              <a:buNone/>
            </a:pPr>
            <a:r>
              <a:rPr lang="en"/>
              <a:t>What you will learn</a:t>
            </a:r>
          </a:p>
        </p:txBody>
      </p:sp>
      <p:sp>
        <p:nvSpPr>
          <p:cNvPr id="77" name="Shape 77"/>
          <p:cNvSpPr txBox="1">
            <a:spLocks noGrp="1"/>
          </p:cNvSpPr>
          <p:nvPr>
            <p:ph type="body" idx="2"/>
          </p:nvPr>
        </p:nvSpPr>
        <p:spPr>
          <a:xfrm>
            <a:off x="4939500" y="724200"/>
            <a:ext cx="3837000" cy="3695099"/>
          </a:xfrm>
          <a:prstGeom prst="rect">
            <a:avLst/>
          </a:prstGeom>
        </p:spPr>
        <p:txBody>
          <a:bodyPr lIns="91425" tIns="91425" rIns="91425" bIns="91425" anchor="ctr" anchorCtr="0">
            <a:noAutofit/>
          </a:bodyPr>
          <a:lstStyle/>
          <a:p>
            <a:pPr marL="457200" lvl="0" indent="-228600" rtl="0">
              <a:spcBef>
                <a:spcPts val="0"/>
              </a:spcBef>
              <a:buAutoNum type="arabicPeriod"/>
            </a:pPr>
            <a:r>
              <a:rPr lang="en" dirty="0"/>
              <a:t>Get a sense of the layout of GitHub</a:t>
            </a:r>
          </a:p>
          <a:p>
            <a:pPr marL="457200" lvl="0" indent="-228600" rtl="0">
              <a:spcBef>
                <a:spcPts val="0"/>
              </a:spcBef>
              <a:buAutoNum type="arabicPeriod"/>
            </a:pPr>
            <a:r>
              <a:rPr lang="en" dirty="0"/>
              <a:t>Get the basic purpose of </a:t>
            </a:r>
            <a:r>
              <a:rPr lang="en" dirty="0" err="1"/>
              <a:t>git</a:t>
            </a:r>
            <a:endParaRPr lang="en" dirty="0"/>
          </a:p>
          <a:p>
            <a:pPr marL="457200" lvl="0" indent="-228600" rtl="0">
              <a:spcBef>
                <a:spcPts val="0"/>
              </a:spcBef>
              <a:buAutoNum type="arabicPeriod"/>
            </a:pPr>
            <a:r>
              <a:rPr lang="en" dirty="0" smtClean="0"/>
              <a:t>Start </a:t>
            </a:r>
            <a:r>
              <a:rPr lang="en" dirty="0"/>
              <a:t>your own repository</a:t>
            </a:r>
          </a:p>
          <a:p>
            <a:pPr marL="457200" lvl="0" indent="-228600">
              <a:spcBef>
                <a:spcPts val="0"/>
              </a:spcBef>
              <a:buAutoNum type="arabicPeriod"/>
            </a:pPr>
            <a:r>
              <a:rPr lang="en-US" dirty="0" smtClean="0"/>
              <a:t>Push changes from your local repo</a:t>
            </a:r>
            <a:endParaRPr lang="en-US" dirty="0" smtClean="0"/>
          </a:p>
          <a:p>
            <a:pPr marL="457200" lvl="0" indent="-228600">
              <a:spcBef>
                <a:spcPts val="0"/>
              </a:spcBef>
              <a:buAutoNum type="arabicPeriod"/>
            </a:pPr>
            <a:r>
              <a:rPr lang="en" dirty="0" smtClean="0"/>
              <a:t>Follow </a:t>
            </a:r>
            <a:r>
              <a:rPr lang="en" dirty="0"/>
              <a:t>a repository (and see where it goes!)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90250" y="488250"/>
            <a:ext cx="8021699" cy="4090800"/>
          </a:xfrm>
          <a:prstGeom prst="rect">
            <a:avLst/>
          </a:prstGeom>
        </p:spPr>
        <p:txBody>
          <a:bodyPr lIns="91425" tIns="91425" rIns="91425" bIns="91425" anchor="ctr" anchorCtr="0">
            <a:noAutofit/>
          </a:bodyPr>
          <a:lstStyle/>
          <a:p>
            <a:pPr lvl="0">
              <a:spcBef>
                <a:spcPts val="0"/>
              </a:spcBef>
              <a:buNone/>
            </a:pPr>
            <a:r>
              <a:rPr lang="en" sz="4200"/>
              <a:t>$ git </a:t>
            </a:r>
            <a:r>
              <a:rPr lang="en" sz="4200">
                <a:solidFill>
                  <a:srgbClr val="00FFFF"/>
                </a:solidFill>
              </a:rPr>
              <a:t>clone</a:t>
            </a:r>
            <a:r>
              <a:rPr lang="en" sz="4200"/>
              <a:t> [github url]</a:t>
            </a:r>
          </a:p>
        </p:txBody>
      </p:sp>
      <p:sp>
        <p:nvSpPr>
          <p:cNvPr id="205" name="Shape 205"/>
          <p:cNvSpPr txBox="1"/>
          <p:nvPr/>
        </p:nvSpPr>
        <p:spPr>
          <a:xfrm>
            <a:off x="1462275" y="2719175"/>
            <a:ext cx="6858000" cy="893400"/>
          </a:xfrm>
          <a:prstGeom prst="rect">
            <a:avLst/>
          </a:prstGeom>
          <a:noFill/>
          <a:ln>
            <a:noFill/>
          </a:ln>
        </p:spPr>
        <p:txBody>
          <a:bodyPr lIns="91425" tIns="91425" rIns="91425" bIns="91425" anchor="t" anchorCtr="0">
            <a:noAutofit/>
          </a:bodyPr>
          <a:lstStyle/>
          <a:p>
            <a:pPr lvl="0">
              <a:spcBef>
                <a:spcPts val="0"/>
              </a:spcBef>
              <a:buNone/>
            </a:pPr>
            <a:r>
              <a:rPr lang="en" sz="1800">
                <a:solidFill>
                  <a:srgbClr val="C9DAF8"/>
                </a:solidFill>
              </a:rPr>
              <a:t>download an existing project (with all its controls ready to go!)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90250" y="488250"/>
            <a:ext cx="6227100" cy="4090800"/>
          </a:xfrm>
          <a:prstGeom prst="rect">
            <a:avLst/>
          </a:prstGeom>
        </p:spPr>
        <p:txBody>
          <a:bodyPr lIns="91425" tIns="91425" rIns="91425" bIns="91425" anchor="ctr" anchorCtr="0">
            <a:noAutofit/>
          </a:bodyPr>
          <a:lstStyle/>
          <a:p>
            <a:pPr lvl="0" rtl="0">
              <a:spcBef>
                <a:spcPts val="0"/>
              </a:spcBef>
              <a:buNone/>
            </a:pPr>
            <a:r>
              <a:rPr lang="en">
                <a:solidFill>
                  <a:srgbClr val="00FFFF"/>
                </a:solidFill>
              </a:rPr>
              <a:t>commit</a:t>
            </a:r>
          </a:p>
          <a:p>
            <a:pPr lvl="0">
              <a:spcBef>
                <a:spcPts val="0"/>
              </a:spcBef>
              <a:buNone/>
            </a:pPr>
            <a:r>
              <a:rPr lang="en"/>
              <a:t>some changes</a:t>
            </a:r>
          </a:p>
        </p:txBody>
      </p:sp>
      <p:pic>
        <p:nvPicPr>
          <p:cNvPr id="211" name="Shape 211" descr="plainicon.com-50220-512px-3ba.png"/>
          <p:cNvPicPr preferRelativeResize="0"/>
          <p:nvPr/>
        </p:nvPicPr>
        <p:blipFill>
          <a:blip r:embed="rId3">
            <a:alphaModFix/>
          </a:blip>
          <a:stretch>
            <a:fillRect/>
          </a:stretch>
        </p:blipFill>
        <p:spPr>
          <a:xfrm>
            <a:off x="4785075" y="137750"/>
            <a:ext cx="3893175" cy="3893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Shape 216" descr="git-branch-512.png"/>
          <p:cNvPicPr preferRelativeResize="0"/>
          <p:nvPr/>
        </p:nvPicPr>
        <p:blipFill>
          <a:blip r:embed="rId3">
            <a:alphaModFix/>
          </a:blip>
          <a:stretch>
            <a:fillRect/>
          </a:stretch>
        </p:blipFill>
        <p:spPr>
          <a:xfrm>
            <a:off x="403075" y="363775"/>
            <a:ext cx="897299" cy="1435674"/>
          </a:xfrm>
          <a:prstGeom prst="rect">
            <a:avLst/>
          </a:prstGeom>
          <a:noFill/>
          <a:ln>
            <a:noFill/>
          </a:ln>
        </p:spPr>
      </p:pic>
      <p:sp>
        <p:nvSpPr>
          <p:cNvPr id="217" name="Shape 217"/>
          <p:cNvSpPr txBox="1">
            <a:spLocks noGrp="1"/>
          </p:cNvSpPr>
          <p:nvPr>
            <p:ph type="title"/>
          </p:nvPr>
        </p:nvSpPr>
        <p:spPr>
          <a:xfrm>
            <a:off x="191150" y="799375"/>
            <a:ext cx="5115899" cy="887699"/>
          </a:xfrm>
          <a:prstGeom prst="rect">
            <a:avLst/>
          </a:prstGeom>
        </p:spPr>
        <p:txBody>
          <a:bodyPr lIns="91425" tIns="91425" rIns="91425" bIns="91425" anchor="ctr" anchorCtr="0">
            <a:noAutofit/>
          </a:bodyPr>
          <a:lstStyle/>
          <a:p>
            <a:pPr lvl="0" rtl="0">
              <a:spcBef>
                <a:spcPts val="0"/>
              </a:spcBef>
              <a:buNone/>
            </a:pPr>
            <a:r>
              <a:rPr lang="en" sz="1800"/>
              <a:t>Here’s where later on you might create or </a:t>
            </a:r>
            <a:r>
              <a:rPr lang="en" sz="1800">
                <a:solidFill>
                  <a:srgbClr val="00FFFF"/>
                </a:solidFill>
              </a:rPr>
              <a:t>fork</a:t>
            </a:r>
            <a:r>
              <a:rPr lang="en" sz="1800"/>
              <a:t> </a:t>
            </a:r>
          </a:p>
          <a:p>
            <a:pPr lvl="0" rtl="0">
              <a:spcBef>
                <a:spcPts val="0"/>
              </a:spcBef>
              <a:buNone/>
            </a:pPr>
            <a:r>
              <a:rPr lang="en" sz="1800"/>
              <a:t>a </a:t>
            </a:r>
            <a:r>
              <a:rPr lang="en" sz="1800">
                <a:solidFill>
                  <a:srgbClr val="00FFFF"/>
                </a:solidFill>
              </a:rPr>
              <a:t>branch</a:t>
            </a:r>
            <a:r>
              <a:rPr lang="en" sz="1800"/>
              <a:t> to work on a portion of the project…</a:t>
            </a:r>
          </a:p>
          <a:p>
            <a:pPr lvl="0">
              <a:spcBef>
                <a:spcPts val="0"/>
              </a:spcBef>
              <a:buNone/>
            </a:pPr>
            <a:endParaRPr sz="1800"/>
          </a:p>
        </p:txBody>
      </p:sp>
      <p:sp>
        <p:nvSpPr>
          <p:cNvPr id="218" name="Shape 218"/>
          <p:cNvSpPr txBox="1"/>
          <p:nvPr/>
        </p:nvSpPr>
        <p:spPr>
          <a:xfrm>
            <a:off x="5059200" y="2508125"/>
            <a:ext cx="3520799" cy="606899"/>
          </a:xfrm>
          <a:prstGeom prst="rect">
            <a:avLst/>
          </a:prstGeom>
          <a:noFill/>
          <a:ln>
            <a:noFill/>
          </a:ln>
        </p:spPr>
        <p:txBody>
          <a:bodyPr lIns="91425" tIns="91425" rIns="91425" bIns="91425" anchor="t" anchorCtr="0">
            <a:noAutofit/>
          </a:bodyPr>
          <a:lstStyle/>
          <a:p>
            <a:pPr lvl="0" rtl="0">
              <a:spcBef>
                <a:spcPts val="0"/>
              </a:spcBef>
              <a:buNone/>
            </a:pPr>
            <a:r>
              <a:rPr lang="en" sz="1800">
                <a:solidFill>
                  <a:schemeClr val="lt1"/>
                </a:solidFill>
                <a:latin typeface="Roboto"/>
                <a:ea typeface="Roboto"/>
                <a:cs typeface="Roboto"/>
                <a:sym typeface="Roboto"/>
              </a:rPr>
              <a:t>...but for now, stick to using GitHub to compile the history for your own personal project. You can think of it as a nifty, nit-picky backlog of all the changes you make. It’s a super powerful undo button.</a:t>
            </a:r>
          </a:p>
        </p:txBody>
      </p:sp>
      <p:pic>
        <p:nvPicPr>
          <p:cNvPr id="219" name="Shape 219" descr="git-pull-request-512.png"/>
          <p:cNvPicPr preferRelativeResize="0"/>
          <p:nvPr/>
        </p:nvPicPr>
        <p:blipFill>
          <a:blip r:embed="rId4">
            <a:alphaModFix/>
          </a:blip>
          <a:stretch>
            <a:fillRect/>
          </a:stretch>
        </p:blipFill>
        <p:spPr>
          <a:xfrm>
            <a:off x="1717700" y="1999725"/>
            <a:ext cx="1217775" cy="1623700"/>
          </a:xfrm>
          <a:prstGeom prst="rect">
            <a:avLst/>
          </a:prstGeom>
          <a:noFill/>
          <a:ln>
            <a:noFill/>
          </a:ln>
        </p:spPr>
      </p:pic>
      <p:sp>
        <p:nvSpPr>
          <p:cNvPr id="220" name="Shape 220"/>
          <p:cNvSpPr txBox="1">
            <a:spLocks noGrp="1"/>
          </p:cNvSpPr>
          <p:nvPr>
            <p:ph type="title"/>
          </p:nvPr>
        </p:nvSpPr>
        <p:spPr>
          <a:xfrm>
            <a:off x="403075" y="2400225"/>
            <a:ext cx="2785800" cy="1008300"/>
          </a:xfrm>
          <a:prstGeom prst="rect">
            <a:avLst/>
          </a:prstGeom>
        </p:spPr>
        <p:txBody>
          <a:bodyPr lIns="91425" tIns="91425" rIns="91425" bIns="91425" anchor="ctr" anchorCtr="0">
            <a:noAutofit/>
          </a:bodyPr>
          <a:lstStyle/>
          <a:p>
            <a:pPr lvl="0" rtl="0">
              <a:spcBef>
                <a:spcPts val="0"/>
              </a:spcBef>
              <a:buNone/>
            </a:pPr>
            <a:r>
              <a:rPr lang="en" sz="1800"/>
              <a:t>A </a:t>
            </a:r>
            <a:r>
              <a:rPr lang="en" sz="1800">
                <a:solidFill>
                  <a:srgbClr val="00FFFF"/>
                </a:solidFill>
              </a:rPr>
              <a:t>pull</a:t>
            </a:r>
            <a:r>
              <a:rPr lang="en" sz="1800"/>
              <a:t> request would then ask your master branch to check your changes</a:t>
            </a:r>
          </a:p>
        </p:txBody>
      </p:sp>
      <p:pic>
        <p:nvPicPr>
          <p:cNvPr id="221" name="Shape 221" descr="create-pr.png"/>
          <p:cNvPicPr preferRelativeResize="0"/>
          <p:nvPr/>
        </p:nvPicPr>
        <p:blipFill>
          <a:blip r:embed="rId5">
            <a:alphaModFix/>
          </a:blip>
          <a:stretch>
            <a:fillRect/>
          </a:stretch>
        </p:blipFill>
        <p:spPr>
          <a:xfrm>
            <a:off x="5623200" y="156213"/>
            <a:ext cx="3520800" cy="1850799"/>
          </a:xfrm>
          <a:prstGeom prst="rect">
            <a:avLst/>
          </a:prstGeom>
          <a:noFill/>
          <a:ln>
            <a:noFill/>
          </a:ln>
        </p:spPr>
      </p:pic>
      <p:sp>
        <p:nvSpPr>
          <p:cNvPr id="222" name="Shape 222"/>
          <p:cNvSpPr txBox="1"/>
          <p:nvPr/>
        </p:nvSpPr>
        <p:spPr>
          <a:xfrm>
            <a:off x="5178725" y="821125"/>
            <a:ext cx="2785800" cy="606899"/>
          </a:xfrm>
          <a:prstGeom prst="rect">
            <a:avLst/>
          </a:prstGeom>
          <a:noFill/>
          <a:ln w="9525" cap="flat" cmpd="sng">
            <a:solidFill>
              <a:srgbClr val="1155CC"/>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 sz="1800" b="1">
                <a:solidFill>
                  <a:srgbClr val="0000FF"/>
                </a:solidFill>
              </a:rPr>
              <a:t>don’t worry about this!</a:t>
            </a:r>
          </a:p>
        </p:txBody>
      </p:sp>
      <p:sp>
        <p:nvSpPr>
          <p:cNvPr id="223" name="Shape 223"/>
          <p:cNvSpPr txBox="1"/>
          <p:nvPr/>
        </p:nvSpPr>
        <p:spPr>
          <a:xfrm>
            <a:off x="6956275" y="1999725"/>
            <a:ext cx="4922399" cy="5742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224" name="Shape 224" descr="comment-discussion.png"/>
          <p:cNvPicPr preferRelativeResize="0"/>
          <p:nvPr/>
        </p:nvPicPr>
        <p:blipFill>
          <a:blip r:embed="rId6">
            <a:alphaModFix/>
          </a:blip>
          <a:stretch>
            <a:fillRect/>
          </a:stretch>
        </p:blipFill>
        <p:spPr>
          <a:xfrm>
            <a:off x="1401500" y="3115025"/>
            <a:ext cx="4305276" cy="2152624"/>
          </a:xfrm>
          <a:prstGeom prst="rect">
            <a:avLst/>
          </a:prstGeom>
          <a:noFill/>
          <a:ln>
            <a:noFill/>
          </a:ln>
        </p:spPr>
      </p:pic>
      <p:sp>
        <p:nvSpPr>
          <p:cNvPr id="225" name="Shape 225"/>
          <p:cNvSpPr txBox="1">
            <a:spLocks noGrp="1"/>
          </p:cNvSpPr>
          <p:nvPr>
            <p:ph type="title"/>
          </p:nvPr>
        </p:nvSpPr>
        <p:spPr>
          <a:xfrm>
            <a:off x="414050" y="3732375"/>
            <a:ext cx="3876599" cy="1075199"/>
          </a:xfrm>
          <a:prstGeom prst="rect">
            <a:avLst/>
          </a:prstGeom>
        </p:spPr>
        <p:txBody>
          <a:bodyPr lIns="91425" tIns="91425" rIns="91425" bIns="91425" anchor="ctr" anchorCtr="0">
            <a:noAutofit/>
          </a:bodyPr>
          <a:lstStyle/>
          <a:p>
            <a:pPr lvl="0" rtl="0">
              <a:spcBef>
                <a:spcPts val="0"/>
              </a:spcBef>
              <a:buNone/>
            </a:pPr>
            <a:r>
              <a:rPr lang="en" sz="1800"/>
              <a:t>receive feedback</a:t>
            </a:r>
          </a:p>
          <a:p>
            <a:pPr lvl="0" rtl="0">
              <a:spcBef>
                <a:spcPts val="0"/>
              </a:spcBef>
              <a:buNone/>
            </a:pPr>
            <a:r>
              <a:rPr lang="en" sz="1800"/>
              <a:t>(git requires the administrator of the master branch to </a:t>
            </a:r>
            <a:r>
              <a:rPr lang="en" sz="1800">
                <a:solidFill>
                  <a:srgbClr val="00FFFF"/>
                </a:solidFill>
              </a:rPr>
              <a:t>review</a:t>
            </a:r>
            <a:r>
              <a:rPr lang="en" sz="180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p:nvPr/>
        </p:nvSpPr>
        <p:spPr>
          <a:xfrm>
            <a:off x="1717700" y="734950"/>
            <a:ext cx="5956499" cy="31962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FFFF"/>
                </a:solidFill>
                <a:latin typeface="Roboto"/>
                <a:ea typeface="Roboto"/>
                <a:cs typeface="Roboto"/>
                <a:sym typeface="Roboto"/>
              </a:rPr>
              <a:t>typetypetypetypetypestoppingpoint</a:t>
            </a:r>
          </a:p>
          <a:p>
            <a:pPr lvl="0" rtl="0">
              <a:spcBef>
                <a:spcPts val="0"/>
              </a:spcBef>
              <a:buNone/>
            </a:pPr>
            <a:endParaRPr sz="2400">
              <a:solidFill>
                <a:srgbClr val="FFFFFF"/>
              </a:solidFill>
              <a:latin typeface="Roboto"/>
              <a:ea typeface="Roboto"/>
              <a:cs typeface="Roboto"/>
              <a:sym typeface="Roboto"/>
            </a:endParaRPr>
          </a:p>
          <a:p>
            <a:pPr lvl="0" rtl="0">
              <a:spcBef>
                <a:spcPts val="0"/>
              </a:spcBef>
              <a:buNone/>
            </a:pPr>
            <a:r>
              <a:rPr lang="en" sz="2400">
                <a:solidFill>
                  <a:srgbClr val="FFFFFF"/>
                </a:solidFill>
                <a:latin typeface="Roboto"/>
                <a:ea typeface="Roboto"/>
                <a:cs typeface="Roboto"/>
                <a:sym typeface="Roboto"/>
              </a:rPr>
              <a:t>ADD </a:t>
            </a:r>
          </a:p>
          <a:p>
            <a:pPr lvl="0" rtl="0">
              <a:spcBef>
                <a:spcPts val="0"/>
              </a:spcBef>
              <a:buNone/>
            </a:pPr>
            <a:endParaRPr sz="2400">
              <a:solidFill>
                <a:srgbClr val="FFFFFF"/>
              </a:solidFill>
              <a:latin typeface="Roboto"/>
              <a:ea typeface="Roboto"/>
              <a:cs typeface="Roboto"/>
              <a:sym typeface="Roboto"/>
            </a:endParaRPr>
          </a:p>
          <a:p>
            <a:pPr lvl="0" rtl="0">
              <a:spcBef>
                <a:spcPts val="0"/>
              </a:spcBef>
              <a:buNone/>
            </a:pPr>
            <a:endParaRPr sz="2400">
              <a:solidFill>
                <a:srgbClr val="FFFFFF"/>
              </a:solidFill>
              <a:latin typeface="Roboto"/>
              <a:ea typeface="Roboto"/>
              <a:cs typeface="Roboto"/>
              <a:sym typeface="Roboto"/>
            </a:endParaRPr>
          </a:p>
          <a:p>
            <a:pPr lvl="0" rtl="0">
              <a:spcBef>
                <a:spcPts val="0"/>
              </a:spcBef>
              <a:buNone/>
            </a:pPr>
            <a:r>
              <a:rPr lang="en" sz="2400">
                <a:solidFill>
                  <a:srgbClr val="FFFFFF"/>
                </a:solidFill>
                <a:latin typeface="Roboto"/>
                <a:ea typeface="Roboto"/>
                <a:cs typeface="Roboto"/>
                <a:sym typeface="Roboto"/>
              </a:rPr>
              <a:t>COMMIT </a:t>
            </a:r>
            <a:r>
              <a:rPr lang="en" sz="1800">
                <a:solidFill>
                  <a:srgbClr val="FFFFFF"/>
                </a:solidFill>
                <a:latin typeface="Roboto"/>
                <a:ea typeface="Roboto"/>
                <a:cs typeface="Roboto"/>
                <a:sym typeface="Roboto"/>
              </a:rPr>
              <a:t>(with -m “</a:t>
            </a:r>
            <a:r>
              <a:rPr lang="en" sz="1800" i="1">
                <a:solidFill>
                  <a:srgbClr val="FFFFFF"/>
                </a:solidFill>
                <a:latin typeface="Roboto"/>
                <a:ea typeface="Roboto"/>
                <a:cs typeface="Roboto"/>
                <a:sym typeface="Roboto"/>
              </a:rPr>
              <a:t>clear message</a:t>
            </a:r>
            <a:r>
              <a:rPr lang="en" sz="1800">
                <a:solidFill>
                  <a:srgbClr val="FFFFFF"/>
                </a:solidFill>
                <a:latin typeface="Roboto"/>
                <a:ea typeface="Roboto"/>
                <a:cs typeface="Roboto"/>
                <a:sym typeface="Roboto"/>
              </a:rPr>
              <a:t>”)</a:t>
            </a:r>
          </a:p>
          <a:p>
            <a:pPr lvl="0" rtl="0">
              <a:spcBef>
                <a:spcPts val="0"/>
              </a:spcBef>
              <a:buNone/>
            </a:pPr>
            <a:endParaRPr sz="2400">
              <a:solidFill>
                <a:srgbClr val="FFFFFF"/>
              </a:solidFill>
              <a:latin typeface="Roboto"/>
              <a:ea typeface="Roboto"/>
              <a:cs typeface="Roboto"/>
              <a:sym typeface="Roboto"/>
            </a:endParaRPr>
          </a:p>
          <a:p>
            <a:pPr lvl="0" rtl="0">
              <a:spcBef>
                <a:spcPts val="0"/>
              </a:spcBef>
              <a:buNone/>
            </a:pPr>
            <a:endParaRPr sz="2400">
              <a:solidFill>
                <a:srgbClr val="FFFFFF"/>
              </a:solidFill>
              <a:latin typeface="Roboto"/>
              <a:ea typeface="Roboto"/>
              <a:cs typeface="Roboto"/>
              <a:sym typeface="Roboto"/>
            </a:endParaRPr>
          </a:p>
          <a:p>
            <a:pPr lvl="0">
              <a:spcBef>
                <a:spcPts val="0"/>
              </a:spcBef>
              <a:buNone/>
            </a:pPr>
            <a:r>
              <a:rPr lang="en" sz="2400">
                <a:solidFill>
                  <a:srgbClr val="FFFFFF"/>
                </a:solidFill>
                <a:latin typeface="Roboto"/>
                <a:ea typeface="Roboto"/>
                <a:cs typeface="Roboto"/>
                <a:sym typeface="Roboto"/>
              </a:rPr>
              <a:t>PUSH</a:t>
            </a:r>
          </a:p>
        </p:txBody>
      </p:sp>
      <p:sp>
        <p:nvSpPr>
          <p:cNvPr id="231" name="Shape 231"/>
          <p:cNvSpPr/>
          <p:nvPr/>
        </p:nvSpPr>
        <p:spPr>
          <a:xfrm>
            <a:off x="1957125" y="3091450"/>
            <a:ext cx="307800" cy="574799"/>
          </a:xfrm>
          <a:prstGeom prst="downArrow">
            <a:avLst>
              <a:gd name="adj1" fmla="val 50000"/>
              <a:gd name="adj2"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 name="Shape 232"/>
          <p:cNvSpPr/>
          <p:nvPr/>
        </p:nvSpPr>
        <p:spPr>
          <a:xfrm>
            <a:off x="1912975" y="2045650"/>
            <a:ext cx="307800" cy="574799"/>
          </a:xfrm>
          <a:prstGeom prst="downArrow">
            <a:avLst>
              <a:gd name="adj1" fmla="val 50000"/>
              <a:gd name="adj2"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 name="Shape 233"/>
          <p:cNvSpPr/>
          <p:nvPr/>
        </p:nvSpPr>
        <p:spPr>
          <a:xfrm>
            <a:off x="1912975" y="1298950"/>
            <a:ext cx="307800" cy="255599"/>
          </a:xfrm>
          <a:prstGeom prst="downArrow">
            <a:avLst>
              <a:gd name="adj1" fmla="val 50000"/>
              <a:gd name="adj2" fmla="val 50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 name="Shape 234"/>
          <p:cNvSpPr/>
          <p:nvPr/>
        </p:nvSpPr>
        <p:spPr>
          <a:xfrm>
            <a:off x="2042450" y="4137250"/>
            <a:ext cx="1709100" cy="760500"/>
          </a:xfrm>
          <a:prstGeom prst="curvedUpArrow">
            <a:avLst>
              <a:gd name="adj1" fmla="val 25000"/>
              <a:gd name="adj2" fmla="val 50000"/>
              <a:gd name="adj3" fmla="val 25000"/>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00FFFF"/>
              </a:solidFill>
            </a:endParaRPr>
          </a:p>
        </p:txBody>
      </p:sp>
      <p:sp>
        <p:nvSpPr>
          <p:cNvPr id="235" name="Shape 235"/>
          <p:cNvSpPr/>
          <p:nvPr/>
        </p:nvSpPr>
        <p:spPr>
          <a:xfrm rot="-10799365">
            <a:off x="1912849" y="179574"/>
            <a:ext cx="1625100" cy="666300"/>
          </a:xfrm>
          <a:prstGeom prst="curvedUpArrow">
            <a:avLst>
              <a:gd name="adj1" fmla="val 25000"/>
              <a:gd name="adj2" fmla="val 63594"/>
              <a:gd name="adj3" fmla="val 23178"/>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90250" y="488250"/>
            <a:ext cx="6227100" cy="4090800"/>
          </a:xfrm>
          <a:prstGeom prst="rect">
            <a:avLst/>
          </a:prstGeom>
        </p:spPr>
        <p:txBody>
          <a:bodyPr lIns="91425" tIns="91425" rIns="91425" bIns="91425" anchor="ctr" anchorCtr="0">
            <a:noAutofit/>
          </a:bodyPr>
          <a:lstStyle/>
          <a:p>
            <a:pPr lvl="0">
              <a:spcBef>
                <a:spcPts val="0"/>
              </a:spcBef>
              <a:buNone/>
            </a:pPr>
            <a:r>
              <a:rPr lang="en" sz="4300"/>
              <a:t>make sure you </a:t>
            </a:r>
            <a:r>
              <a:rPr lang="en" sz="4300">
                <a:solidFill>
                  <a:srgbClr val="00FFFF"/>
                </a:solidFill>
              </a:rPr>
              <a:t>commit</a:t>
            </a:r>
            <a:r>
              <a:rPr lang="en" sz="4300"/>
              <a:t>ted your changes locally first!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90250" y="488250"/>
            <a:ext cx="6227100" cy="4090800"/>
          </a:xfrm>
          <a:prstGeom prst="rect">
            <a:avLst/>
          </a:prstGeom>
        </p:spPr>
        <p:txBody>
          <a:bodyPr lIns="91425" tIns="91425" rIns="91425" bIns="91425" anchor="ctr" anchorCtr="0">
            <a:noAutofit/>
          </a:bodyPr>
          <a:lstStyle/>
          <a:p>
            <a:pPr lvl="0">
              <a:spcBef>
                <a:spcPts val="0"/>
              </a:spcBef>
              <a:buNone/>
            </a:pPr>
            <a:r>
              <a:rPr lang="en" sz="4300"/>
              <a:t>your master branch gives the go and </a:t>
            </a:r>
            <a:r>
              <a:rPr lang="en" sz="4300">
                <a:solidFill>
                  <a:srgbClr val="00FFFF"/>
                </a:solidFill>
              </a:rPr>
              <a:t>commit</a:t>
            </a:r>
            <a:r>
              <a:rPr lang="en" sz="4300"/>
              <a:t>s your changes to the master</a:t>
            </a:r>
          </a:p>
        </p:txBody>
      </p:sp>
      <p:pic>
        <p:nvPicPr>
          <p:cNvPr id="246" name="Shape 246" descr="plainicon.com-50220-512px-3ba.png"/>
          <p:cNvPicPr preferRelativeResize="0"/>
          <p:nvPr/>
        </p:nvPicPr>
        <p:blipFill>
          <a:blip r:embed="rId3">
            <a:alphaModFix/>
          </a:blip>
          <a:stretch>
            <a:fillRect/>
          </a:stretch>
        </p:blipFill>
        <p:spPr>
          <a:xfrm>
            <a:off x="5754600" y="441000"/>
            <a:ext cx="2923650" cy="2923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lvl="0" rtl="0">
              <a:spcBef>
                <a:spcPts val="0"/>
              </a:spcBef>
              <a:buNone/>
            </a:pPr>
            <a:r>
              <a:rPr lang="en"/>
              <a:t>$ git add [file]</a:t>
            </a:r>
          </a:p>
          <a:p>
            <a:pPr lvl="0" rtl="0">
              <a:spcBef>
                <a:spcPts val="0"/>
              </a:spcBef>
              <a:buNone/>
            </a:pPr>
            <a:r>
              <a:rPr lang="en"/>
              <a:t>$ git commit -m “[your message!]”</a:t>
            </a:r>
          </a:p>
          <a:p>
            <a:pPr lvl="0">
              <a:spcBef>
                <a:spcPts val="0"/>
              </a:spcBef>
              <a:buNone/>
            </a:pPr>
            <a:r>
              <a:rPr lang="en"/>
              <a:t>$ git push [</a:t>
            </a:r>
            <a:r>
              <a:rPr lang="en" sz="2400"/>
              <a:t>your local alias</a:t>
            </a:r>
            <a:r>
              <a:rPr lang="en"/>
              <a:t>] [master]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528525" y="526350"/>
            <a:ext cx="8467799" cy="4090800"/>
          </a:xfrm>
          <a:prstGeom prst="rect">
            <a:avLst/>
          </a:prstGeom>
        </p:spPr>
        <p:txBody>
          <a:bodyPr lIns="91425" tIns="91425" rIns="91425" bIns="91425" anchor="ctr" anchorCtr="0">
            <a:noAutofit/>
          </a:bodyPr>
          <a:lstStyle/>
          <a:p>
            <a:pPr lvl="0" rtl="0">
              <a:spcBef>
                <a:spcPts val="0"/>
              </a:spcBef>
              <a:buNone/>
            </a:pPr>
            <a:r>
              <a:rPr lang="en" sz="4200"/>
              <a:t>$ git pull</a:t>
            </a:r>
          </a:p>
          <a:p>
            <a:pPr lvl="0" rtl="0">
              <a:spcBef>
                <a:spcPts val="0"/>
              </a:spcBef>
              <a:buNone/>
            </a:pPr>
            <a:endParaRPr sz="4200"/>
          </a:p>
          <a:p>
            <a:pPr lvl="0" rtl="0">
              <a:spcBef>
                <a:spcPts val="0"/>
              </a:spcBef>
              <a:buNone/>
            </a:pPr>
            <a:r>
              <a:rPr lang="en" sz="4200"/>
              <a:t>$ git status</a:t>
            </a:r>
          </a:p>
          <a:p>
            <a:pPr lvl="0" rtl="0">
              <a:spcBef>
                <a:spcPts val="0"/>
              </a:spcBef>
              <a:buNone/>
            </a:pPr>
            <a:endParaRPr sz="4200"/>
          </a:p>
          <a:p>
            <a:pPr lvl="0">
              <a:spcBef>
                <a:spcPts val="0"/>
              </a:spcBef>
              <a:buNone/>
            </a:pPr>
            <a:r>
              <a:rPr lang="en" sz="4200"/>
              <a:t>$ git diff</a:t>
            </a:r>
          </a:p>
        </p:txBody>
      </p:sp>
      <p:sp>
        <p:nvSpPr>
          <p:cNvPr id="263" name="Shape 263"/>
          <p:cNvSpPr txBox="1"/>
          <p:nvPr/>
        </p:nvSpPr>
        <p:spPr>
          <a:xfrm>
            <a:off x="3457350" y="1125675"/>
            <a:ext cx="3994799" cy="701999"/>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CFE2F3"/>
                </a:solidFill>
                <a:latin typeface="Roboto"/>
                <a:ea typeface="Roboto"/>
                <a:cs typeface="Roboto"/>
                <a:sym typeface="Roboto"/>
              </a:rPr>
              <a:t>Makes sure you’re up to date when you sit down at your desk</a:t>
            </a:r>
          </a:p>
          <a:p>
            <a:pPr lvl="0" rtl="0">
              <a:spcBef>
                <a:spcPts val="0"/>
              </a:spcBef>
              <a:buNone/>
            </a:pPr>
            <a:endParaRPr sz="1800">
              <a:solidFill>
                <a:srgbClr val="CFE2F3"/>
              </a:solidFill>
              <a:latin typeface="Roboto"/>
              <a:ea typeface="Roboto"/>
              <a:cs typeface="Roboto"/>
              <a:sym typeface="Roboto"/>
            </a:endParaRPr>
          </a:p>
          <a:p>
            <a:pPr lvl="0" rtl="0">
              <a:spcBef>
                <a:spcPts val="0"/>
              </a:spcBef>
              <a:buNone/>
            </a:pPr>
            <a:endParaRPr sz="1800">
              <a:solidFill>
                <a:srgbClr val="CFE2F3"/>
              </a:solidFill>
              <a:latin typeface="Roboto"/>
              <a:ea typeface="Roboto"/>
              <a:cs typeface="Roboto"/>
              <a:sym typeface="Roboto"/>
            </a:endParaRPr>
          </a:p>
          <a:p>
            <a:pPr lvl="0" rtl="0">
              <a:spcBef>
                <a:spcPts val="0"/>
              </a:spcBef>
              <a:buNone/>
            </a:pPr>
            <a:r>
              <a:rPr lang="en" sz="1800">
                <a:solidFill>
                  <a:srgbClr val="CFE2F3"/>
                </a:solidFill>
              </a:rPr>
              <a:t>Shows you all the files you’ve changed that need to be committed to the master branch</a:t>
            </a:r>
          </a:p>
          <a:p>
            <a:pPr lvl="0" rtl="0">
              <a:spcBef>
                <a:spcPts val="0"/>
              </a:spcBef>
              <a:buNone/>
            </a:pPr>
            <a:endParaRPr sz="1800">
              <a:solidFill>
                <a:srgbClr val="CFE2F3"/>
              </a:solidFill>
            </a:endParaRPr>
          </a:p>
          <a:p>
            <a:pPr lvl="0">
              <a:spcBef>
                <a:spcPts val="0"/>
              </a:spcBef>
              <a:buNone/>
            </a:pPr>
            <a:r>
              <a:rPr lang="en" sz="1800">
                <a:solidFill>
                  <a:srgbClr val="CFE2F3"/>
                </a:solidFill>
              </a:rPr>
              <a:t>Shows file differences that haven’t yet been staged (added)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rtl="0">
              <a:spcBef>
                <a:spcPts val="0"/>
              </a:spcBef>
              <a:buNone/>
            </a:pPr>
            <a:r>
              <a:rPr lang="en"/>
              <a:t>Read more about GitHub</a:t>
            </a:r>
          </a:p>
          <a:p>
            <a:pPr lvl="0">
              <a:spcBef>
                <a:spcPts val="0"/>
              </a:spcBef>
              <a:buNone/>
            </a:pPr>
            <a:r>
              <a:rPr lang="en"/>
              <a:t>and how much it can do for you</a:t>
            </a:r>
          </a:p>
        </p:txBody>
      </p:sp>
      <p:sp>
        <p:nvSpPr>
          <p:cNvPr id="269" name="Shape 269"/>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r>
              <a:rPr lang="en-US" dirty="0" smtClean="0">
                <a:solidFill>
                  <a:schemeClr val="hlink"/>
                </a:solidFill>
                <a:hlinkClick r:id="rId3"/>
              </a:rPr>
              <a:t>Librarian </a:t>
            </a:r>
            <a:r>
              <a:rPr lang="en-US" dirty="0">
                <a:solidFill>
                  <a:schemeClr val="hlink"/>
                </a:solidFill>
                <a:hlinkClick r:id="rId3"/>
              </a:rPr>
              <a:t>Git Arsenal</a:t>
            </a:r>
            <a:r>
              <a:rPr lang="en-US" dirty="0" smtClean="0">
                <a:solidFill>
                  <a:schemeClr val="hlink"/>
                </a:solidFill>
                <a:hlinkClick r:id="rId3"/>
              </a:rPr>
              <a:t>: </a:t>
            </a:r>
            <a:r>
              <a:rPr lang="en-US" u="sng" dirty="0" smtClean="0">
                <a:solidFill>
                  <a:schemeClr val="hlink"/>
                </a:solidFill>
                <a:hlinkClick r:id="rId3"/>
              </a:rPr>
              <a:t>http</a:t>
            </a:r>
            <a:r>
              <a:rPr lang="en-US" u="sng" dirty="0">
                <a:solidFill>
                  <a:schemeClr val="hlink"/>
                </a:solidFill>
                <a:hlinkClick r:id="rId3"/>
              </a:rPr>
              <a:t>://bit.ly/2j0N4rS</a:t>
            </a:r>
            <a:endParaRPr lang="en" u="sng" dirty="0">
              <a:solidFill>
                <a:schemeClr val="hlink"/>
              </a:solidFill>
              <a:hlinkClick r:id="rId3"/>
            </a:endParaRPr>
          </a:p>
          <a:p>
            <a:pPr lvl="0"/>
            <a:r>
              <a:rPr lang="en-US" dirty="0" smtClean="0">
                <a:solidFill>
                  <a:schemeClr val="hlink"/>
                </a:solidFill>
                <a:hlinkClick r:id="rId4"/>
              </a:rPr>
              <a:t>Github </a:t>
            </a:r>
            <a:r>
              <a:rPr lang="en-US" dirty="0">
                <a:solidFill>
                  <a:schemeClr val="hlink"/>
                </a:solidFill>
                <a:hlinkClick r:id="rId4"/>
              </a:rPr>
              <a:t>for beginners: </a:t>
            </a:r>
            <a:r>
              <a:rPr lang="en-US" u="sng" dirty="0">
                <a:solidFill>
                  <a:schemeClr val="hlink"/>
                </a:solidFill>
                <a:hlinkClick r:id="rId4"/>
              </a:rPr>
              <a:t>http://bit.ly/19vDdUS</a:t>
            </a:r>
            <a:endParaRPr lang="en" u="sng" dirty="0">
              <a:solidFill>
                <a:schemeClr val="hlink"/>
              </a:solidFill>
              <a:hlinkClick r:id="rId4"/>
            </a:endParaRPr>
          </a:p>
          <a:p>
            <a:pPr lvl="0" rtl="0">
              <a:spcBef>
                <a:spcPts val="0"/>
              </a:spcBef>
              <a:buNone/>
            </a:pPr>
            <a:r>
              <a:rPr lang="en" u="sng" dirty="0">
                <a:solidFill>
                  <a:schemeClr val="hlink"/>
                </a:solidFill>
                <a:hlinkClick r:id="rId5"/>
              </a:rPr>
              <a:t>https://github.com/learn-co-students/git-github-and-learn-oc-000</a:t>
            </a:r>
          </a:p>
          <a:p>
            <a:pPr lvl="0">
              <a:spcBef>
                <a:spcPts val="0"/>
              </a:spcBef>
              <a:buNone/>
            </a:pPr>
            <a:r>
              <a:rPr lang="en" dirty="0"/>
              <a:t>https://</a:t>
            </a:r>
            <a:r>
              <a:rPr lang="en" dirty="0" err="1"/>
              <a:t>github.com</a:t>
            </a:r>
            <a:r>
              <a:rPr lang="en" dirty="0"/>
              <a:t>/learn-co-students/git-version-control-101-v-000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Got git?	</a:t>
            </a:r>
          </a:p>
        </p:txBody>
      </p:sp>
      <p:sp>
        <p:nvSpPr>
          <p:cNvPr id="275" name="Shape 27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US" dirty="0" smtClean="0">
                <a:solidFill>
                  <a:schemeClr val="tx1"/>
                </a:solidFill>
              </a:rPr>
              <a:t>There are lots of online tutorials with more information about git and GitHub. Learning git can be daunting and may take several attempts, but in the long run, it protects your data and improves your workflow.</a:t>
            </a:r>
            <a:endParaRPr lang="en-US" dirty="0" smtClean="0">
              <a:solidFill>
                <a:schemeClr val="tx1"/>
              </a:solidFill>
              <a:hlinkClick r:id="rId3"/>
            </a:endParaRPr>
          </a:p>
          <a:p>
            <a:pPr lvl="0" rtl="0">
              <a:spcBef>
                <a:spcPts val="0"/>
              </a:spcBef>
              <a:buNone/>
            </a:pPr>
            <a:r>
              <a:rPr lang="en" u="sng" dirty="0" smtClean="0">
                <a:solidFill>
                  <a:schemeClr val="hlink"/>
                </a:solidFill>
                <a:hlinkClick r:id="rId3"/>
              </a:rPr>
              <a:t>http</a:t>
            </a:r>
            <a:r>
              <a:rPr lang="en" u="sng" dirty="0">
                <a:solidFill>
                  <a:schemeClr val="hlink"/>
                </a:solidFill>
                <a:hlinkClick r:id="rId3"/>
              </a:rPr>
              <a:t>://git-scm.com/video/what-is-git</a:t>
            </a:r>
          </a:p>
          <a:p>
            <a:pPr lvl="0" rtl="0">
              <a:spcBef>
                <a:spcPts val="0"/>
              </a:spcBef>
              <a:buNone/>
            </a:pPr>
            <a:r>
              <a:rPr lang="en" u="sng" dirty="0">
                <a:solidFill>
                  <a:schemeClr val="hlink"/>
                </a:solidFill>
                <a:hlinkClick r:id="rId4"/>
              </a:rPr>
              <a:t>https://vimeo.com/github</a:t>
            </a:r>
          </a:p>
          <a:p>
            <a:pPr lv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Shape 82" descr="git.png"/>
          <p:cNvPicPr preferRelativeResize="0"/>
          <p:nvPr/>
        </p:nvPicPr>
        <p:blipFill>
          <a:blip r:embed="rId3">
            <a:alphaModFix/>
          </a:blip>
          <a:stretch>
            <a:fillRect/>
          </a:stretch>
        </p:blipFill>
        <p:spPr>
          <a:xfrm>
            <a:off x="3000375" y="295275"/>
            <a:ext cx="3143250" cy="4552950"/>
          </a:xfrm>
          <a:prstGeom prst="rect">
            <a:avLst/>
          </a:prstGeom>
          <a:noFill/>
          <a:ln>
            <a:noFill/>
          </a:ln>
        </p:spPr>
      </p:pic>
      <p:sp>
        <p:nvSpPr>
          <p:cNvPr id="83" name="Shape 83"/>
          <p:cNvSpPr txBox="1"/>
          <p:nvPr/>
        </p:nvSpPr>
        <p:spPr>
          <a:xfrm>
            <a:off x="6143625" y="4606200"/>
            <a:ext cx="2138100" cy="816900"/>
          </a:xfrm>
          <a:prstGeom prst="rect">
            <a:avLst/>
          </a:prstGeom>
          <a:noFill/>
          <a:ln>
            <a:noFill/>
          </a:ln>
        </p:spPr>
        <p:txBody>
          <a:bodyPr lIns="91425" tIns="91425" rIns="91425" bIns="91425" anchor="t" anchorCtr="0">
            <a:noAutofit/>
          </a:bodyPr>
          <a:lstStyle/>
          <a:p>
            <a:pPr lvl="0">
              <a:spcBef>
                <a:spcPts val="0"/>
              </a:spcBef>
              <a:buNone/>
            </a:pPr>
            <a:r>
              <a:rPr lang="en"/>
              <a:t>http://xkcd.com/1597/</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PICK a project and see where it goes!</a:t>
            </a:r>
          </a:p>
        </p:txBody>
      </p:sp>
      <p:sp>
        <p:nvSpPr>
          <p:cNvPr id="281" name="Shape 281"/>
          <p:cNvSpPr txBox="1">
            <a:spLocks noGrp="1"/>
          </p:cNvSpPr>
          <p:nvPr>
            <p:ph type="body" idx="1"/>
          </p:nvPr>
        </p:nvSpPr>
        <p:spPr>
          <a:xfrm>
            <a:off x="471900" y="2147675"/>
            <a:ext cx="3999899" cy="2710200"/>
          </a:xfrm>
          <a:prstGeom prst="rect">
            <a:avLst/>
          </a:prstGeom>
        </p:spPr>
        <p:txBody>
          <a:bodyPr lIns="91425" tIns="91425" rIns="91425" bIns="91425" anchor="t" anchorCtr="0">
            <a:noAutofit/>
          </a:bodyPr>
          <a:lstStyle/>
          <a:p>
            <a:pPr lvl="0" rtl="0">
              <a:spcBef>
                <a:spcPts val="0"/>
              </a:spcBef>
              <a:buNone/>
            </a:pPr>
            <a:r>
              <a:rPr lang="en" sz="3300"/>
              <a:t>Social Paper</a:t>
            </a:r>
          </a:p>
          <a:p>
            <a:pPr lvl="0" rtl="0">
              <a:spcBef>
                <a:spcPts val="0"/>
              </a:spcBef>
              <a:buNone/>
            </a:pPr>
            <a:r>
              <a:rPr lang="en" sz="3300"/>
              <a:t>Git-Lit</a:t>
            </a:r>
          </a:p>
          <a:p>
            <a:pPr lvl="0">
              <a:spcBef>
                <a:spcPts val="0"/>
              </a:spcBef>
              <a:buNone/>
            </a:pPr>
            <a:r>
              <a:rPr lang="en" sz="3300"/>
              <a:t>Open Lab</a:t>
            </a:r>
          </a:p>
        </p:txBody>
      </p:sp>
      <p:sp>
        <p:nvSpPr>
          <p:cNvPr id="282" name="Shape 282"/>
          <p:cNvSpPr txBox="1">
            <a:spLocks noGrp="1"/>
          </p:cNvSpPr>
          <p:nvPr>
            <p:ph type="body" idx="2"/>
          </p:nvPr>
        </p:nvSpPr>
        <p:spPr>
          <a:xfrm>
            <a:off x="3851075" y="2071475"/>
            <a:ext cx="5121899" cy="2710200"/>
          </a:xfrm>
          <a:prstGeom prst="rect">
            <a:avLst/>
          </a:prstGeom>
        </p:spPr>
        <p:txBody>
          <a:bodyPr lIns="91425" tIns="91425" rIns="91425" bIns="91425" anchor="t" anchorCtr="0">
            <a:noAutofit/>
          </a:bodyPr>
          <a:lstStyle/>
          <a:p>
            <a:pPr lvl="0" rtl="0">
              <a:spcBef>
                <a:spcPts val="0"/>
              </a:spcBef>
              <a:buNone/>
            </a:pPr>
            <a:r>
              <a:rPr lang="en" sz="2400"/>
              <a:t>https://github.com/cuny-academic-commons/social-paper</a:t>
            </a:r>
          </a:p>
          <a:p>
            <a:pPr lvl="0" rtl="0">
              <a:spcBef>
                <a:spcPts val="0"/>
              </a:spcBef>
              <a:buNone/>
            </a:pPr>
            <a:r>
              <a:rPr lang="en" sz="2400" u="sng">
                <a:solidFill>
                  <a:schemeClr val="hlink"/>
                </a:solidFill>
                <a:hlinkClick r:id="rId3"/>
              </a:rPr>
              <a:t>https://github.com/Git-Lit</a:t>
            </a:r>
          </a:p>
          <a:p>
            <a:pPr lvl="0">
              <a:spcBef>
                <a:spcPts val="0"/>
              </a:spcBef>
              <a:buNone/>
            </a:pPr>
            <a:r>
              <a:rPr lang="en" sz="2400"/>
              <a:t>https://github.com/livinglab/openlab/</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265500" y="1233175"/>
            <a:ext cx="4045199" cy="1482300"/>
          </a:xfrm>
          <a:prstGeom prst="rect">
            <a:avLst/>
          </a:prstGeom>
        </p:spPr>
        <p:txBody>
          <a:bodyPr lIns="91425" tIns="91425" rIns="91425" bIns="91425" anchor="b" anchorCtr="0">
            <a:noAutofit/>
          </a:bodyPr>
          <a:lstStyle/>
          <a:p>
            <a:pPr lvl="0">
              <a:spcBef>
                <a:spcPts val="0"/>
              </a:spcBef>
              <a:buNone/>
            </a:pPr>
            <a:r>
              <a:rPr lang="en"/>
              <a:t>Did we succeed?</a:t>
            </a:r>
          </a:p>
        </p:txBody>
      </p:sp>
      <p:sp>
        <p:nvSpPr>
          <p:cNvPr id="288" name="Shape 288"/>
          <p:cNvSpPr txBox="1">
            <a:spLocks noGrp="1"/>
          </p:cNvSpPr>
          <p:nvPr>
            <p:ph type="body" idx="2"/>
          </p:nvPr>
        </p:nvSpPr>
        <p:spPr>
          <a:xfrm>
            <a:off x="4939500" y="724200"/>
            <a:ext cx="3837000" cy="3695099"/>
          </a:xfrm>
          <a:prstGeom prst="rect">
            <a:avLst/>
          </a:prstGeom>
        </p:spPr>
        <p:txBody>
          <a:bodyPr lIns="91425" tIns="91425" rIns="91425" bIns="91425" anchor="ctr" anchorCtr="0">
            <a:noAutofit/>
          </a:bodyPr>
          <a:lstStyle/>
          <a:p>
            <a:pPr marL="457200" lvl="0" indent="-228600" rtl="0">
              <a:spcBef>
                <a:spcPts val="0"/>
              </a:spcBef>
              <a:buAutoNum type="arabicPeriod"/>
            </a:pPr>
            <a:r>
              <a:rPr lang="en"/>
              <a:t>What’s your sense of the layout of GitHub?</a:t>
            </a:r>
          </a:p>
          <a:p>
            <a:pPr marL="457200" lvl="0" indent="-228600" rtl="0">
              <a:spcBef>
                <a:spcPts val="0"/>
              </a:spcBef>
              <a:buAutoNum type="arabicPeriod"/>
            </a:pPr>
            <a:r>
              <a:rPr lang="en"/>
              <a:t>Do you get how git and GitHub differ?                                     *hint: Git</a:t>
            </a:r>
            <a:r>
              <a:rPr lang="en">
                <a:solidFill>
                  <a:srgbClr val="00FFFF"/>
                </a:solidFill>
              </a:rPr>
              <a:t>Hub</a:t>
            </a:r>
            <a:r>
              <a:rPr lang="en"/>
              <a:t> is an online hub for git</a:t>
            </a:r>
          </a:p>
          <a:p>
            <a:pPr marL="457200" lvl="0" indent="-228600" rtl="0">
              <a:spcBef>
                <a:spcPts val="0"/>
              </a:spcBef>
              <a:buAutoNum type="arabicPeriod"/>
            </a:pPr>
            <a:r>
              <a:rPr lang="en"/>
              <a:t>Did you get a GitHub account?</a:t>
            </a:r>
          </a:p>
          <a:p>
            <a:pPr marL="457200" lvl="0" indent="-228600" rtl="0">
              <a:spcBef>
                <a:spcPts val="0"/>
              </a:spcBef>
              <a:buAutoNum type="arabicPeriod"/>
            </a:pPr>
            <a:r>
              <a:rPr lang="en"/>
              <a:t>Did you start your own repository?</a:t>
            </a:r>
          </a:p>
          <a:p>
            <a:pPr marL="457200" lvl="0" indent="-228600">
              <a:spcBef>
                <a:spcPts val="0"/>
              </a:spcBef>
              <a:buAutoNum type="arabicPeriod"/>
            </a:pPr>
            <a:r>
              <a:rPr lang="en"/>
              <a:t>Follow a repository?</a:t>
            </a:r>
          </a:p>
        </p:txBody>
      </p:sp>
      <p:sp>
        <p:nvSpPr>
          <p:cNvPr id="289" name="Shape 289"/>
          <p:cNvSpPr txBox="1">
            <a:spLocks noGrp="1"/>
          </p:cNvSpPr>
          <p:nvPr>
            <p:ph type="subTitle" idx="1"/>
          </p:nvPr>
        </p:nvSpPr>
        <p:spPr>
          <a:xfrm>
            <a:off x="265500" y="2779466"/>
            <a:ext cx="4045199" cy="1235100"/>
          </a:xfrm>
          <a:prstGeom prst="rect">
            <a:avLst/>
          </a:prstGeom>
        </p:spPr>
        <p:txBody>
          <a:bodyPr lIns="91425" tIns="91425" rIns="91425" bIns="91425" anchor="t" anchorCtr="0">
            <a:noAutofit/>
          </a:bodyPr>
          <a:lstStyle/>
          <a:p>
            <a:pPr lvl="0">
              <a:spcBef>
                <a:spcPts val="0"/>
              </a:spcBef>
              <a:buNone/>
            </a:pPr>
            <a:r>
              <a:rPr lang="en"/>
              <a:t>How well did you get git?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lvl="0" rtl="0">
              <a:spcBef>
                <a:spcPts val="0"/>
              </a:spcBef>
              <a:buNone/>
            </a:pPr>
            <a:r>
              <a:rPr lang="en"/>
              <a:t>Thank you for </a:t>
            </a:r>
            <a:r>
              <a:rPr lang="en">
                <a:solidFill>
                  <a:srgbClr val="00FFFF"/>
                </a:solidFill>
              </a:rPr>
              <a:t>add</a:t>
            </a:r>
            <a:r>
              <a:rPr lang="en"/>
              <a:t>ing your </a:t>
            </a:r>
            <a:r>
              <a:rPr lang="en">
                <a:solidFill>
                  <a:srgbClr val="00FFFF"/>
                </a:solidFill>
              </a:rPr>
              <a:t>commit</a:t>
            </a:r>
            <a:r>
              <a:rPr lang="en"/>
              <a:t>ment, </a:t>
            </a:r>
            <a:r>
              <a:rPr lang="en">
                <a:solidFill>
                  <a:srgbClr val="00FFFF"/>
                </a:solidFill>
              </a:rPr>
              <a:t>push</a:t>
            </a:r>
            <a:r>
              <a:rPr lang="en"/>
              <a:t> and </a:t>
            </a:r>
            <a:r>
              <a:rPr lang="en">
                <a:solidFill>
                  <a:srgbClr val="00FFFF"/>
                </a:solidFill>
              </a:rPr>
              <a:t>pull</a:t>
            </a:r>
            <a:r>
              <a:rPr lang="en"/>
              <a:t> to </a:t>
            </a:r>
            <a:r>
              <a:rPr lang="en">
                <a:solidFill>
                  <a:srgbClr val="00FFFF"/>
                </a:solidFill>
              </a:rPr>
              <a:t>master</a:t>
            </a:r>
            <a:r>
              <a:rPr lang="en"/>
              <a:t> version control.</a:t>
            </a:r>
          </a:p>
          <a:p>
            <a:pPr lvl="0">
              <a:spcBef>
                <a:spcPts val="0"/>
              </a:spcBef>
              <a:buNone/>
            </a:pPr>
            <a:r>
              <a:rPr lang="en"/>
              <a:t>Your projects will thank you.</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lvl="0" rtl="0">
              <a:spcBef>
                <a:spcPts val="0"/>
              </a:spcBef>
              <a:buNone/>
            </a:pPr>
            <a:r>
              <a:rPr lang="en" sz="3000"/>
              <a:t>Please contact me if you have any questions!</a:t>
            </a:r>
          </a:p>
          <a:p>
            <a:pPr lvl="0" rtl="0">
              <a:spcBef>
                <a:spcPts val="0"/>
              </a:spcBef>
              <a:buNone/>
            </a:pPr>
            <a:endParaRPr sz="3000"/>
          </a:p>
          <a:p>
            <a:pPr lvl="0" rtl="0">
              <a:spcBef>
                <a:spcPts val="0"/>
              </a:spcBef>
              <a:buNone/>
            </a:pPr>
            <a:r>
              <a:rPr lang="en" sz="3000"/>
              <a:t>jkarlin@gradcenter.cuny.edu</a:t>
            </a:r>
          </a:p>
          <a:p>
            <a:pPr lvl="0" rtl="0">
              <a:spcBef>
                <a:spcPts val="0"/>
              </a:spcBef>
              <a:buNone/>
            </a:pPr>
            <a:r>
              <a:rPr lang="en" sz="3000"/>
              <a:t>@jojokarlin</a:t>
            </a:r>
          </a:p>
          <a:p>
            <a:pPr lvl="0" rtl="0">
              <a:spcBef>
                <a:spcPts val="0"/>
              </a:spcBef>
              <a:buNone/>
            </a:pPr>
            <a:endParaRPr sz="3000"/>
          </a:p>
          <a:p>
            <a:pPr lvl="0" rtl="0">
              <a:spcBef>
                <a:spcPts val="0"/>
              </a:spcBef>
              <a:buNone/>
            </a:pPr>
            <a:r>
              <a:rPr lang="en" sz="3000"/>
              <a:t>The Graduate Center</a:t>
            </a:r>
          </a:p>
          <a:p>
            <a:pPr lvl="0">
              <a:spcBef>
                <a:spcPts val="0"/>
              </a:spcBef>
              <a:buNone/>
            </a:pPr>
            <a:r>
              <a:rPr lang="en" sz="3000"/>
              <a:t>ITP Core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What is						?</a:t>
            </a:r>
          </a:p>
        </p:txBody>
      </p:sp>
      <p:sp>
        <p:nvSpPr>
          <p:cNvPr id="89" name="Shape 89"/>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dirty="0" err="1"/>
              <a:t>Git</a:t>
            </a:r>
            <a:r>
              <a:rPr lang="en" dirty="0"/>
              <a:t> is the open source distributed version control system that facilitates GitHub activities on your laptop. </a:t>
            </a:r>
          </a:p>
          <a:p>
            <a:pPr lvl="0"/>
            <a:r>
              <a:rPr lang="en-US" dirty="0" smtClean="0"/>
              <a:t>In basic terms, </a:t>
            </a:r>
            <a:r>
              <a:rPr lang="en-US" dirty="0" err="1" smtClean="0"/>
              <a:t>git</a:t>
            </a:r>
            <a:r>
              <a:rPr lang="en-US" dirty="0" smtClean="0"/>
              <a:t> </a:t>
            </a:r>
            <a:r>
              <a:rPr lang="en" dirty="0" smtClean="0"/>
              <a:t>follows </a:t>
            </a:r>
            <a:r>
              <a:rPr lang="en" dirty="0"/>
              <a:t>and records every change you make on your </a:t>
            </a:r>
            <a:r>
              <a:rPr lang="en" dirty="0" smtClean="0"/>
              <a:t>computer</a:t>
            </a:r>
            <a:r>
              <a:rPr lang="en-US" dirty="0" smtClean="0"/>
              <a:t>.</a:t>
            </a:r>
            <a:r>
              <a:rPr lang="en" dirty="0" smtClean="0"/>
              <a:t> </a:t>
            </a:r>
            <a:r>
              <a:rPr lang="en-US" dirty="0"/>
              <a:t>I</a:t>
            </a:r>
            <a:r>
              <a:rPr lang="en" dirty="0" smtClean="0"/>
              <a:t>t </a:t>
            </a:r>
            <a:r>
              <a:rPr lang="en" dirty="0" smtClean="0"/>
              <a:t>is doing the work behind GitHub</a:t>
            </a:r>
            <a:r>
              <a:rPr lang="en-US" dirty="0" smtClean="0"/>
              <a:t>.</a:t>
            </a:r>
          </a:p>
          <a:p>
            <a:pPr lvl="0"/>
            <a:r>
              <a:rPr lang="en" dirty="0" smtClean="0"/>
              <a:t>Linux </a:t>
            </a:r>
            <a:r>
              <a:rPr lang="en" dirty="0"/>
              <a:t>creator Linus </a:t>
            </a:r>
            <a:r>
              <a:rPr lang="en" dirty="0" err="1"/>
              <a:t>Torvald</a:t>
            </a:r>
            <a:r>
              <a:rPr lang="en" dirty="0"/>
              <a:t> released </a:t>
            </a:r>
            <a:r>
              <a:rPr lang="en" dirty="0" err="1"/>
              <a:t>git</a:t>
            </a:r>
            <a:r>
              <a:rPr lang="en" dirty="0"/>
              <a:t> in 2005 for Linux kernel development (which has thousands of collaborators). He named it for </a:t>
            </a:r>
            <a:r>
              <a:rPr lang="en" dirty="0" smtClean="0"/>
              <a:t>himself</a:t>
            </a:r>
            <a:r>
              <a:rPr lang="en-US" dirty="0" smtClean="0"/>
              <a:t> (the </a:t>
            </a:r>
            <a:r>
              <a:rPr lang="en-US" dirty="0" err="1" smtClean="0"/>
              <a:t>git</a:t>
            </a:r>
            <a:r>
              <a:rPr lang="en-US" dirty="0" smtClean="0"/>
              <a:t>!)</a:t>
            </a:r>
            <a:r>
              <a:rPr lang="en" dirty="0" smtClean="0"/>
              <a:t>.</a:t>
            </a:r>
            <a:endParaRPr lang="en" dirty="0"/>
          </a:p>
        </p:txBody>
      </p:sp>
      <p:pic>
        <p:nvPicPr>
          <p:cNvPr id="90" name="Shape 90" descr="Git-Logo-White.png"/>
          <p:cNvPicPr preferRelativeResize="0"/>
          <p:nvPr/>
        </p:nvPicPr>
        <p:blipFill>
          <a:blip r:embed="rId3">
            <a:alphaModFix/>
          </a:blip>
          <a:stretch>
            <a:fillRect/>
          </a:stretch>
        </p:blipFill>
        <p:spPr>
          <a:xfrm>
            <a:off x="2248475" y="889525"/>
            <a:ext cx="1599149" cy="667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What is GitHub?</a:t>
            </a:r>
          </a:p>
        </p:txBody>
      </p:sp>
      <p:sp>
        <p:nvSpPr>
          <p:cNvPr id="96" name="Shape 9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GitHub is the online face of Git. </a:t>
            </a:r>
          </a:p>
          <a:p>
            <a:pPr lvl="0" rtl="0">
              <a:spcBef>
                <a:spcPts val="0"/>
              </a:spcBef>
              <a:buNone/>
            </a:pPr>
            <a:r>
              <a:rPr lang="en"/>
              <a:t>GitHub is a way to access a vast scope of projects.</a:t>
            </a:r>
          </a:p>
          <a:p>
            <a:pPr lvl="0" rtl="0">
              <a:spcBef>
                <a:spcPts val="0"/>
              </a:spcBef>
              <a:buNone/>
            </a:pPr>
            <a:r>
              <a:rPr lang="en"/>
              <a:t>GitHub helps you collaborate with line by line documentation of revisions.</a:t>
            </a:r>
          </a:p>
          <a:p>
            <a:pPr lvl="0">
              <a:spcBef>
                <a:spcPts val="0"/>
              </a:spcBef>
              <a:buNone/>
            </a:pPr>
            <a:r>
              <a:rPr lang="en"/>
              <a:t>GitHub is a place to store your projects, explore new ones, and collaborate.</a:t>
            </a:r>
          </a:p>
        </p:txBody>
      </p:sp>
      <p:pic>
        <p:nvPicPr>
          <p:cNvPr id="97" name="Shape 97" descr="github-logo.png"/>
          <p:cNvPicPr preferRelativeResize="0"/>
          <p:nvPr/>
        </p:nvPicPr>
        <p:blipFill>
          <a:blip r:embed="rId3">
            <a:alphaModFix/>
          </a:blip>
          <a:stretch>
            <a:fillRect/>
          </a:stretch>
        </p:blipFill>
        <p:spPr>
          <a:xfrm>
            <a:off x="3551000" y="3981575"/>
            <a:ext cx="2362350" cy="936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GitHub and you</a:t>
            </a: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git is a very powerful software, but one of its best assets is that it works for EVERYONE from the click-through beginner to the expert who dreams in code.</a:t>
            </a:r>
          </a:p>
          <a:p>
            <a:pPr lvl="0" rtl="0">
              <a:spcBef>
                <a:spcPts val="0"/>
              </a:spcBef>
              <a:buNone/>
            </a:pPr>
            <a:r>
              <a:rPr lang="en"/>
              <a:t>That said, there are many features on GitHub that you can leave alone until you are ready to participate in more advanced projects.</a:t>
            </a:r>
          </a:p>
          <a:p>
            <a:pPr lvl="0">
              <a:spcBef>
                <a:spcPts val="0"/>
              </a:spcBef>
              <a:buNone/>
            </a:pPr>
            <a:r>
              <a:rPr lang="en"/>
              <a:t>Don’t worry! GitHub can work for you, too.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lvl="0">
              <a:spcBef>
                <a:spcPts val="0"/>
              </a:spcBef>
              <a:buNone/>
            </a:pPr>
            <a:r>
              <a:rPr lang="en"/>
              <a:t>Let’s begin.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lvl="0">
              <a:spcBef>
                <a:spcPts val="0"/>
              </a:spcBef>
              <a:buNone/>
            </a:pPr>
            <a:r>
              <a:rPr lang="en-US" dirty="0" smtClean="0"/>
              <a:t>Open your </a:t>
            </a:r>
            <a:r>
              <a:rPr lang="en" dirty="0" smtClean="0"/>
              <a:t>GitHub </a:t>
            </a:r>
            <a:r>
              <a:rPr lang="en" dirty="0"/>
              <a:t>account </a:t>
            </a:r>
            <a:r>
              <a:rPr lang="en-US" dirty="0" smtClean="0"/>
              <a:t>at</a:t>
            </a:r>
            <a:r>
              <a:rPr lang="en" dirty="0" smtClean="0"/>
              <a:t> </a:t>
            </a:r>
            <a:r>
              <a:rPr lang="en" dirty="0" err="1"/>
              <a:t>github.com</a:t>
            </a:r>
            <a:r>
              <a:rPr lang="en"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Shape 131" descr="Screen Shot 2015-11-16 at 10.20.33 AM.png"/>
          <p:cNvPicPr preferRelativeResize="0"/>
          <p:nvPr/>
        </p:nvPicPr>
        <p:blipFill rotWithShape="1">
          <a:blip r:embed="rId3">
            <a:alphaModFix/>
          </a:blip>
          <a:srcRect l="9988" t="7511" r="6982" b="9850"/>
          <a:stretch/>
        </p:blipFill>
        <p:spPr>
          <a:xfrm>
            <a:off x="1224300" y="1275512"/>
            <a:ext cx="6832899" cy="4250374"/>
          </a:xfrm>
          <a:prstGeom prst="rect">
            <a:avLst/>
          </a:prstGeom>
          <a:noFill/>
          <a:ln>
            <a:noFill/>
          </a:ln>
        </p:spPr>
      </p:pic>
      <p:sp>
        <p:nvSpPr>
          <p:cNvPr id="132" name="Shape 132"/>
          <p:cNvSpPr txBox="1"/>
          <p:nvPr/>
        </p:nvSpPr>
        <p:spPr>
          <a:xfrm>
            <a:off x="1068225" y="230725"/>
            <a:ext cx="6623100" cy="606899"/>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133" name="Shape 133"/>
          <p:cNvSpPr txBox="1">
            <a:spLocks noGrp="1"/>
          </p:cNvSpPr>
          <p:nvPr>
            <p:ph type="title"/>
          </p:nvPr>
        </p:nvSpPr>
        <p:spPr>
          <a:xfrm>
            <a:off x="375500" y="176725"/>
            <a:ext cx="8222100" cy="1012799"/>
          </a:xfrm>
          <a:prstGeom prst="rect">
            <a:avLst/>
          </a:prstGeom>
        </p:spPr>
        <p:txBody>
          <a:bodyPr lIns="91425" tIns="91425" rIns="91425" bIns="91425" anchor="ctr" anchorCtr="0">
            <a:noAutofit/>
          </a:bodyPr>
          <a:lstStyle/>
          <a:p>
            <a:pPr lvl="0">
              <a:spcBef>
                <a:spcPts val="0"/>
              </a:spcBef>
              <a:buNone/>
            </a:pPr>
            <a:r>
              <a:rPr lang="en" sz="2400"/>
              <a:t>There is so much help available it can be overwhelming. Remember, it’s fine to stick to the simplest parts.</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1159</Words>
  <Application>Microsoft Macintosh PowerPoint</Application>
  <PresentationFormat>On-screen Show (16:9)</PresentationFormat>
  <Paragraphs>170</Paragraphs>
  <Slides>33</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Roboto</vt:lpstr>
      <vt:lpstr>material</vt:lpstr>
      <vt:lpstr>GitHub</vt:lpstr>
      <vt:lpstr>Workshop Objectives</vt:lpstr>
      <vt:lpstr>PowerPoint Presentation</vt:lpstr>
      <vt:lpstr>What is      ?</vt:lpstr>
      <vt:lpstr>What is GitHub?</vt:lpstr>
      <vt:lpstr>GitHub and you</vt:lpstr>
      <vt:lpstr>Let’s begin.</vt:lpstr>
      <vt:lpstr>Open your GitHub account at github.com.</vt:lpstr>
      <vt:lpstr>There is so much help available it can be overwhelming. Remember, it’s fine to stick to the simplest parts.</vt:lpstr>
      <vt:lpstr>A repository is a project.</vt:lpstr>
      <vt:lpstr>Create a repository!</vt:lpstr>
      <vt:lpstr>README.</vt:lpstr>
      <vt:lpstr>Good practice Good project </vt:lpstr>
      <vt:lpstr>GitHub KEY TERMS</vt:lpstr>
      <vt:lpstr>Git-ionary</vt:lpstr>
      <vt:lpstr>Using git at the Command Line open Terminal</vt:lpstr>
      <vt:lpstr>local git commands (at your computer at home)</vt:lpstr>
      <vt:lpstr>$ git init [myproject]  $ cd myproject</vt:lpstr>
      <vt:lpstr>$ git add .   $ git commit -m “[descriptive message]”</vt:lpstr>
      <vt:lpstr>$ git clone [github url]</vt:lpstr>
      <vt:lpstr>commit some changes</vt:lpstr>
      <vt:lpstr>Here’s where later on you might create or fork  a branch to work on a portion of the project… </vt:lpstr>
      <vt:lpstr>PowerPoint Presentation</vt:lpstr>
      <vt:lpstr>make sure you committed your changes locally first!</vt:lpstr>
      <vt:lpstr>your master branch gives the go and commits your changes to the master</vt:lpstr>
      <vt:lpstr>$ git add [file] $ git commit -m “[your message!]” $ git push [your local alias] [master]</vt:lpstr>
      <vt:lpstr>$ git pull  $ git status  $ git diff</vt:lpstr>
      <vt:lpstr>Read more about GitHub and how much it can do for you</vt:lpstr>
      <vt:lpstr>Got git? </vt:lpstr>
      <vt:lpstr>PICK a project and see where it goes!</vt:lpstr>
      <vt:lpstr>Did we succeed?</vt:lpstr>
      <vt:lpstr>Thank you for adding your commitment, push and pull to master version control. Your projects will thank you.</vt:lpstr>
      <vt:lpstr>Please contact me if you have any questions!  jkarlin@gradcenter.cuny.edu @jojokarlin  The Graduate Center ITP Core 1</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cp:lastModifiedBy>Johanna Karlin</cp:lastModifiedBy>
  <cp:revision>4</cp:revision>
  <cp:lastPrinted>2017-01-16T16:00:43Z</cp:lastPrinted>
  <dcterms:modified xsi:type="dcterms:W3CDTF">2017-01-16T16:15:05Z</dcterms:modified>
</cp:coreProperties>
</file>