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3" r:id="rId3"/>
    <p:sldId id="257" r:id="rId4"/>
    <p:sldId id="258" r:id="rId5"/>
    <p:sldId id="259" r:id="rId6"/>
    <p:sldId id="264" r:id="rId7"/>
    <p:sldId id="316" r:id="rId8"/>
    <p:sldId id="265" r:id="rId9"/>
    <p:sldId id="267" r:id="rId10"/>
    <p:sldId id="268" r:id="rId11"/>
    <p:sldId id="315" r:id="rId12"/>
    <p:sldId id="270" r:id="rId13"/>
    <p:sldId id="291" r:id="rId14"/>
    <p:sldId id="272" r:id="rId15"/>
    <p:sldId id="274" r:id="rId16"/>
    <p:sldId id="276" r:id="rId17"/>
    <p:sldId id="273" r:id="rId18"/>
    <p:sldId id="278" r:id="rId19"/>
    <p:sldId id="280" r:id="rId20"/>
    <p:sldId id="281" r:id="rId21"/>
    <p:sldId id="282" r:id="rId22"/>
    <p:sldId id="283" r:id="rId23"/>
    <p:sldId id="298" r:id="rId24"/>
    <p:sldId id="277" r:id="rId25"/>
    <p:sldId id="284" r:id="rId26"/>
    <p:sldId id="285" r:id="rId27"/>
    <p:sldId id="286" r:id="rId28"/>
    <p:sldId id="287" r:id="rId29"/>
    <p:sldId id="290" r:id="rId30"/>
    <p:sldId id="289" r:id="rId31"/>
    <p:sldId id="288" r:id="rId32"/>
    <p:sldId id="299" r:id="rId33"/>
    <p:sldId id="292" r:id="rId34"/>
    <p:sldId id="293" r:id="rId35"/>
    <p:sldId id="294" r:id="rId36"/>
    <p:sldId id="295" r:id="rId37"/>
    <p:sldId id="296" r:id="rId38"/>
    <p:sldId id="307" r:id="rId39"/>
    <p:sldId id="297" r:id="rId40"/>
    <p:sldId id="300" r:id="rId41"/>
    <p:sldId id="301" r:id="rId42"/>
    <p:sldId id="303" r:id="rId43"/>
    <p:sldId id="302" r:id="rId44"/>
    <p:sldId id="304" r:id="rId45"/>
    <p:sldId id="310" r:id="rId46"/>
    <p:sldId id="305" r:id="rId47"/>
    <p:sldId id="306" r:id="rId48"/>
    <p:sldId id="308" r:id="rId49"/>
    <p:sldId id="309" r:id="rId50"/>
    <p:sldId id="311" r:id="rId51"/>
    <p:sldId id="313" r:id="rId52"/>
    <p:sldId id="31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4544B-6879-EF48-AA6C-F3023B74A8AE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BB79-D578-674E-B9D9-1F0EF60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1BB79-D578-674E-B9D9-1F0EF6049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7B76-91ED-7A4A-8EA0-BB567F84DA2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968E-EDAB-6040-88AE-C666DDA22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6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annedparenthood.tumblr.com/post/148506806862/understanding-consent-is-as-easy-as-fries-cons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2/06/03/opinion/sunday/the-science-of-gaydar.html" TargetMode="External"/><Relationship Id="rId4" Type="http://schemas.openxmlformats.org/officeDocument/2006/relationships/hyperlink" Target="https://www.academia.edu/34001772/Images_of_Faces_Gleaned_from_Social_Media_in_Social_Psychological_Research_on_Sexual_Orient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ournals.plos.org/plosone/article?id=10.1371/journal.pone.003667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ferencearchive.org/" TargetMode="External"/><Relationship Id="rId3" Type="http://schemas.openxmlformats.org/officeDocument/2006/relationships/hyperlink" Target="https://technical.ly/brooklyn/2016/11/28/interference-archive-activism-jen-hoyer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Session leader and content created by: Kelsey Chatlosh @</a:t>
            </a:r>
            <a:r>
              <a:rPr lang="en-US" dirty="0" err="1" smtClean="0"/>
              <a:t>kchatlosh</a:t>
            </a:r>
            <a:endParaRPr lang="en-US" dirty="0" smtClean="0"/>
          </a:p>
          <a:p>
            <a:r>
              <a:rPr lang="en-US" dirty="0" smtClean="0"/>
              <a:t>Edited by: Patrick Sweeney @</a:t>
            </a:r>
            <a:r>
              <a:rPr lang="en-US" dirty="0" err="1" smtClean="0"/>
              <a:t>pswee</a:t>
            </a:r>
            <a:r>
              <a:rPr lang="en-US" dirty="0" smtClean="0"/>
              <a:t> and Patrick Smyth @psmyth01</a:t>
            </a:r>
          </a:p>
          <a:p>
            <a:r>
              <a:rPr lang="en-US" dirty="0" smtClean="0"/>
              <a:t>dhinstitutes.org #DHRI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7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8" y="2025400"/>
            <a:ext cx="10668001" cy="23876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*</a:t>
            </a:r>
            <a:r>
              <a:rPr lang="en-US" dirty="0" smtClean="0"/>
              <a:t>See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Planned Parenthood Tumblr page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F8A9"/>
                </a:solidFill>
              </a:rPr>
              <a:t>[</a:t>
            </a:r>
            <a:r>
              <a:rPr lang="en-US" dirty="0" err="1" smtClean="0">
                <a:solidFill>
                  <a:srgbClr val="FFF8A9"/>
                </a:solidFill>
              </a:rPr>
              <a:t>tinyurl.com</a:t>
            </a:r>
            <a:r>
              <a:rPr lang="en-US" dirty="0" smtClean="0">
                <a:solidFill>
                  <a:srgbClr val="FFF8A9"/>
                </a:solidFill>
              </a:rPr>
              <a:t>/</a:t>
            </a:r>
            <a:r>
              <a:rPr lang="en-US" dirty="0" err="1" smtClean="0">
                <a:solidFill>
                  <a:srgbClr val="FFF8A9"/>
                </a:solidFill>
              </a:rPr>
              <a:t>consentpp</a:t>
            </a:r>
            <a:r>
              <a:rPr lang="en-US" dirty="0" smtClean="0">
                <a:solidFill>
                  <a:srgbClr val="FFF8A9"/>
                </a:solidFill>
              </a:rPr>
              <a:t>]</a:t>
            </a:r>
            <a:r>
              <a:rPr lang="en-US" dirty="0" smtClean="0"/>
              <a:t> for </a:t>
            </a:r>
            <a:r>
              <a:rPr lang="en-US" dirty="0"/>
              <a:t>a great definition of consent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31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8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Every university or research institution must, legally, have its own or an affiliated </a:t>
            </a:r>
            <a:r>
              <a:rPr lang="en-US" b="1" i="1" dirty="0" smtClean="0"/>
              <a:t>Institutional Review Board (IRB)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1902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irb.md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5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1408530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Usually, IRB review is required when </a:t>
            </a:r>
            <a:r>
              <a:rPr lang="en-US" sz="3200" i="1" dirty="0"/>
              <a:t>ALL</a:t>
            </a:r>
            <a:r>
              <a:rPr lang="en-US" sz="3200" dirty="0"/>
              <a:t> of the criteria below are met:</a:t>
            </a:r>
          </a:p>
          <a:p>
            <a:r>
              <a:rPr lang="en-US" sz="3200" dirty="0"/>
              <a:t>The investigator is conducting research or clinical investigation,</a:t>
            </a:r>
          </a:p>
          <a:p>
            <a:r>
              <a:rPr lang="en-US" sz="3200" dirty="0"/>
              <a:t>The proposed research or clinical investigation involves human subjects, and</a:t>
            </a:r>
          </a:p>
          <a:p>
            <a:r>
              <a:rPr lang="en-US" sz="3200" dirty="0"/>
              <a:t>Your university or research institution is engaged in the research or clinical investigation involving human </a:t>
            </a:r>
            <a:r>
              <a:rPr lang="en-US" sz="3200" dirty="0" smtClean="0"/>
              <a:t>subjects.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45860" y="6334780"/>
            <a:ext cx="206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irb.md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5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55170"/>
            <a:ext cx="10515600" cy="2852737"/>
          </a:xfrm>
        </p:spPr>
        <p:txBody>
          <a:bodyPr anchor="ctr">
            <a:normAutofit fontScale="90000"/>
          </a:bodyPr>
          <a:lstStyle/>
          <a:p>
            <a:r>
              <a:rPr lang="en-US" sz="3100" b="1" u="sng" dirty="0" smtClean="0"/>
              <a:t>Activity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Think </a:t>
            </a:r>
            <a:r>
              <a:rPr lang="en-US" sz="3100" dirty="0"/>
              <a:t>about a</a:t>
            </a:r>
            <a:r>
              <a:rPr lang="en-US" sz="3100" dirty="0" smtClean="0"/>
              <a:t> </a:t>
            </a:r>
            <a:r>
              <a:rPr lang="en-US" sz="3100" dirty="0"/>
              <a:t>digital project or research you are or will be working </a:t>
            </a:r>
            <a:r>
              <a:rPr lang="en-US" sz="3100" dirty="0" smtClean="0"/>
              <a:t>on</a:t>
            </a:r>
            <a:r>
              <a:rPr lang="en-US" sz="3100" dirty="0"/>
              <a:t>. Pair up with another person near you and </a:t>
            </a:r>
            <a:r>
              <a:rPr lang="en-US" sz="3100" dirty="0" smtClean="0"/>
              <a:t>discuss: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purpose</a:t>
            </a:r>
            <a:r>
              <a:rPr lang="en-US" sz="3100" dirty="0" smtClean="0"/>
              <a:t> of your project—what does it </a:t>
            </a:r>
            <a:r>
              <a:rPr lang="en-US" sz="3100" i="1" dirty="0" smtClean="0"/>
              <a:t>aim</a:t>
            </a:r>
            <a:r>
              <a:rPr lang="en-US" sz="3100" dirty="0" smtClean="0"/>
              <a:t> to </a:t>
            </a:r>
            <a:r>
              <a:rPr lang="en-US" sz="3100" i="1" dirty="0" smtClean="0"/>
              <a:t>do</a:t>
            </a:r>
            <a:r>
              <a:rPr lang="en-US" sz="3100" dirty="0" smtClean="0"/>
              <a:t>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1 minute each, what is the </a:t>
            </a:r>
            <a:r>
              <a:rPr lang="en-US" sz="3100" i="1" dirty="0" smtClean="0"/>
              <a:t>design</a:t>
            </a:r>
            <a:r>
              <a:rPr lang="en-US" sz="3100" dirty="0" smtClean="0"/>
              <a:t> of your project—</a:t>
            </a:r>
            <a:r>
              <a:rPr lang="en-US" sz="3100" i="1" dirty="0" smtClean="0"/>
              <a:t>how</a:t>
            </a:r>
            <a:r>
              <a:rPr lang="en-US" sz="3100" dirty="0" smtClean="0"/>
              <a:t> will you do this?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&gt;&gt;  In relation to each of your projects' purpose and design, what might be some ethical concerns that fall beyond questions of legality or the purview of the IRB?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Share </a:t>
            </a:r>
            <a:r>
              <a:rPr lang="en-US" sz="3100" dirty="0"/>
              <a:t>as a class.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708374" y="6334780"/>
            <a:ext cx="2762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</a:t>
            </a:r>
            <a:r>
              <a:rPr lang="en-US" sz="2800" dirty="0" err="1" smtClean="0">
                <a:solidFill>
                  <a:schemeClr val="tx2"/>
                </a:solidFill>
              </a:rPr>
              <a:t>beyond.md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517"/>
            <a:ext cx="10515600" cy="2852737"/>
          </a:xfrm>
        </p:spPr>
        <p:txBody>
          <a:bodyPr anchor="ctr"/>
          <a:lstStyle/>
          <a:p>
            <a:pPr algn="ctr"/>
            <a:r>
              <a:rPr lang="en-US" dirty="0" smtClean="0"/>
              <a:t>Ethics beyond compliance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5074" y="3565541"/>
            <a:ext cx="7761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An “impact approach” </a:t>
            </a:r>
            <a:br>
              <a:rPr lang="en-US" sz="4800" dirty="0" smtClean="0"/>
            </a:br>
            <a:r>
              <a:rPr lang="en-US" sz="4800" dirty="0" smtClean="0"/>
              <a:t>(Markham 2016 </a:t>
            </a:r>
            <a:r>
              <a:rPr lang="en-US" sz="4800" dirty="0" smtClean="0">
                <a:solidFill>
                  <a:srgbClr val="FFF8A9"/>
                </a:solidFill>
              </a:rPr>
              <a:t>[</a:t>
            </a:r>
            <a:r>
              <a:rPr lang="en-US" sz="4800" dirty="0" err="1" smtClean="0">
                <a:solidFill>
                  <a:srgbClr val="FFF8A9"/>
                </a:solidFill>
              </a:rPr>
              <a:t>tinyurl.com</a:t>
            </a:r>
            <a:r>
              <a:rPr lang="en-US" sz="4800" dirty="0" smtClean="0">
                <a:solidFill>
                  <a:srgbClr val="FFF8A9"/>
                </a:solidFill>
              </a:rPr>
              <a:t>/</a:t>
            </a:r>
            <a:r>
              <a:rPr lang="en-US" sz="4800" dirty="0" err="1" smtClean="0">
                <a:solidFill>
                  <a:srgbClr val="FFF8A9"/>
                </a:solidFill>
              </a:rPr>
              <a:t>markhamethics</a:t>
            </a:r>
            <a:r>
              <a:rPr lang="en-US" sz="4800" dirty="0" smtClean="0">
                <a:solidFill>
                  <a:srgbClr val="FFF8A9"/>
                </a:solidFill>
              </a:rPr>
              <a:t>]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3774" y="3989973"/>
            <a:ext cx="1106905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22240" y="6298297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08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This session, drawing from Markham (2016), will focus on three </a:t>
            </a:r>
            <a:r>
              <a:rPr lang="en-US" sz="3200" b="1" i="1" dirty="0"/>
              <a:t>levels of impact</a:t>
            </a:r>
            <a:r>
              <a:rPr lang="en-US" sz="32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impacts on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Ramifications of (re)producing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Social, political and economic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116" y="1857709"/>
            <a:ext cx="10515600" cy="359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Additionally, this workshop will address the </a:t>
            </a:r>
            <a:r>
              <a:rPr lang="en-US" sz="3200" b="1" i="1" dirty="0"/>
              <a:t>range of impact</a:t>
            </a:r>
            <a:r>
              <a:rPr lang="en-US" sz="3200" dirty="0"/>
              <a:t>, or the range of accessibility to your </a:t>
            </a:r>
            <a:r>
              <a:rPr lang="en-US" sz="3200" dirty="0" smtClean="0"/>
              <a:t>work: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with </a:t>
            </a:r>
            <a:r>
              <a:rPr lang="en-US" sz="3200" dirty="0" smtClean="0"/>
              <a:t>disabilities,</a:t>
            </a:r>
          </a:p>
          <a:p>
            <a:pPr marL="0" indent="0">
              <a:buNone/>
            </a:pPr>
            <a:r>
              <a:rPr lang="en-US" sz="3200" dirty="0" smtClean="0"/>
              <a:t>&gt;&gt;  to </a:t>
            </a:r>
            <a:r>
              <a:rPr lang="en-US" sz="3200" dirty="0"/>
              <a:t>people in different countries or who speak different languages, </a:t>
            </a:r>
            <a:r>
              <a:rPr lang="en-US" sz="3200" dirty="0" smtClean="0"/>
              <a:t>and</a:t>
            </a:r>
          </a:p>
          <a:p>
            <a:pPr marL="0" indent="0">
              <a:buNone/>
            </a:pPr>
            <a:r>
              <a:rPr lang="en-US" sz="3200" dirty="0" smtClean="0"/>
              <a:t>&gt;&gt;  in </a:t>
            </a:r>
            <a:r>
              <a:rPr lang="en-US" sz="3200" dirty="0"/>
              <a:t>terms of cost and proprietary accessibility</a:t>
            </a:r>
            <a:r>
              <a:rPr lang="en-US" sz="3200" dirty="0" smtClean="0"/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317989" y="6334780"/>
            <a:ext cx="3491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levelsimpact.md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3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1: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“how </a:t>
            </a:r>
            <a:r>
              <a:rPr lang="en-US" dirty="0"/>
              <a:t>our methods of data collection impact humans, </a:t>
            </a:r>
            <a:r>
              <a:rPr lang="en-US" dirty="0" smtClean="0"/>
              <a:t>directly”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03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counts as "human"?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data should be off limits?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Commonly blurred definitions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479"/>
            <a:ext cx="10515600" cy="292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&gt;&gt;  “</a:t>
            </a:r>
            <a:r>
              <a:rPr lang="en-US" sz="4800" dirty="0"/>
              <a:t>human </a:t>
            </a:r>
            <a:r>
              <a:rPr lang="en-US" sz="4800" dirty="0" smtClean="0"/>
              <a:t>subjects”</a:t>
            </a:r>
          </a:p>
          <a:p>
            <a:pPr marL="0" indent="0">
              <a:buNone/>
            </a:pPr>
            <a:r>
              <a:rPr lang="en-US" sz="4800" dirty="0" smtClean="0"/>
              <a:t>&gt;&gt;  public </a:t>
            </a:r>
            <a:r>
              <a:rPr lang="en-US" sz="4800" dirty="0"/>
              <a:t>vs. </a:t>
            </a:r>
            <a:r>
              <a:rPr lang="en-US" sz="4800" dirty="0" smtClean="0"/>
              <a:t>private</a:t>
            </a:r>
          </a:p>
          <a:p>
            <a:pPr marL="0" indent="0">
              <a:buNone/>
            </a:pPr>
            <a:r>
              <a:rPr lang="en-US" sz="4800" dirty="0" smtClean="0"/>
              <a:t>&gt;&gt;  data(text</a:t>
            </a:r>
            <a:r>
              <a:rPr lang="en-US" sz="4800" dirty="0"/>
              <a:t>) vs. </a:t>
            </a:r>
            <a:r>
              <a:rPr lang="en-US" sz="4800" dirty="0" smtClean="0"/>
              <a:t>persons</a:t>
            </a:r>
          </a:p>
          <a:p>
            <a:pPr marL="0" indent="0">
              <a:buNone/>
            </a:pPr>
            <a:r>
              <a:rPr lang="en-US" sz="3200" dirty="0" smtClean="0"/>
              <a:t>(Source: </a:t>
            </a:r>
            <a:r>
              <a:rPr lang="en-US" sz="3200" dirty="0" err="1" smtClean="0"/>
              <a:t>AoIR</a:t>
            </a:r>
            <a:r>
              <a:rPr lang="en-US" sz="3200" dirty="0" smtClean="0"/>
              <a:t> 2012 report)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2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13" y="1361412"/>
            <a:ext cx="6125500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institutional compliance</a:t>
            </a:r>
            <a:endParaRPr lang="en-US" sz="4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00626" y="4492375"/>
            <a:ext cx="6597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</a:t>
            </a:r>
            <a:r>
              <a:rPr lang="en-US" sz="4800" dirty="0" smtClean="0"/>
              <a:t>thics beyond compliance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133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94018" y="6334780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8" y="250825"/>
            <a:ext cx="104648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Human subjects &amp; “the distance </a:t>
            </a:r>
            <a:r>
              <a:rPr lang="en-US" sz="3200" smtClean="0"/>
              <a:t>principle” (</a:t>
            </a:r>
            <a:r>
              <a:rPr lang="en-US" sz="3200" dirty="0" smtClean="0"/>
              <a:t>Markham 2016)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4" y="1400648"/>
            <a:ext cx="7944952" cy="4351338"/>
          </a:xfrm>
        </p:spPr>
      </p:pic>
      <p:sp>
        <p:nvSpPr>
          <p:cNvPr id="5" name="Rectangle 4"/>
          <p:cNvSpPr/>
          <p:nvPr/>
        </p:nvSpPr>
        <p:spPr>
          <a:xfrm>
            <a:off x="4667562" y="6291042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impact1.md]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66871" y="5872484"/>
            <a:ext cx="102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</a:t>
            </a:r>
            <a:r>
              <a:rPr lang="en-US" dirty="0">
                <a:solidFill>
                  <a:schemeClr val="accent2"/>
                </a:solidFill>
              </a:rPr>
              <a:t>A still image from "A real person, a lot like you" by Derek Sivers, </a:t>
            </a:r>
            <a:r>
              <a:rPr lang="en-US" dirty="0" smtClean="0">
                <a:solidFill>
                  <a:schemeClr val="accent2"/>
                </a:solidFill>
              </a:rPr>
              <a:t>shared </a:t>
            </a:r>
            <a:r>
              <a:rPr lang="en-US" dirty="0">
                <a:solidFill>
                  <a:schemeClr val="accent2"/>
                </a:solidFill>
              </a:rPr>
              <a:t>with his </a:t>
            </a:r>
            <a:r>
              <a:rPr lang="en-US" dirty="0" smtClean="0">
                <a:solidFill>
                  <a:schemeClr val="accent2"/>
                </a:solidFill>
              </a:rPr>
              <a:t>permission]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“public data”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6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</a:t>
            </a:r>
            <a:r>
              <a:rPr lang="en-US" sz="6000" dirty="0" smtClean="0"/>
              <a:t>he question of personhood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impact1cont.md]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1934328"/>
            <a:ext cx="1090295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 smtClean="0"/>
              <a:t>Let's </a:t>
            </a:r>
            <a:r>
              <a:rPr lang="en-US" sz="2400" dirty="0"/>
              <a:t>analyze and discuss a case study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Review </a:t>
            </a:r>
            <a:r>
              <a:rPr lang="en-US" sz="2400" dirty="0">
                <a:hlinkClick r:id="rId2"/>
              </a:rPr>
              <a:t>Joshua Tabak and Vivian Zayas's academic article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tabakzayas</a:t>
            </a:r>
            <a:r>
              <a:rPr lang="en-US" sz="2400" dirty="0" smtClean="0">
                <a:solidFill>
                  <a:srgbClr val="FFF8A9"/>
                </a:solidFill>
              </a:rPr>
              <a:t>] </a:t>
            </a:r>
            <a:r>
              <a:rPr lang="en-US" sz="2400" dirty="0" smtClean="0"/>
              <a:t>and </a:t>
            </a:r>
            <a:r>
              <a:rPr lang="en-US" sz="2400" dirty="0">
                <a:hlinkClick r:id="rId3"/>
              </a:rPr>
              <a:t>their summary of it for the New York </a:t>
            </a:r>
            <a:r>
              <a:rPr lang="en-US" sz="2400" dirty="0" smtClean="0">
                <a:hlinkClick r:id="rId3"/>
              </a:rPr>
              <a:t>Times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gaydarscience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and discuss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What </a:t>
            </a:r>
            <a:r>
              <a:rPr lang="en-US" sz="2400" dirty="0"/>
              <a:t>kinds of “human subjects” are involved in this study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Is </a:t>
            </a:r>
            <a:r>
              <a:rPr lang="en-US" sz="2400" dirty="0"/>
              <a:t>a social media photo of oneself an extension of the self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Does </a:t>
            </a:r>
            <a:r>
              <a:rPr lang="en-US" sz="2400" dirty="0"/>
              <a:t>their methodology raise any ethical concerns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Discuss with your table, then share as a group.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Further </a:t>
            </a:r>
            <a:r>
              <a:rPr lang="en-US" sz="2400" dirty="0"/>
              <a:t>reading: </a:t>
            </a:r>
            <a:r>
              <a:rPr lang="en-US" sz="2400" dirty="0">
                <a:hlinkClick r:id="rId4"/>
              </a:rPr>
              <a:t>Patrick Sweeney, "Images of Faces Gleaned from Social Media in Social Psychological Research on Sexual Orientation," </a:t>
            </a:r>
            <a:r>
              <a:rPr lang="en-US" sz="2400" dirty="0" smtClean="0">
                <a:hlinkClick r:id="rId4"/>
              </a:rPr>
              <a:t>2017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8A9"/>
                </a:solidFill>
              </a:rPr>
              <a:t>[</a:t>
            </a:r>
            <a:r>
              <a:rPr lang="en-US" sz="2400" dirty="0" err="1" smtClean="0">
                <a:solidFill>
                  <a:srgbClr val="FFF8A9"/>
                </a:solidFill>
              </a:rPr>
              <a:t>tinyurl.com</a:t>
            </a:r>
            <a:r>
              <a:rPr lang="en-US" sz="2400" dirty="0" smtClean="0">
                <a:solidFill>
                  <a:srgbClr val="FFF8A9"/>
                </a:solidFill>
              </a:rPr>
              <a:t>/</a:t>
            </a:r>
            <a:r>
              <a:rPr lang="en-US" sz="2400" dirty="0" err="1" smtClean="0">
                <a:solidFill>
                  <a:srgbClr val="FFF8A9"/>
                </a:solidFill>
              </a:rPr>
              <a:t>sweeneyimages</a:t>
            </a:r>
            <a:r>
              <a:rPr lang="en-US" sz="2400" dirty="0" smtClean="0">
                <a:solidFill>
                  <a:srgbClr val="FFF8A9"/>
                </a:solidFill>
              </a:rPr>
              <a:t>]</a:t>
            </a:r>
            <a:endParaRPr lang="en-US" sz="2000" dirty="0">
              <a:solidFill>
                <a:srgbClr val="FFF8A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impact1cont.md]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2:</a:t>
            </a:r>
            <a:br>
              <a:rPr lang="en-US" sz="8900" dirty="0" smtClean="0"/>
            </a:br>
            <a:r>
              <a:rPr lang="en-US" dirty="0"/>
              <a:t> 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ramifications of (re)producing categories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impact2.md]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638" y="1677655"/>
            <a:ext cx="10574087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how our methods of organizing data, analytical interpretations, or findings as shared datasets are being used—or might be used—to </a:t>
            </a:r>
            <a:r>
              <a:rPr lang="en-US" b="1" i="1" dirty="0"/>
              <a:t>build definitional categories</a:t>
            </a:r>
            <a:r>
              <a:rPr lang="en-US" dirty="0"/>
              <a:t> or to </a:t>
            </a:r>
            <a:r>
              <a:rPr lang="en-US" b="1" i="1" dirty="0"/>
              <a:t>profile particular </a:t>
            </a:r>
            <a:r>
              <a:rPr lang="en-US" b="1" i="1" dirty="0" smtClean="0"/>
              <a:t>groups</a:t>
            </a:r>
            <a:r>
              <a:rPr lang="en-US" dirty="0" smtClean="0"/>
              <a:t>” (Markham 2016)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10245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8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r="9366"/>
          <a:stretch/>
        </p:blipFill>
        <p:spPr>
          <a:xfrm>
            <a:off x="2712675" y="700855"/>
            <a:ext cx="6880504" cy="5425057"/>
          </a:xfrm>
        </p:spPr>
      </p:pic>
      <p:sp>
        <p:nvSpPr>
          <p:cNvPr id="7" name="Rectangle 6"/>
          <p:cNvSpPr/>
          <p:nvPr/>
        </p:nvSpPr>
        <p:spPr>
          <a:xfrm>
            <a:off x="472449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do digital tools and projects categorize or rely on categorizations?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1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What are some ramifications of (re)producing categories?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12" y="497306"/>
            <a:ext cx="8550804" cy="5326731"/>
          </a:xfrm>
        </p:spPr>
      </p:pic>
      <p:sp>
        <p:nvSpPr>
          <p:cNvPr id="5" name="Rectangle 4"/>
          <p:cNvSpPr/>
          <p:nvPr/>
        </p:nvSpPr>
        <p:spPr>
          <a:xfrm>
            <a:off x="305464" y="5968736"/>
            <a:ext cx="11459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A comic by Adeline </a:t>
            </a:r>
            <a:r>
              <a:rPr lang="en-US" dirty="0" err="1" smtClean="0">
                <a:solidFill>
                  <a:schemeClr val="accent2"/>
                </a:solidFill>
              </a:rPr>
              <a:t>Koh</a:t>
            </a:r>
            <a:r>
              <a:rPr lang="en-US" dirty="0" smtClean="0">
                <a:solidFill>
                  <a:schemeClr val="accent2"/>
                </a:solidFill>
              </a:rPr>
              <a:t> from #</a:t>
            </a:r>
            <a:r>
              <a:rPr lang="en-US" dirty="0" err="1" smtClean="0">
                <a:solidFill>
                  <a:schemeClr val="accent2"/>
                </a:solidFill>
              </a:rPr>
              <a:t>DHPoco</a:t>
            </a:r>
            <a:r>
              <a:rPr lang="en-US" dirty="0" smtClean="0">
                <a:solidFill>
                  <a:schemeClr val="accent2"/>
                </a:solidFill>
              </a:rPr>
              <a:t>: Postcolonial Digital Humanities, shared here with her permission.]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4213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1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818" y="1514901"/>
            <a:ext cx="9144000" cy="3564555"/>
          </a:xfrm>
        </p:spPr>
        <p:txBody>
          <a:bodyPr>
            <a:normAutofit/>
          </a:bodyPr>
          <a:lstStyle/>
          <a:p>
            <a:r>
              <a:rPr lang="en-US" dirty="0" smtClean="0"/>
              <a:t>What are ethics?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do we mean by digital projects and research?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7078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58" y="1531143"/>
            <a:ext cx="2771274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b</a:t>
            </a:r>
            <a:r>
              <a:rPr lang="en-US" sz="6000" b="1" dirty="0" smtClean="0"/>
              <a:t>ias in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928984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93505" y="4620126"/>
            <a:ext cx="2771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/>
              <a:t>bias out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369345" y="2582779"/>
            <a:ext cx="2620878" cy="2311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3053767" y="2193925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150770" y="4894054"/>
            <a:ext cx="1155031" cy="388854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Can categorical hierarchies and existing bias be </a:t>
            </a:r>
            <a:r>
              <a:rPr lang="en-US" sz="6000" b="1" i="1" dirty="0"/>
              <a:t>resisted</a:t>
            </a:r>
            <a:r>
              <a:rPr lang="en-US" sz="6000" dirty="0"/>
              <a:t> through digital projects? If </a:t>
            </a:r>
            <a:r>
              <a:rPr lang="en-US" sz="6000" dirty="0" smtClean="0"/>
              <a:t>so, how?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34520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impact2cont.md]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5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825375"/>
            <a:ext cx="11029950" cy="2852737"/>
          </a:xfrm>
        </p:spPr>
        <p:txBody>
          <a:bodyPr anchor="ctr">
            <a:normAutofit fontScale="90000"/>
          </a:bodyPr>
          <a:lstStyle/>
          <a:p>
            <a:r>
              <a:rPr lang="en-US" sz="3200" u="sng" dirty="0" smtClean="0"/>
              <a:t>Activity</a:t>
            </a:r>
            <a:br>
              <a:rPr lang="en-US" sz="3200" u="sng" dirty="0" smtClean="0"/>
            </a:br>
            <a:r>
              <a:rPr lang="en-US" sz="3200" u="sng" dirty="0" smtClean="0"/>
              <a:t/>
            </a:r>
            <a:br>
              <a:rPr lang="en-US" sz="3200" u="sng" dirty="0" smtClean="0"/>
            </a:br>
            <a:r>
              <a:rPr lang="en-US" sz="3200" dirty="0" smtClean="0"/>
              <a:t>Let's </a:t>
            </a:r>
            <a:r>
              <a:rPr lang="en-US" sz="3200" dirty="0"/>
              <a:t>analyze and discuss a case study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Check </a:t>
            </a:r>
            <a:r>
              <a:rPr lang="en-US" sz="3200" dirty="0"/>
              <a:t>out the </a:t>
            </a:r>
            <a:r>
              <a:rPr lang="en-US" sz="3200" dirty="0" smtClean="0">
                <a:hlinkClick r:id="rId2"/>
              </a:rPr>
              <a:t>Interference Archive (IA) website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interferencearchive.org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, </a:t>
            </a:r>
            <a:r>
              <a:rPr lang="en-US" sz="3200" dirty="0"/>
              <a:t>read </a:t>
            </a:r>
            <a:r>
              <a:rPr lang="en-US" sz="3200" dirty="0">
                <a:hlinkClick r:id="rId3"/>
              </a:rPr>
              <a:t>this brief article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FFF8A9"/>
                </a:solidFill>
              </a:rPr>
              <a:t>[</a:t>
            </a:r>
            <a:r>
              <a:rPr lang="en-US" sz="3200" dirty="0" err="1" smtClean="0">
                <a:solidFill>
                  <a:srgbClr val="FFF8A9"/>
                </a:solidFill>
              </a:rPr>
              <a:t>tinyurl.com</a:t>
            </a:r>
            <a:r>
              <a:rPr lang="en-US" sz="3200" dirty="0" smtClean="0">
                <a:solidFill>
                  <a:srgbClr val="FFF8A9"/>
                </a:solidFill>
              </a:rPr>
              <a:t>/</a:t>
            </a:r>
            <a:r>
              <a:rPr lang="en-US" sz="3200" dirty="0" err="1" smtClean="0">
                <a:solidFill>
                  <a:srgbClr val="FFF8A9"/>
                </a:solidFill>
              </a:rPr>
              <a:t>joynerhidden</a:t>
            </a:r>
            <a:r>
              <a:rPr lang="en-US" sz="3200" dirty="0" smtClean="0">
                <a:solidFill>
                  <a:srgbClr val="FFF8A9"/>
                </a:solidFill>
              </a:rPr>
              <a:t>]</a:t>
            </a:r>
            <a:r>
              <a:rPr lang="en-US" sz="3200" dirty="0" smtClean="0"/>
              <a:t> and </a:t>
            </a:r>
            <a:r>
              <a:rPr lang="en-US" sz="3200" dirty="0"/>
              <a:t>discuss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What </a:t>
            </a:r>
            <a:r>
              <a:rPr lang="en-US" sz="3200" dirty="0"/>
              <a:t>kinds of materials does IA host and do they have rights to it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In </a:t>
            </a:r>
            <a:r>
              <a:rPr lang="en-US" sz="3200" dirty="0"/>
              <a:t>reference to the article, how does IA see itself as “resisting the hierarchy</a:t>
            </a:r>
            <a:r>
              <a:rPr lang="en-US" sz="3200" dirty="0" smtClean="0"/>
              <a:t>” (Joyner 2016)?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&gt;&gt;  What </a:t>
            </a:r>
            <a:r>
              <a:rPr lang="en-US" sz="3200" dirty="0"/>
              <a:t>levels of impact does IA aim to take into account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Discuss </a:t>
            </a:r>
            <a:r>
              <a:rPr lang="en-US" sz="3200" dirty="0"/>
              <a:t>with your table, then share as a group.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4338850" y="6334780"/>
            <a:ext cx="350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impact2cont.md]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Level of impact 3: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social</a:t>
            </a:r>
            <a:r>
              <a:rPr lang="en-US" dirty="0"/>
              <a:t>, political, and economic impacts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9931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impact3.md]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Whose </a:t>
            </a:r>
            <a:r>
              <a:rPr lang="en-US" sz="6000" b="1" i="1" dirty="0"/>
              <a:t>labor</a:t>
            </a:r>
            <a:r>
              <a:rPr lang="en-US" sz="6000" dirty="0"/>
              <a:t> and what </a:t>
            </a:r>
            <a:r>
              <a:rPr lang="en-US" sz="6000" b="1" i="1" dirty="0"/>
              <a:t>materials</a:t>
            </a:r>
            <a:r>
              <a:rPr lang="en-US" sz="6000" dirty="0"/>
              <a:t> are used to make the digital tools </a:t>
            </a:r>
            <a:r>
              <a:rPr lang="en-US" sz="6000" dirty="0" smtClean="0"/>
              <a:t>we </a:t>
            </a:r>
            <a:r>
              <a:rPr lang="en-US" sz="6000" dirty="0"/>
              <a:t>use? </a:t>
            </a:r>
            <a:r>
              <a:rPr lang="en-US" sz="6000" dirty="0" smtClean="0"/>
              <a:t>How </a:t>
            </a:r>
            <a:r>
              <a:rPr lang="en-US" sz="6000" dirty="0"/>
              <a:t>should we </a:t>
            </a:r>
            <a:r>
              <a:rPr lang="en-US" sz="6000" dirty="0" smtClean="0"/>
              <a:t>attribute </a:t>
            </a:r>
            <a:r>
              <a:rPr lang="en-US" sz="6000" dirty="0"/>
              <a:t>others' labor? </a:t>
            </a:r>
            <a:r>
              <a:rPr lang="en-US" sz="6000" dirty="0" smtClean="0"/>
              <a:t>How </a:t>
            </a:r>
            <a:r>
              <a:rPr lang="en-US" sz="6000" dirty="0"/>
              <a:t>can we </a:t>
            </a:r>
            <a:r>
              <a:rPr lang="en-US" sz="6000" dirty="0" smtClean="0"/>
              <a:t>be </a:t>
            </a:r>
            <a:r>
              <a:rPr lang="en-US" sz="6000" dirty="0"/>
              <a:t>held accountable?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</a:t>
            </a:r>
            <a:r>
              <a:rPr lang="en-US" sz="6000" dirty="0"/>
              <a:t>research </a:t>
            </a:r>
            <a:r>
              <a:rPr lang="en-US" sz="6000" dirty="0" smtClean="0"/>
              <a:t>be </a:t>
            </a:r>
            <a:r>
              <a:rPr lang="en-US" sz="6000" dirty="0"/>
              <a:t>used to justify or facilitate potentially harmful </a:t>
            </a:r>
            <a:r>
              <a:rPr lang="en-US" sz="6000" b="1" i="1" dirty="0"/>
              <a:t>control</a:t>
            </a:r>
            <a:r>
              <a:rPr lang="en-US" sz="6000" dirty="0"/>
              <a:t> or </a:t>
            </a:r>
            <a:r>
              <a:rPr lang="en-US" sz="6000" b="1" i="1" dirty="0"/>
              <a:t>surveillance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How may digital projects or research influence </a:t>
            </a:r>
            <a:r>
              <a:rPr lang="en-US" sz="6000" b="1" i="1" dirty="0"/>
              <a:t>social or political discourse</a:t>
            </a:r>
            <a:r>
              <a:rPr lang="en-US" sz="6000" dirty="0"/>
              <a:t>? Modes of </a:t>
            </a:r>
            <a:r>
              <a:rPr lang="en-US" sz="6000" b="1" i="1" dirty="0"/>
              <a:t>profit</a:t>
            </a:r>
            <a:r>
              <a:rPr lang="en-US" sz="6000" dirty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66756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82" y="5968736"/>
            <a:ext cx="11738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2"/>
                </a:solidFill>
              </a:rPr>
              <a:t>[Image source: Image source: Sergiu </a:t>
            </a:r>
            <a:r>
              <a:rPr lang="en-US" sz="1500" dirty="0" err="1" smtClean="0">
                <a:solidFill>
                  <a:schemeClr val="accent2"/>
                </a:solidFill>
              </a:rPr>
              <a:t>Bacioiu</a:t>
            </a:r>
            <a:r>
              <a:rPr lang="en-US" sz="1500" dirty="0" smtClean="0">
                <a:solidFill>
                  <a:schemeClr val="accent2"/>
                </a:solidFill>
              </a:rPr>
              <a:t> from Romania, "Ripple effect on water," Wikimedia, Creative Commons Attribution 2.0 Generic license.]</a:t>
            </a:r>
            <a:endParaRPr lang="en-US" sz="15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564" y="6320477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impact3.md]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4" y="1413029"/>
            <a:ext cx="6201467" cy="44262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All projects and research have impacts.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Whose </a:t>
            </a:r>
            <a:r>
              <a:rPr lang="en-US" sz="2400" dirty="0"/>
              <a:t>labor and what materials do you rely upon to do your work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Could </a:t>
            </a:r>
            <a:r>
              <a:rPr lang="en-US" sz="2400" dirty="0"/>
              <a:t>your research or project be used to justify or facilitate potentially harmful control or </a:t>
            </a:r>
            <a:r>
              <a:rPr lang="en-US" sz="2400" dirty="0" smtClean="0"/>
              <a:t>surveillance—by </a:t>
            </a:r>
            <a:r>
              <a:rPr lang="en-US" sz="2400" dirty="0"/>
              <a:t>e.g. the state, a vigilante group, an abusive partner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How </a:t>
            </a:r>
            <a:r>
              <a:rPr lang="en-US" sz="2400" dirty="0"/>
              <a:t>could your work cause changes to or justify social, economic or political discourses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your work be used for profit, for who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61214" y="633478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impact3.md]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2244"/>
            <a:ext cx="10173034" cy="285273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8900" dirty="0" smtClean="0"/>
              <a:t>Range of impact:</a:t>
            </a:r>
            <a:br>
              <a:rPr lang="en-US" sz="8900" dirty="0" smtClean="0"/>
            </a:br>
            <a:r>
              <a:rPr lang="en-US" dirty="0"/>
              <a:t>  </a:t>
            </a:r>
            <a:br>
              <a:rPr lang="en-US" dirty="0"/>
            </a:br>
            <a:r>
              <a:rPr lang="en-US" dirty="0" smtClean="0"/>
              <a:t>accessibility to your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1295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51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“situated ethics”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260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8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is universal design?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What </a:t>
            </a:r>
            <a:r>
              <a:rPr lang="en-US" sz="6000" dirty="0"/>
              <a:t>is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4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Accessibility to people with disabilities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9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International accessibility and language access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77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Openness and accessibility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5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*A </a:t>
            </a:r>
            <a:r>
              <a:rPr lang="en-US" sz="6000" dirty="0"/>
              <a:t>note on </a:t>
            </a:r>
            <a:r>
              <a:rPr lang="en-US" sz="6000" b="1" i="1" dirty="0"/>
              <a:t>"free software"</a:t>
            </a:r>
            <a:r>
              <a:rPr lang="en-US" sz="6000" dirty="0"/>
              <a:t> and user </a:t>
            </a:r>
            <a:r>
              <a:rPr lang="en-US" sz="6000" dirty="0" smtClean="0"/>
              <a:t>control (Factor interview with Stallman, 2017)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Other kinds of accessibility?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When </a:t>
            </a:r>
            <a:r>
              <a:rPr lang="en-US" sz="6000" dirty="0"/>
              <a:t>might researchers or makers </a:t>
            </a:r>
            <a:r>
              <a:rPr lang="en-US" sz="6000" b="1" i="1" dirty="0"/>
              <a:t>not</a:t>
            </a:r>
            <a:r>
              <a:rPr lang="en-US" sz="6000" dirty="0"/>
              <a:t> want to make their work or data fully open and accessible?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66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When might researchers or makers decide </a:t>
            </a:r>
            <a:r>
              <a:rPr lang="en-US" sz="6000" b="1" i="1" dirty="0"/>
              <a:t>not</a:t>
            </a:r>
            <a:r>
              <a:rPr lang="en-US" sz="6000" dirty="0"/>
              <a:t> to even record data or media, or to </a:t>
            </a:r>
            <a:r>
              <a:rPr lang="en-US" sz="6000" dirty="0" smtClean="0"/>
              <a:t>delete?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84892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8075"/>
            <a:ext cx="10515600" cy="2852737"/>
          </a:xfrm>
        </p:spPr>
        <p:txBody>
          <a:bodyPr anchor="ctr">
            <a:noAutofit/>
          </a:bodyPr>
          <a:lstStyle/>
          <a:p>
            <a:r>
              <a:rPr lang="en-US" sz="2400" u="sng" dirty="0" smtClean="0"/>
              <a:t>Activity</a:t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dirty="0"/>
              <a:t>Think about a</a:t>
            </a:r>
            <a:r>
              <a:rPr lang="en-US" sz="2400" dirty="0" smtClean="0"/>
              <a:t> </a:t>
            </a:r>
            <a:r>
              <a:rPr lang="en-US" sz="2400" dirty="0"/>
              <a:t>digital project or research you are or will be working on</a:t>
            </a:r>
            <a:r>
              <a:rPr lang="en-US" sz="2400" dirty="0" smtClean="0"/>
              <a:t>. </a:t>
            </a:r>
            <a:r>
              <a:rPr lang="en-US" sz="2400" dirty="0"/>
              <a:t>Pair up with another person near you and </a:t>
            </a:r>
            <a:r>
              <a:rPr lang="en-US" sz="2400" dirty="0" smtClean="0"/>
              <a:t>discuss: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Who </a:t>
            </a:r>
            <a:r>
              <a:rPr lang="en-US" sz="2400" dirty="0"/>
              <a:t>will be able to access your research or project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Where </a:t>
            </a:r>
            <a:r>
              <a:rPr lang="en-US" sz="2400" dirty="0"/>
              <a:t>and through what media will it be accessible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&gt;&gt;  Will </a:t>
            </a:r>
            <a:r>
              <a:rPr lang="en-US" sz="2400" dirty="0"/>
              <a:t>it cost money to access</a:t>
            </a:r>
            <a:r>
              <a:rPr lang="en-US" sz="2400" dirty="0" smtClean="0"/>
              <a:t>?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Will </a:t>
            </a:r>
            <a:r>
              <a:rPr lang="en-US" sz="2400" dirty="0"/>
              <a:t>it be accessible in different languages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&gt;&gt;  Will </a:t>
            </a:r>
            <a:r>
              <a:rPr lang="en-US" sz="2400" dirty="0"/>
              <a:t>it be accessible to people with visual, hearing, mobility, or other physical, sensory, or cognitive disabilities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Share </a:t>
            </a:r>
            <a:r>
              <a:rPr lang="en-US" sz="2400" dirty="0"/>
              <a:t>as a class.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42578" y="6334780"/>
            <a:ext cx="249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range.md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8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See additional </a:t>
            </a:r>
            <a:r>
              <a:rPr lang="en-US" sz="6000" b="1" i="1" dirty="0" smtClean="0"/>
              <a:t>case examples</a:t>
            </a:r>
            <a:r>
              <a:rPr lang="en-US" sz="6000" dirty="0" smtClean="0"/>
              <a:t>, a </a:t>
            </a:r>
            <a:r>
              <a:rPr lang="en-US" sz="6000" b="1" i="1" dirty="0" smtClean="0"/>
              <a:t>glossary </a:t>
            </a:r>
            <a:r>
              <a:rPr lang="en-US" sz="6000" dirty="0" smtClean="0"/>
              <a:t>of key terms and concepts, and a </a:t>
            </a:r>
            <a:r>
              <a:rPr lang="en-US" sz="6000" b="1" i="1" dirty="0" smtClean="0"/>
              <a:t>resources</a:t>
            </a:r>
            <a:r>
              <a:rPr lang="en-US" sz="6000" dirty="0" smtClean="0"/>
              <a:t> page on the DHRI ethics curriculum on GitHub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531178" y="6334780"/>
            <a:ext cx="7129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cases.md</a:t>
            </a:r>
            <a:r>
              <a:rPr lang="en-US" sz="2800" dirty="0" smtClean="0"/>
              <a:t>, </a:t>
            </a:r>
            <a:r>
              <a:rPr lang="en-US" sz="2800" dirty="0" err="1" smtClean="0"/>
              <a:t>glossary.md</a:t>
            </a:r>
            <a:r>
              <a:rPr lang="en-US" sz="2800" dirty="0" smtClean="0"/>
              <a:t>, and </a:t>
            </a:r>
            <a:r>
              <a:rPr lang="en-US" sz="2800" dirty="0" err="1" smtClean="0"/>
              <a:t>resources.md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4859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example: how were computers developed? By whom? Where? Why? </a:t>
            </a:r>
            <a:br>
              <a:rPr lang="en-US" dirty="0" smtClean="0"/>
            </a:br>
            <a:r>
              <a:rPr lang="en-US" dirty="0" smtClean="0"/>
              <a:t>(see Broussard 2018, chapter 6)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6259" y="6334780"/>
            <a:ext cx="3479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introduction.md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2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Workshop debrief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the end of this workshop, participants have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Reviewed </a:t>
            </a:r>
            <a:r>
              <a:rPr lang="en-US" sz="2800" dirty="0"/>
              <a:t>ethical practices to satisfy institutional needs (IRB) when working with "human subjects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&gt;&gt;  Learned </a:t>
            </a:r>
            <a:r>
              <a:rPr lang="en-US" sz="2800" dirty="0"/>
              <a:t>specific ethical questions and levels of impact to consider when doing various forms of digital research and using digital tools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Engaged </a:t>
            </a:r>
            <a:r>
              <a:rPr lang="en-US" sz="2800" dirty="0"/>
              <a:t>with alternative approaches and case examples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 Envisioned </a:t>
            </a:r>
            <a:r>
              <a:rPr lang="en-US" sz="2800" dirty="0"/>
              <a:t>the ethics of their own projects and methodologies.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784423" y="6334780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review.md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9146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Next steps:</a:t>
            </a:r>
            <a:br>
              <a:rPr lang="en-US" sz="2800" u="sng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Determine </a:t>
            </a:r>
            <a:r>
              <a:rPr lang="en-US" sz="2800" dirty="0"/>
              <a:t>institutional </a:t>
            </a:r>
            <a:r>
              <a:rPr lang="en-US" sz="2800" dirty="0" smtClean="0"/>
              <a:t>requirements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Explore </a:t>
            </a:r>
            <a:r>
              <a:rPr lang="en-US" sz="2800" dirty="0"/>
              <a:t>ethics beyond </a:t>
            </a:r>
            <a:r>
              <a:rPr lang="en-US" sz="2800" dirty="0" smtClean="0"/>
              <a:t>compliance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&gt;&gt; Reassess </a:t>
            </a:r>
            <a:r>
              <a:rPr lang="en-US" sz="2800" dirty="0"/>
              <a:t>your 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4423" y="6334780"/>
            <a:ext cx="262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review.md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 for digital projects and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2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Session leader and content created by: Kelsey Chatlosh @</a:t>
            </a:r>
            <a:r>
              <a:rPr lang="en-US" dirty="0" err="1" smtClean="0"/>
              <a:t>kchatlosh</a:t>
            </a:r>
            <a:endParaRPr lang="en-US" dirty="0" smtClean="0"/>
          </a:p>
          <a:p>
            <a:r>
              <a:rPr lang="en-US" dirty="0" smtClean="0"/>
              <a:t>Edited by: Patrick Sweeney @</a:t>
            </a:r>
            <a:r>
              <a:rPr lang="en-US" dirty="0" err="1" smtClean="0"/>
              <a:t>pswee</a:t>
            </a:r>
            <a:r>
              <a:rPr lang="en-US" dirty="0" smtClean="0"/>
              <a:t> and Patrick Smyth @psmyth01</a:t>
            </a:r>
          </a:p>
          <a:p>
            <a:r>
              <a:rPr lang="en-US" dirty="0" smtClean="0"/>
              <a:t>dhinstitutes.org #DHRI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5266156"/>
            <a:ext cx="1117600" cy="393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018" y="6356502"/>
            <a:ext cx="300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[See: README.MD]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6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66" y="25628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Ethics from the standpoint of the institution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4365782" y="6334780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[See: </a:t>
            </a:r>
            <a:r>
              <a:rPr lang="en-US" sz="2800" dirty="0" err="1" smtClean="0">
                <a:solidFill>
                  <a:schemeClr val="tx2"/>
                </a:solidFill>
              </a:rPr>
              <a:t>institutional.md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2" y="424861"/>
            <a:ext cx="6016738" cy="5401889"/>
          </a:xfrm>
        </p:spPr>
      </p:pic>
      <p:sp>
        <p:nvSpPr>
          <p:cNvPr id="5" name="Rectangle 4"/>
          <p:cNvSpPr/>
          <p:nvPr/>
        </p:nvSpPr>
        <p:spPr>
          <a:xfrm>
            <a:off x="4383416" y="6356502"/>
            <a:ext cx="3425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institutional.md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122284" y="5906960"/>
            <a:ext cx="7947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[Image source: Source: This comic was created for free at </a:t>
            </a:r>
            <a:r>
              <a:rPr lang="en-US" dirty="0" err="1" smtClean="0">
                <a:solidFill>
                  <a:schemeClr val="accent2"/>
                </a:solidFill>
              </a:rPr>
              <a:t>MakeBeliefsComix.com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24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5915"/>
            <a:ext cx="10515600" cy="3161047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dirty="0"/>
              <a:t>The National Commission for the Protection of Human Subjects of Biomedical and Behavioral Research, created as a result of the National Research Act of 1974, published the Belmont Report in 1979</a:t>
            </a:r>
            <a:r>
              <a:rPr lang="en-US" sz="36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4320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9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37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Belmont Report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563479"/>
            <a:ext cx="5157787" cy="515993"/>
          </a:xfrm>
        </p:spPr>
        <p:txBody>
          <a:bodyPr/>
          <a:lstStyle/>
          <a:p>
            <a:r>
              <a:rPr lang="en-US" dirty="0" smtClean="0"/>
              <a:t>3 core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387391"/>
            <a:ext cx="5157787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Respect for persons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Beneficence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63479"/>
            <a:ext cx="5183188" cy="515993"/>
          </a:xfrm>
        </p:spPr>
        <p:txBody>
          <a:bodyPr/>
          <a:lstStyle/>
          <a:p>
            <a:r>
              <a:rPr lang="en-US" dirty="0" smtClean="0"/>
              <a:t>3 key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387391"/>
            <a:ext cx="5554579" cy="23075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Informed consent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Assessment of risks and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Selection of subjects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68253" y="41388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84295" y="3617495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8252" y="4653463"/>
            <a:ext cx="1106905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5908" y="633478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[See: </a:t>
            </a:r>
            <a:r>
              <a:rPr lang="en-US" sz="2800" dirty="0" err="1" smtClean="0"/>
              <a:t>belmont.md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F1F0A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8501</TotalTime>
  <Words>914</Words>
  <Application>Microsoft Macintosh PowerPoint</Application>
  <PresentationFormat>Widescreen</PresentationFormat>
  <Paragraphs>137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Calibri Light</vt:lpstr>
      <vt:lpstr>Arial</vt:lpstr>
      <vt:lpstr>Office Theme</vt:lpstr>
      <vt:lpstr>Ethics for digital projects and research</vt:lpstr>
      <vt:lpstr>institutional compliance</vt:lpstr>
      <vt:lpstr>What are ethics?  What do we mean by digital projects and research?</vt:lpstr>
      <vt:lpstr>“situated ethics”</vt:lpstr>
      <vt:lpstr>for example: how were computers developed? By whom? Where? Why?  (see Broussard 2018, chapter 6)</vt:lpstr>
      <vt:lpstr>Ethics from the standpoint of the institution</vt:lpstr>
      <vt:lpstr>PowerPoint Presentation</vt:lpstr>
      <vt:lpstr>The Belmont Report</vt:lpstr>
      <vt:lpstr>The Belmont Report</vt:lpstr>
      <vt:lpstr>*See the Planned Parenthood Tumblr page [tinyurl.com/consentpp] for a great definition of consent</vt:lpstr>
      <vt:lpstr>Every university or research institution must, legally, have its own or an affiliated Institutional Review Board (IRB).</vt:lpstr>
      <vt:lpstr>PowerPoint Presentation</vt:lpstr>
      <vt:lpstr>Activity  Think about a digital project or research you are or will be working on. Pair up with another person near you and discuss:  &gt;&gt;  In 1 minute each, what is the purpose of your project—what does it aim to do?  &gt;&gt;  In 1 minute each, what is the design of your project—how will you do this?  &gt;&gt;  In relation to each of your projects' purpose and design, what might be some ethical concerns that fall beyond questions of legality or the purview of the IRB?  Share as a class.  </vt:lpstr>
      <vt:lpstr>Ethics beyond compliance</vt:lpstr>
      <vt:lpstr>PowerPoint Presentation</vt:lpstr>
      <vt:lpstr>PowerPoint Presentation</vt:lpstr>
      <vt:lpstr>Level of impact 1:    “how our methods of data collection impact humans, directly” (Markham 2016)</vt:lpstr>
      <vt:lpstr>What counts as "human"?  What data should be off limits? </vt:lpstr>
      <vt:lpstr>Commonly blurred definitions</vt:lpstr>
      <vt:lpstr>Human subjects &amp; “the distance principle” (Markham 2016)</vt:lpstr>
      <vt:lpstr>“public data”</vt:lpstr>
      <vt:lpstr>the question of personhood</vt:lpstr>
      <vt:lpstr>Activity  Let's analyze and discuss a case study.  Review Joshua Tabak and Vivian Zayas's academic article [tinyurl.com/tabakzayas] and their summary of it for the New York Times [tinyurl.com/gaydarscience], and discuss:  &gt;&gt;  What kinds of “human subjects” are involved in this study?  &gt;&gt;  Is a social media photo of oneself an extension of the self?  &gt;&gt;  Does their methodology raise any ethical concerns?  Discuss with your table, then share as a group.  Further reading: Patrick Sweeney, "Images of Faces Gleaned from Social Media in Social Psychological Research on Sexual Orientation," 2017 [tinyurl.com/sweeneyimages]</vt:lpstr>
      <vt:lpstr>Level of impact 2:    the ramifications of (re)producing categories</vt:lpstr>
      <vt:lpstr>  “how our methods of organizing data, analytical interpretations, or findings as shared datasets are being used—or might be used—to build definitional categories or to profile particular groups” (Markham 2016)</vt:lpstr>
      <vt:lpstr>PowerPoint Presentation</vt:lpstr>
      <vt:lpstr>How do digital tools and projects categorize or rely on categorizations?</vt:lpstr>
      <vt:lpstr>What are some ramifications of (re)producing categories?</vt:lpstr>
      <vt:lpstr>PowerPoint Presentation</vt:lpstr>
      <vt:lpstr>bias in</vt:lpstr>
      <vt:lpstr>Can categorical hierarchies and existing bias be resisted through digital projects? If so, how?</vt:lpstr>
      <vt:lpstr>Activity  Let's analyze and discuss a case study.   Check out the Interference Archive (IA) website [interferencearchive.org], read this brief article [tinyurl.com/joynerhidden] and discuss:  &gt;&gt; What kinds of materials does IA host and do they have rights to it?  &gt;&gt;  In reference to the article, how does IA see itself as “resisting the hierarchy” (Joyner 2016)?  &gt;&gt;  What levels of impact does IA aim to take into account?  Discuss with your table, then share as a group.</vt:lpstr>
      <vt:lpstr>Level of impact 3:    social, political, and economic impacts</vt:lpstr>
      <vt:lpstr>Whose labor and what materials are used to make the digital tools we use? How should we attribute others' labor? How can we be held accountable?</vt:lpstr>
      <vt:lpstr>How may digital projects or research be used to justify or facilitate potentially harmful control or surveillance?</vt:lpstr>
      <vt:lpstr>How may digital projects or research influence social or political discourse? Modes of profit?</vt:lpstr>
      <vt:lpstr>All projects and research have impacts. </vt:lpstr>
      <vt:lpstr>Activity  Think about a digital project or research you are or will be working on. Pair up with another person near you and discuss:  &gt;&gt;  Whose labor and what materials do you rely upon to do your work?  &gt;&gt;  Could your research or project be used to justify or facilitate potentially harmful control or surveillance—by e.g. the state, a vigilante group, an abusive partner?  &gt;&gt;  How could your work cause changes to or justify social, economic or political discourses?  &gt;&gt;  Will your work be used for profit, for who?  Share as a class.</vt:lpstr>
      <vt:lpstr>Range of impact:    accessibility to your work</vt:lpstr>
      <vt:lpstr>What is universal design?  What is accessibility?</vt:lpstr>
      <vt:lpstr>Accessibility to people with disabilities</vt:lpstr>
      <vt:lpstr>International accessibility and language access</vt:lpstr>
      <vt:lpstr>Openness and accessibility</vt:lpstr>
      <vt:lpstr>*A note on "free software" and user control (Factor interview with Stallman, 2017)</vt:lpstr>
      <vt:lpstr>Other kinds of accessibility?</vt:lpstr>
      <vt:lpstr>When might researchers or makers not want to make their work or data fully open and accessible?</vt:lpstr>
      <vt:lpstr>When might researchers or makers decide not to even record data or media, or to delete?</vt:lpstr>
      <vt:lpstr>Activity  Think about a digital project or research you are or will be working on. Pair up with another person near you and discuss:  &gt;&gt;  Who will be able to access your research or project?   &gt;&gt; Where and through what media will it be accessible?  &gt;&gt;  Will it cost money to access?   &gt;&gt; Will it be accessible in different languages?  &gt;&gt;  Will it be accessible to people with visual, hearing, mobility, or other physical, sensory, or cognitive disabilities?  Share as a class.</vt:lpstr>
      <vt:lpstr>See additional case examples, a glossary of key terms and concepts, and a resources page on the DHRI ethics curriculum on GitHub </vt:lpstr>
      <vt:lpstr>Workshop debrief  By the end of this workshop, participants have:  &gt;&gt;  Reviewed ethical practices to satisfy institutional needs (IRB) when working with "human subjects.”  &gt;&gt;  Learned specific ethical questions and levels of impact to consider when doing various forms of digital research and using digital tools.  &gt;&gt;  Engaged with alternative approaches and case examples.  &gt;&gt;  Envisioned the ethics of their own projects and methodologies.</vt:lpstr>
      <vt:lpstr>Next steps:  &gt;&gt; Determine institutional requirements  &gt;&gt; Explore ethics beyond compliance  &gt;&gt; Reassess your research methodology</vt:lpstr>
      <vt:lpstr>Ethics for digital projects and research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for digital projects and research</dc:title>
  <dc:creator>Kelsey Chatlosh</dc:creator>
  <cp:lastModifiedBy>Kelsey Chatlosh</cp:lastModifiedBy>
  <cp:revision>79</cp:revision>
  <cp:lastPrinted>2018-06-14T01:26:51Z</cp:lastPrinted>
  <dcterms:created xsi:type="dcterms:W3CDTF">2018-06-12T20:37:14Z</dcterms:created>
  <dcterms:modified xsi:type="dcterms:W3CDTF">2018-06-18T18:36:24Z</dcterms:modified>
</cp:coreProperties>
</file>