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63" r:id="rId3"/>
    <p:sldId id="257" r:id="rId4"/>
    <p:sldId id="258" r:id="rId5"/>
    <p:sldId id="259" r:id="rId6"/>
    <p:sldId id="264" r:id="rId7"/>
    <p:sldId id="316" r:id="rId8"/>
    <p:sldId id="265" r:id="rId9"/>
    <p:sldId id="267" r:id="rId10"/>
    <p:sldId id="268" r:id="rId11"/>
    <p:sldId id="315" r:id="rId12"/>
    <p:sldId id="270" r:id="rId13"/>
    <p:sldId id="271" r:id="rId14"/>
    <p:sldId id="291" r:id="rId15"/>
    <p:sldId id="272" r:id="rId16"/>
    <p:sldId id="274" r:id="rId17"/>
    <p:sldId id="276" r:id="rId18"/>
    <p:sldId id="273" r:id="rId19"/>
    <p:sldId id="278" r:id="rId20"/>
    <p:sldId id="280" r:id="rId21"/>
    <p:sldId id="281" r:id="rId22"/>
    <p:sldId id="282" r:id="rId23"/>
    <p:sldId id="283" r:id="rId24"/>
    <p:sldId id="298" r:id="rId25"/>
    <p:sldId id="277" r:id="rId26"/>
    <p:sldId id="284" r:id="rId27"/>
    <p:sldId id="285" r:id="rId28"/>
    <p:sldId id="286" r:id="rId29"/>
    <p:sldId id="287" r:id="rId30"/>
    <p:sldId id="290" r:id="rId31"/>
    <p:sldId id="289" r:id="rId32"/>
    <p:sldId id="288" r:id="rId33"/>
    <p:sldId id="299" r:id="rId34"/>
    <p:sldId id="292" r:id="rId35"/>
    <p:sldId id="293" r:id="rId36"/>
    <p:sldId id="294" r:id="rId37"/>
    <p:sldId id="295" r:id="rId38"/>
    <p:sldId id="296" r:id="rId39"/>
    <p:sldId id="307" r:id="rId40"/>
    <p:sldId id="297" r:id="rId41"/>
    <p:sldId id="300" r:id="rId42"/>
    <p:sldId id="301" r:id="rId43"/>
    <p:sldId id="303" r:id="rId44"/>
    <p:sldId id="302" r:id="rId45"/>
    <p:sldId id="304" r:id="rId46"/>
    <p:sldId id="310" r:id="rId47"/>
    <p:sldId id="305" r:id="rId48"/>
    <p:sldId id="306" r:id="rId49"/>
    <p:sldId id="308" r:id="rId50"/>
    <p:sldId id="309" r:id="rId51"/>
    <p:sldId id="311" r:id="rId52"/>
    <p:sldId id="313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nnedparenthood.tumblr.com/post/148506806862/understanding-consent-is-as-easy-as-fries-cons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4" Type="http://schemas.openxmlformats.org/officeDocument/2006/relationships/hyperlink" Target="https://www.academia.edu/34001772/Images_of_Faces_Gleaned_from_Social_Media_in_Social_Psychological_Research_on_Sexual_Ori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ournals.plos.org/plosone/article?id=10.1371/journal.pone.003667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ferencearchive.org/" TargetMode="External"/><Relationship Id="rId3" Type="http://schemas.openxmlformats.org/officeDocument/2006/relationships/hyperlink" Target="https://technical.ly/brooklyn/2016/11/28/interference-archive-activism-jen-hoyer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Patrick Smyth @psmyth01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8" y="2025400"/>
            <a:ext cx="10668001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*</a:t>
            </a:r>
            <a:r>
              <a:rPr lang="en-US" dirty="0" smtClean="0"/>
              <a:t>See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Planned Parenthood Tumblr page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F8A9"/>
                </a:solidFill>
              </a:rPr>
              <a:t>[</a:t>
            </a:r>
            <a:r>
              <a:rPr lang="en-US" dirty="0" err="1" smtClean="0">
                <a:solidFill>
                  <a:srgbClr val="FFF8A9"/>
                </a:solidFill>
              </a:rPr>
              <a:t>tinyurl.com</a:t>
            </a:r>
            <a:r>
              <a:rPr lang="en-US" dirty="0" smtClean="0">
                <a:solidFill>
                  <a:srgbClr val="FFF8A9"/>
                </a:solidFill>
              </a:rPr>
              <a:t>/</a:t>
            </a:r>
            <a:r>
              <a:rPr lang="en-US" dirty="0" err="1" smtClean="0">
                <a:solidFill>
                  <a:srgbClr val="FFF8A9"/>
                </a:solidFill>
              </a:rPr>
              <a:t>consentpp</a:t>
            </a:r>
            <a:r>
              <a:rPr lang="en-US" dirty="0" smtClean="0">
                <a:solidFill>
                  <a:srgbClr val="FFF8A9"/>
                </a:solidFill>
              </a:rPr>
              <a:t>]</a:t>
            </a:r>
            <a:r>
              <a:rPr lang="en-US" dirty="0" smtClean="0"/>
              <a:t> for </a:t>
            </a:r>
            <a:r>
              <a:rPr lang="en-US" dirty="0"/>
              <a:t>a great definition of consent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8651" y="631220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9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 smtClean="0"/>
              <a:t>Institutional Review Board (IRB)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1408530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</a:t>
            </a:r>
            <a:r>
              <a:rPr lang="en-US" sz="3200" i="1" dirty="0"/>
              <a:t>ALL</a:t>
            </a:r>
            <a:r>
              <a:rPr lang="en-US" sz="3200" dirty="0"/>
              <a:t> of the criteria below are met:</a:t>
            </a:r>
          </a:p>
          <a:p>
            <a:r>
              <a:rPr lang="en-US" sz="3200" dirty="0"/>
              <a:t>The investigator is conducting research or clinical investigation,</a:t>
            </a:r>
          </a:p>
          <a:p>
            <a:r>
              <a:rPr lang="en-US" sz="3200" dirty="0"/>
              <a:t>The proposed research or clinical investigation involves human subjects, and</a:t>
            </a:r>
          </a:p>
          <a:p>
            <a:r>
              <a:rPr lang="en-US" sz="3200" dirty="0"/>
              <a:t>Your university or research institution is engaged in the research or clinical investigation involving human </a:t>
            </a:r>
            <a:r>
              <a:rPr lang="en-US" sz="3200" dirty="0" smtClean="0"/>
              <a:t>subjects.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*A note on formal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7346" y="6376373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beyond.md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3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5170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100" b="1" u="sng" dirty="0" smtClean="0"/>
              <a:t>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Think </a:t>
            </a:r>
            <a:r>
              <a:rPr lang="en-US" sz="3100" dirty="0"/>
              <a:t>about a</a:t>
            </a:r>
            <a:r>
              <a:rPr lang="en-US" sz="3100" dirty="0" smtClean="0"/>
              <a:t> </a:t>
            </a:r>
            <a:r>
              <a:rPr lang="en-US" sz="3100" dirty="0"/>
              <a:t>digital project or research you are or will be working </a:t>
            </a:r>
            <a:r>
              <a:rPr lang="en-US" sz="3100" dirty="0" smtClean="0"/>
              <a:t>on</a:t>
            </a:r>
            <a:r>
              <a:rPr lang="en-US" sz="3100" dirty="0"/>
              <a:t>. Pair up with another person near you and </a:t>
            </a:r>
            <a:r>
              <a:rPr lang="en-US" sz="3100" dirty="0" smtClean="0"/>
              <a:t>discuss: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purpose</a:t>
            </a:r>
            <a:r>
              <a:rPr lang="en-US" sz="3100" dirty="0" smtClean="0"/>
              <a:t> of your project—what does it </a:t>
            </a:r>
            <a:r>
              <a:rPr lang="en-US" sz="3100" i="1" dirty="0" smtClean="0"/>
              <a:t>aim</a:t>
            </a:r>
            <a:r>
              <a:rPr lang="en-US" sz="3100" dirty="0" smtClean="0"/>
              <a:t> to </a:t>
            </a:r>
            <a:r>
              <a:rPr lang="en-US" sz="3100" i="1" dirty="0" smtClean="0"/>
              <a:t>do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design</a:t>
            </a:r>
            <a:r>
              <a:rPr lang="en-US" sz="3100" dirty="0" smtClean="0"/>
              <a:t> of your project—</a:t>
            </a:r>
            <a:r>
              <a:rPr lang="en-US" sz="3100" i="1" dirty="0" smtClean="0"/>
              <a:t>how</a:t>
            </a:r>
            <a:r>
              <a:rPr lang="en-US" sz="3100" dirty="0" smtClean="0"/>
              <a:t> will you do this?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relation to each of your projects' purpose and design, what might be some ethical concerns that fall beyond questions of legality or the purview of the IRB?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Share </a:t>
            </a:r>
            <a:r>
              <a:rPr lang="en-US" sz="3100" dirty="0"/>
              <a:t>as a class.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167346" y="6376373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beyond.md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517"/>
            <a:ext cx="10515600" cy="2852737"/>
          </a:xfrm>
        </p:spPr>
        <p:txBody>
          <a:bodyPr anchor="ctr"/>
          <a:lstStyle/>
          <a:p>
            <a:pPr algn="ctr"/>
            <a:r>
              <a:rPr lang="en-US" dirty="0" smtClean="0"/>
              <a:t>Ethics beyond compliance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5074" y="3565541"/>
            <a:ext cx="7761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An “impact approach” </a:t>
            </a:r>
            <a:br>
              <a:rPr lang="en-US" sz="4800" dirty="0" smtClean="0"/>
            </a:br>
            <a:r>
              <a:rPr lang="en-US" sz="4800" dirty="0" smtClean="0"/>
              <a:t>(Markham </a:t>
            </a:r>
            <a:r>
              <a:rPr lang="en-US" sz="4800" dirty="0" smtClean="0"/>
              <a:t>2016 </a:t>
            </a:r>
            <a:r>
              <a:rPr lang="en-US" sz="4800" dirty="0" smtClean="0">
                <a:solidFill>
                  <a:srgbClr val="FFF8A9"/>
                </a:solidFill>
              </a:rPr>
              <a:t>[</a:t>
            </a:r>
            <a:r>
              <a:rPr lang="en-US" sz="4800" dirty="0" err="1" smtClean="0">
                <a:solidFill>
                  <a:srgbClr val="FFF8A9"/>
                </a:solidFill>
              </a:rPr>
              <a:t>tinyurl.com</a:t>
            </a:r>
            <a:r>
              <a:rPr lang="en-US" sz="4800" dirty="0" smtClean="0">
                <a:solidFill>
                  <a:srgbClr val="FFF8A9"/>
                </a:solidFill>
              </a:rPr>
              <a:t>/</a:t>
            </a:r>
            <a:r>
              <a:rPr lang="en-US" sz="4800" dirty="0" err="1" smtClean="0">
                <a:solidFill>
                  <a:srgbClr val="FFF8A9"/>
                </a:solidFill>
              </a:rPr>
              <a:t>markhamethics</a:t>
            </a:r>
            <a:r>
              <a:rPr lang="en-US" sz="4800" dirty="0" smtClean="0">
                <a:solidFill>
                  <a:srgbClr val="FFF8A9"/>
                </a:solidFill>
              </a:rPr>
              <a:t>]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3774" y="3989973"/>
            <a:ext cx="1106905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levelsimpact.md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</a:t>
            </a:r>
            <a:r>
              <a:rPr lang="en-US" sz="3200" dirty="0" smtClean="0"/>
              <a:t>work: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with </a:t>
            </a:r>
            <a:r>
              <a:rPr lang="en-US" sz="3200" dirty="0" smtClean="0"/>
              <a:t>disabilities,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in different countries or who speak different languages, </a:t>
            </a:r>
            <a:r>
              <a:rPr lang="en-US" sz="3200" dirty="0" smtClean="0"/>
              <a:t>and</a:t>
            </a:r>
          </a:p>
          <a:p>
            <a:pPr marL="0" indent="0">
              <a:buNone/>
            </a:pPr>
            <a:r>
              <a:rPr lang="en-US" sz="3200" dirty="0" smtClean="0"/>
              <a:t>&gt;&gt;  in </a:t>
            </a:r>
            <a:r>
              <a:rPr lang="en-US" sz="3200" dirty="0"/>
              <a:t>terms of cost and proprietary accessibility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1: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“how </a:t>
            </a:r>
            <a:r>
              <a:rPr lang="en-US" dirty="0"/>
              <a:t>our methods of data collection impact humans, </a:t>
            </a:r>
            <a:r>
              <a:rPr lang="en-US" dirty="0" smtClean="0"/>
              <a:t>directly”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impact1.md]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data should be off limits?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13" y="1361412"/>
            <a:ext cx="5630839" cy="1325563"/>
          </a:xfrm>
        </p:spPr>
        <p:txBody>
          <a:bodyPr/>
          <a:lstStyle/>
          <a:p>
            <a:r>
              <a:rPr lang="en-US" dirty="0" smtClean="0"/>
              <a:t>institutional compliance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19262" y="4492375"/>
            <a:ext cx="6078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 smtClean="0"/>
              <a:t>thics beyond compliance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3761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Commonly blurred definitions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&gt;&gt;  “</a:t>
            </a:r>
            <a:r>
              <a:rPr lang="en-US" sz="4800" dirty="0"/>
              <a:t>human </a:t>
            </a:r>
            <a:r>
              <a:rPr lang="en-US" sz="4800" dirty="0" smtClean="0"/>
              <a:t>subjects”</a:t>
            </a:r>
          </a:p>
          <a:p>
            <a:pPr marL="0" indent="0">
              <a:buNone/>
            </a:pPr>
            <a:r>
              <a:rPr lang="en-US" sz="4800" dirty="0" smtClean="0"/>
              <a:t>&gt;&gt;  public </a:t>
            </a:r>
            <a:r>
              <a:rPr lang="en-US" sz="4800" dirty="0"/>
              <a:t>vs. </a:t>
            </a:r>
            <a:r>
              <a:rPr lang="en-US" sz="4800" dirty="0" smtClean="0"/>
              <a:t>private</a:t>
            </a:r>
          </a:p>
          <a:p>
            <a:pPr marL="0" indent="0">
              <a:buNone/>
            </a:pPr>
            <a:r>
              <a:rPr lang="en-US" sz="4800" dirty="0" smtClean="0"/>
              <a:t>&gt;&gt;  data(text</a:t>
            </a:r>
            <a:r>
              <a:rPr lang="en-US" sz="4800" dirty="0"/>
              <a:t>) vs. </a:t>
            </a:r>
            <a:r>
              <a:rPr lang="en-US" sz="4800" dirty="0" smtClean="0"/>
              <a:t>persons</a:t>
            </a:r>
          </a:p>
          <a:p>
            <a:pPr marL="0" indent="0">
              <a:buNone/>
            </a:pPr>
            <a:r>
              <a:rPr lang="en-US" sz="3200" dirty="0" smtClean="0"/>
              <a:t>(Source: </a:t>
            </a:r>
            <a:r>
              <a:rPr lang="en-US" sz="3200" dirty="0" err="1" smtClean="0"/>
              <a:t>AoIR</a:t>
            </a:r>
            <a:r>
              <a:rPr lang="en-US" sz="3200" dirty="0" smtClean="0"/>
              <a:t>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subjects &amp; “the distance principle”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4" y="1400648"/>
            <a:ext cx="7944952" cy="4351338"/>
          </a:xfrm>
        </p:spPr>
      </p:pic>
      <p:sp>
        <p:nvSpPr>
          <p:cNvPr id="5" name="Rectangle 4"/>
          <p:cNvSpPr/>
          <p:nvPr/>
        </p:nvSpPr>
        <p:spPr>
          <a:xfrm>
            <a:off x="5118006" y="6299583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</a:t>
            </a:r>
            <a:r>
              <a:rPr lang="en-US" dirty="0">
                <a:solidFill>
                  <a:schemeClr val="accent2"/>
                </a:solidFill>
              </a:rPr>
              <a:t>A still image from "A real person, a lot like you" by Derek Sivers, </a:t>
            </a:r>
            <a:r>
              <a:rPr lang="en-US" dirty="0" smtClean="0">
                <a:solidFill>
                  <a:schemeClr val="accent2"/>
                </a:solidFill>
              </a:rPr>
              <a:t>shared </a:t>
            </a:r>
            <a:r>
              <a:rPr lang="en-US" dirty="0">
                <a:solidFill>
                  <a:schemeClr val="accent2"/>
                </a:solidFill>
              </a:rPr>
              <a:t>with his </a:t>
            </a:r>
            <a:r>
              <a:rPr lang="en-US" dirty="0" smtClean="0">
                <a:solidFill>
                  <a:schemeClr val="accent2"/>
                </a:solidFill>
              </a:rPr>
              <a:t>permission]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“public data”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</a:t>
            </a:r>
            <a:r>
              <a:rPr lang="en-US" sz="6000" dirty="0" smtClean="0"/>
              <a:t>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impact1cont.md]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934328"/>
            <a:ext cx="1090295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 smtClean="0"/>
              <a:t>Let's </a:t>
            </a:r>
            <a:r>
              <a:rPr lang="en-US" sz="2400" dirty="0"/>
              <a:t>analyze and discuss a case study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 </a:t>
            </a:r>
            <a:r>
              <a:rPr lang="en-US" sz="2400" dirty="0">
                <a:hlinkClick r:id="rId2"/>
              </a:rPr>
              <a:t>Joshua Tabak and Vivian Zayas's academic article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tabakzayas</a:t>
            </a:r>
            <a:r>
              <a:rPr lang="en-US" sz="2400" dirty="0" smtClean="0">
                <a:solidFill>
                  <a:srgbClr val="FFF8A9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400" dirty="0">
                <a:hlinkClick r:id="rId3"/>
              </a:rPr>
              <a:t>their summary of it for the New York </a:t>
            </a:r>
            <a:r>
              <a:rPr lang="en-US" sz="2400" dirty="0" smtClean="0">
                <a:hlinkClick r:id="rId3"/>
              </a:rPr>
              <a:t>Times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gaydarscience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and discuss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What </a:t>
            </a:r>
            <a:r>
              <a:rPr lang="en-US" sz="2400" dirty="0"/>
              <a:t>kinds of “human subjects” are involved in this study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Is </a:t>
            </a:r>
            <a:r>
              <a:rPr lang="en-US" sz="2400" dirty="0"/>
              <a:t>a social media photo of oneself an extension of the self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Does </a:t>
            </a:r>
            <a:r>
              <a:rPr lang="en-US" sz="2400" dirty="0"/>
              <a:t>their methodology raise any ethical concerns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Discuss with your table, then share as a group.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Further </a:t>
            </a:r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Patrick Sweeney, "Images of Faces Gleaned from Social Media in Social Psychological Research on Sexual Orientation," </a:t>
            </a:r>
            <a:r>
              <a:rPr lang="en-US" sz="2400" dirty="0" smtClean="0">
                <a:hlinkClick r:id="rId4"/>
              </a:rPr>
              <a:t>2017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sweeneyimages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endParaRPr lang="en-US" sz="2000" dirty="0">
              <a:solidFill>
                <a:srgbClr val="FFF8A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impact1cont.md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2: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politics of knowledge production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impact2.md]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38" y="1677655"/>
            <a:ext cx="10574087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</a:t>
            </a:r>
            <a:r>
              <a:rPr lang="en-US" b="1" i="1" dirty="0" smtClean="0"/>
              <a:t>groups</a:t>
            </a:r>
            <a:r>
              <a:rPr lang="en-US" dirty="0" smtClean="0"/>
              <a:t>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impact2.md]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712675" y="700855"/>
            <a:ext cx="6880504" cy="5425057"/>
          </a:xfrm>
        </p:spPr>
      </p:pic>
      <p:sp>
        <p:nvSpPr>
          <p:cNvPr id="7" name="Rectangle 6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514901"/>
            <a:ext cx="9144000" cy="3564555"/>
          </a:xfrm>
        </p:spPr>
        <p:txBody>
          <a:bodyPr>
            <a:normAutofit/>
          </a:bodyPr>
          <a:lstStyle/>
          <a:p>
            <a:r>
              <a:rPr lang="en-US" dirty="0" smtClean="0"/>
              <a:t>What are ethics?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do we mean by digital projects and research?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12" y="497306"/>
            <a:ext cx="8550804" cy="5326731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 smtClean="0">
                <a:solidFill>
                  <a:schemeClr val="accent2"/>
                </a:solidFill>
              </a:rPr>
              <a:t>Koh</a:t>
            </a:r>
            <a:r>
              <a:rPr lang="en-US" dirty="0" smtClean="0">
                <a:solidFill>
                  <a:schemeClr val="accent2"/>
                </a:solidFill>
              </a:rPr>
              <a:t> from #</a:t>
            </a:r>
            <a:r>
              <a:rPr lang="en-US" dirty="0" err="1" smtClean="0">
                <a:solidFill>
                  <a:schemeClr val="accent2"/>
                </a:solidFill>
              </a:rPr>
              <a:t>DHPoco</a:t>
            </a:r>
            <a:r>
              <a:rPr lang="en-US" dirty="0" smtClean="0">
                <a:solidFill>
                  <a:schemeClr val="accent2"/>
                </a:solidFill>
              </a:rPr>
              <a:t>: Postcolonial Digital Humanities, shared here with her permission.]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</a:t>
            </a:r>
            <a:r>
              <a:rPr lang="en-US" sz="6000" b="1" dirty="0" smtClean="0"/>
              <a:t>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33212" y="6370153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</a:t>
            </a:r>
            <a:r>
              <a:rPr lang="en-US" sz="6000" dirty="0" smtClean="0"/>
              <a:t>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25375"/>
            <a:ext cx="11029950" cy="2852737"/>
          </a:xfrm>
        </p:spPr>
        <p:txBody>
          <a:bodyPr anchor="ctr">
            <a:normAutofit fontScale="90000"/>
          </a:bodyPr>
          <a:lstStyle/>
          <a:p>
            <a:r>
              <a:rPr lang="en-US" sz="3200" u="sng" dirty="0" smtClean="0"/>
              <a:t>Activity</a:t>
            </a:r>
            <a:br>
              <a:rPr lang="en-US" sz="3200" u="sng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Let's </a:t>
            </a:r>
            <a:r>
              <a:rPr lang="en-US" sz="3200" dirty="0"/>
              <a:t>analyze and discuss a case study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Check </a:t>
            </a:r>
            <a:r>
              <a:rPr lang="en-US" sz="3200" dirty="0"/>
              <a:t>out the </a:t>
            </a:r>
            <a:r>
              <a:rPr lang="en-US" sz="3200" dirty="0" smtClean="0">
                <a:hlinkClick r:id="rId2"/>
              </a:rPr>
              <a:t>Interference Archive (IA) website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interferencearchive.org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, </a:t>
            </a:r>
            <a:r>
              <a:rPr lang="en-US" sz="3200" dirty="0"/>
              <a:t>read </a:t>
            </a:r>
            <a:r>
              <a:rPr lang="en-US" sz="3200" dirty="0">
                <a:hlinkClick r:id="rId3"/>
              </a:rPr>
              <a:t>this brief article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tinyurl.com</a:t>
            </a:r>
            <a:r>
              <a:rPr lang="en-US" sz="3200" dirty="0" smtClean="0">
                <a:solidFill>
                  <a:srgbClr val="FFF8A9"/>
                </a:solidFill>
              </a:rPr>
              <a:t>/</a:t>
            </a:r>
            <a:r>
              <a:rPr lang="en-US" sz="3200" dirty="0" err="1" smtClean="0">
                <a:solidFill>
                  <a:srgbClr val="FFF8A9"/>
                </a:solidFill>
              </a:rPr>
              <a:t>joynerhidden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 and </a:t>
            </a:r>
            <a:r>
              <a:rPr lang="en-US" sz="3200" dirty="0"/>
              <a:t>discuss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What </a:t>
            </a:r>
            <a:r>
              <a:rPr lang="en-US" sz="3200" dirty="0"/>
              <a:t>kinds of materials does IA host and do they have rights to it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In </a:t>
            </a:r>
            <a:r>
              <a:rPr lang="en-US" sz="3200" dirty="0"/>
              <a:t>reference to the article, how does IA see itself as “resisting the hierarchy</a:t>
            </a:r>
            <a:r>
              <a:rPr lang="en-US" sz="3200" dirty="0" smtClean="0"/>
              <a:t>”?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What </a:t>
            </a:r>
            <a:r>
              <a:rPr lang="en-US" sz="3200" dirty="0"/>
              <a:t>levels of impact does IA aim to take into account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Discuss </a:t>
            </a:r>
            <a:r>
              <a:rPr lang="en-US" sz="3200" dirty="0"/>
              <a:t>with your table, then share as a group.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smtClean="0">
                <a:solidFill>
                  <a:schemeClr val="tx2"/>
                </a:solidFill>
              </a:rPr>
              <a:t>impact2cont.md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3: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social</a:t>
            </a:r>
            <a:r>
              <a:rPr lang="en-US" dirty="0"/>
              <a:t>, political, and economic impacts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impact3.md]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</a:t>
            </a:r>
            <a:r>
              <a:rPr lang="en-US" sz="6000" dirty="0" smtClean="0"/>
              <a:t>we </a:t>
            </a:r>
            <a:r>
              <a:rPr lang="en-US" sz="6000" dirty="0"/>
              <a:t>use? </a:t>
            </a:r>
            <a:r>
              <a:rPr lang="en-US" sz="6000" dirty="0" smtClean="0"/>
              <a:t>How </a:t>
            </a:r>
            <a:r>
              <a:rPr lang="en-US" sz="6000" dirty="0"/>
              <a:t>should we </a:t>
            </a:r>
            <a:r>
              <a:rPr lang="en-US" sz="6000" dirty="0" smtClean="0"/>
              <a:t>attribute </a:t>
            </a:r>
            <a:r>
              <a:rPr lang="en-US" sz="6000" dirty="0"/>
              <a:t>others' labor? </a:t>
            </a:r>
            <a:r>
              <a:rPr lang="en-US" sz="6000" dirty="0" smtClean="0"/>
              <a:t>How </a:t>
            </a:r>
            <a:r>
              <a:rPr lang="en-US" sz="6000" dirty="0"/>
              <a:t>can we </a:t>
            </a:r>
            <a:r>
              <a:rPr lang="en-US" sz="6000" dirty="0" smtClean="0"/>
              <a:t>be </a:t>
            </a:r>
            <a:r>
              <a:rPr lang="en-US" sz="6000" dirty="0"/>
              <a:t>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</a:t>
            </a:r>
            <a:r>
              <a:rPr lang="en-US" sz="6000" dirty="0"/>
              <a:t>research </a:t>
            </a:r>
            <a:r>
              <a:rPr lang="en-US" sz="6000" dirty="0" smtClean="0"/>
              <a:t>be </a:t>
            </a:r>
            <a:r>
              <a:rPr lang="en-US" sz="6000" dirty="0"/>
              <a:t>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 smtClean="0">
                <a:solidFill>
                  <a:schemeClr val="accent2"/>
                </a:solidFill>
              </a:rPr>
              <a:t>Bacioiu</a:t>
            </a:r>
            <a:r>
              <a:rPr lang="en-US" sz="1500" dirty="0" smtClean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4456" y="630081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impact3.md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1413029"/>
            <a:ext cx="6201467" cy="44262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All projects and research have impacts.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Whose </a:t>
            </a:r>
            <a:r>
              <a:rPr lang="en-US" sz="2400" dirty="0"/>
              <a:t>labor and what materials do you rely upon to do your work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Could </a:t>
            </a:r>
            <a:r>
              <a:rPr lang="en-US" sz="2400" dirty="0"/>
              <a:t>your research or project be used to justify or facilitate potentially harmful control or </a:t>
            </a:r>
            <a:r>
              <a:rPr lang="en-US" sz="2400" dirty="0" smtClean="0"/>
              <a:t>surveillance—by </a:t>
            </a:r>
            <a:r>
              <a:rPr lang="en-US" sz="2400" dirty="0"/>
              <a:t>e.g. the state, a vigilante group, an abusive partner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How </a:t>
            </a:r>
            <a:r>
              <a:rPr lang="en-US" sz="2400" dirty="0"/>
              <a:t>could your work cause changes to or justify social, economic or political discourses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your work be used for profit, for who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138107" y="636033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impact3.md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“situated ethics”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Range of impact: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accessibility to your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2272" y="6338070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*A </a:t>
            </a:r>
            <a:r>
              <a:rPr lang="en-US" sz="6000" dirty="0"/>
              <a:t>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</a:t>
            </a:r>
            <a:r>
              <a:rPr lang="en-US" sz="6000" dirty="0" smtClean="0"/>
              <a:t>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dirty="0"/>
              <a:t>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</a:t>
            </a:r>
            <a:r>
              <a:rPr lang="en-US" sz="6000" dirty="0" smtClean="0"/>
              <a:t>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 </a:t>
            </a:r>
            <a:r>
              <a:rPr lang="en-US" sz="2400" dirty="0"/>
              <a:t>will be able to access your research or project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Where </a:t>
            </a:r>
            <a:r>
              <a:rPr lang="en-US" sz="2400" dirty="0"/>
              <a:t>and through what media will it be accessible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&gt;&gt;  Will </a:t>
            </a:r>
            <a:r>
              <a:rPr lang="en-US" sz="2400" dirty="0"/>
              <a:t>it cost money to access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Will </a:t>
            </a:r>
            <a:r>
              <a:rPr lang="en-US" sz="2400" dirty="0"/>
              <a:t>it be accessible in different languages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it be accessible to people with visual, hearing, mobility, or other physical, sensory, or cognitive disabilities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53555" y="626407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859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 how were computers developed? By whom? Where? Why? </a:t>
            </a:r>
            <a:br>
              <a:rPr lang="en-US" dirty="0" smtClean="0"/>
            </a:br>
            <a:r>
              <a:rPr lang="en-US" dirty="0" smtClean="0"/>
              <a:t>(see Broussard 2018, chapter 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See additional </a:t>
            </a:r>
            <a:r>
              <a:rPr lang="en-US" sz="6000" b="1" i="1" dirty="0" smtClean="0"/>
              <a:t>case examples</a:t>
            </a:r>
            <a:r>
              <a:rPr lang="en-US" sz="6000" dirty="0" smtClean="0"/>
              <a:t>, a </a:t>
            </a:r>
            <a:r>
              <a:rPr lang="en-US" sz="6000" b="1" i="1" dirty="0" smtClean="0"/>
              <a:t>glossary </a:t>
            </a:r>
            <a:r>
              <a:rPr lang="en-US" sz="6000" dirty="0" smtClean="0"/>
              <a:t>of key terms and concepts, and a </a:t>
            </a:r>
            <a:r>
              <a:rPr lang="en-US" sz="6000" b="1" i="1" dirty="0" smtClean="0"/>
              <a:t>resources</a:t>
            </a:r>
            <a:r>
              <a:rPr lang="en-US" sz="6000" dirty="0" smtClean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71357" y="6354111"/>
            <a:ext cx="464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cases.md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glossary.md</a:t>
            </a:r>
            <a:r>
              <a:rPr lang="en-US" dirty="0" smtClean="0">
                <a:solidFill>
                  <a:schemeClr val="accent5"/>
                </a:solidFill>
              </a:rPr>
              <a:t>, and </a:t>
            </a:r>
            <a:r>
              <a:rPr lang="en-US" dirty="0" err="1" smtClean="0">
                <a:solidFill>
                  <a:schemeClr val="accent5"/>
                </a:solidFill>
              </a:rPr>
              <a:t>resources.md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Workshop debrief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the end of this workshop, participants have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Reviewed </a:t>
            </a:r>
            <a:r>
              <a:rPr lang="en-US" sz="2800" dirty="0"/>
              <a:t>ethical practices to satisfy institutional needs (IRB) when working with "human subjects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Learned </a:t>
            </a:r>
            <a:r>
              <a:rPr lang="en-US" sz="2800" dirty="0"/>
              <a:t>specific ethical questions and levels of impact to consider when doing various forms of digital research and using digital tools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Engaged </a:t>
            </a:r>
            <a:r>
              <a:rPr lang="en-US" sz="2800" dirty="0"/>
              <a:t>with alternative approaches and case examples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Envisioned </a:t>
            </a:r>
            <a:r>
              <a:rPr lang="en-US" sz="2800" dirty="0"/>
              <a:t>the ethics of their own projects and methodologies.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Next steps: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Determine </a:t>
            </a:r>
            <a:r>
              <a:rPr lang="en-US" sz="2800" dirty="0"/>
              <a:t>institutional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Explore </a:t>
            </a:r>
            <a:r>
              <a:rPr lang="en-US" sz="2800" dirty="0"/>
              <a:t>ethics beyond </a:t>
            </a:r>
            <a:r>
              <a:rPr lang="en-US" sz="2800" dirty="0" smtClean="0"/>
              <a:t>compliance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Reassess </a:t>
            </a:r>
            <a:r>
              <a:rPr lang="en-US" sz="2800" dirty="0"/>
              <a:t>your 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Patrick Smyth @psmyth01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66" y="25628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Ethics from the standpoint of the institution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institutional.md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424861"/>
            <a:ext cx="6016738" cy="5401889"/>
          </a:xfrm>
        </p:spPr>
      </p:pic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institutional.md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284" y="5906960"/>
            <a:ext cx="794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Source: This comic was created for free at </a:t>
            </a:r>
            <a:r>
              <a:rPr lang="en-US" dirty="0" err="1" smtClean="0">
                <a:solidFill>
                  <a:schemeClr val="accent2"/>
                </a:solidFill>
              </a:rPr>
              <a:t>MakeBeliefsComix.com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24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5915"/>
            <a:ext cx="10515600" cy="3161047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</a:t>
            </a:r>
            <a:r>
              <a:rPr lang="en-US" sz="3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7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63479"/>
            <a:ext cx="5157787" cy="515993"/>
          </a:xfrm>
        </p:spPr>
        <p:txBody>
          <a:bodyPr/>
          <a:lstStyle/>
          <a:p>
            <a:r>
              <a:rPr lang="en-US" dirty="0" smtClean="0"/>
              <a:t>3 core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87391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63479"/>
            <a:ext cx="5183188" cy="515993"/>
          </a:xfrm>
        </p:spPr>
        <p:txBody>
          <a:bodyPr/>
          <a:lstStyle/>
          <a:p>
            <a:r>
              <a:rPr lang="en-US" dirty="0" smtClean="0"/>
              <a:t>3 key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387391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of subjects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41388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361749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46534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F1F0A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921</Words>
  <Application>Microsoft Macintosh PowerPoint</Application>
  <PresentationFormat>Widescreen</PresentationFormat>
  <Paragraphs>139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Calibri Light</vt:lpstr>
      <vt:lpstr>Arial</vt:lpstr>
      <vt:lpstr>Office Theme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*See the Planned Parenthood Tumblr page [tinyurl.com/consentpp] for a great definition of consent</vt:lpstr>
      <vt:lpstr>Every university or research institution must, legally, have its own or an affiliated Institutional Review Board (IRB).</vt:lpstr>
      <vt:lpstr>PowerPoint Presentation</vt:lpstr>
      <vt:lpstr>*A note on formal methods</vt:lpstr>
      <vt:lpstr>Activity  Think about a digital project or research you are or will be working on. Pair up with another person near you and discuss:  &gt;&gt;  In 1 minute each, what is the purpose of your project—what does it aim to do?  &gt;&gt;  In 1 minute each, what is the design of your project—how will you do this?  &gt;&gt;  In relation to each of your projects' purpose and design, what might be some ethical concerns that fall beyond questions of legality or the purview of the IRB?  Share as a class.  </vt:lpstr>
      <vt:lpstr>Ethics beyond compliance</vt:lpstr>
      <vt:lpstr>PowerPoint Presentation</vt:lpstr>
      <vt:lpstr>PowerPoint Presentation</vt:lpstr>
      <vt:lpstr>Level of impact 1:    “how our methods of data collection impact humans, directly” (Markham 2016)</vt:lpstr>
      <vt:lpstr>What counts as "human"?  What data should be off limits? </vt:lpstr>
      <vt:lpstr>Commonly blurred definitions</vt:lpstr>
      <vt:lpstr>Human subjects &amp; “the distance principle”</vt:lpstr>
      <vt:lpstr>“public data”</vt:lpstr>
      <vt:lpstr>the question of personhood</vt:lpstr>
      <vt:lpstr>Activity  Let's analyze and discuss a case study.  Review Joshua Tabak and Vivian Zayas's academic article [tinyurl.com/tabakzayas] and their summary of it for the New York Times [tinyurl.com/gaydarscience], and discuss:  &gt;&gt;  What kinds of “human subjects” are involved in this study?  &gt;&gt;  Is a social media photo of oneself an extension of the self?  &gt;&gt;  Does their methodology raise any ethical concerns?  Discuss with your table, then share as a group.  Further reading: Patrick Sweeney, "Images of Faces Gleaned from Social Media in Social Psychological Research on Sexual Orientation," 2017 [tinyurl.com/sweeneyimages]</vt:lpstr>
      <vt:lpstr>Level of impact 2:    the politics of knowledge production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  Let's analyze and discuss a case study.   Check out the Interference Archive (IA) website [interferencearchive.org], read this brief article [tinyurl.com/joynerhidden] and discuss:  &gt;&gt; What kinds of materials does IA host and do they have rights to it?  &gt;&gt;  In reference to the article, how does IA see itself as “resisting the hierarchy”?  &gt;&gt;  What levels of impact does IA aim to take into account?  Discuss with your table, then share as a group.</vt:lpstr>
      <vt:lpstr>Level of impact 3:    social, political, and economic impacts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Activity  Think about a digital project or research you are or will be working on. Pair up with another person near you and discuss:  &gt;&gt;  Whose labor and what materials do you rely upon to do your work?  &gt;&gt;  Could your research or project be used to justify or facilitate potentially harmful control or surveillance—by e.g. the state, a vigilante group, an abusive partner?  &gt;&gt;  How could your work cause changes to or justify social, economic or political discourses?  &gt;&gt;  Will your work be used for profit, for who?  Share as a class.</vt:lpstr>
      <vt:lpstr>Range of impact:    accessibility to your work</vt:lpstr>
      <vt:lpstr>What is universal design?  What is accessibility?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Activity  Think about a digital project or research you are or will be working on. Pair up with another person near you and discuss:  &gt;&gt;  Who will be able to access your research or project?   &gt;&gt; Where and through what media will it be accessible?  &gt;&gt;  Will it cost money to access?   &gt;&gt; Will it be accessible in different languages?  &gt;&gt;  Will it be accessible to people with visual, hearing, mobility, or other physical, sensory, or cognitive disabilities?  Share as a class.</vt:lpstr>
      <vt:lpstr>See additional case examples, a glossary of key terms and concepts, and a resources page on the DHRI ethics curriculum on GitHub </vt:lpstr>
      <vt:lpstr>Workshop debrief  By the end of this workshop, participants have:  &gt;&gt;  Reviewed ethical practices to satisfy institutional needs (IRB) when working with "human subjects.”  &gt;&gt;  Learned specific ethical questions and levels of impact to consider when doing various forms of digital research and using digital tools.  &gt;&gt;  Engaged with alternative approaches and case examples.  &gt;&gt;  Envisioned the ethics of their own projects and methodologies.</vt:lpstr>
      <vt:lpstr>Next steps:  &gt;&gt; Determine institutional requirements  &gt;&gt; Explore ethics beyond compliance  &gt;&gt; Reassess your research methodology</vt:lpstr>
      <vt:lpstr>Ethics for digital projects and research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Kelsey Chatlosh</dc:creator>
  <cp:lastModifiedBy>Kelsey Chatlosh</cp:lastModifiedBy>
  <cp:revision>74</cp:revision>
  <cp:lastPrinted>2018-06-13T13:14:40Z</cp:lastPrinted>
  <dcterms:created xsi:type="dcterms:W3CDTF">2018-06-12T20:37:14Z</dcterms:created>
  <dcterms:modified xsi:type="dcterms:W3CDTF">2018-06-13T19:38:56Z</dcterms:modified>
</cp:coreProperties>
</file>