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89" r:id="rId4"/>
    <p:sldId id="257" r:id="rId5"/>
    <p:sldId id="271" r:id="rId6"/>
    <p:sldId id="282" r:id="rId7"/>
    <p:sldId id="284" r:id="rId8"/>
    <p:sldId id="286" r:id="rId9"/>
    <p:sldId id="287" r:id="rId10"/>
    <p:sldId id="288" r:id="rId11"/>
    <p:sldId id="258" r:id="rId12"/>
    <p:sldId id="263" r:id="rId13"/>
    <p:sldId id="262" r:id="rId14"/>
    <p:sldId id="264" r:id="rId15"/>
    <p:sldId id="270" r:id="rId16"/>
    <p:sldId id="267" r:id="rId17"/>
    <p:sldId id="265" r:id="rId18"/>
    <p:sldId id="266" r:id="rId19"/>
    <p:sldId id="268" r:id="rId20"/>
    <p:sldId id="261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BD0E2-DA4B-4425-8581-512C0AFA821A}" v="1" dt="2019-09-16T20:30:55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67" autoAdjust="0"/>
  </p:normalViewPr>
  <p:slideViewPr>
    <p:cSldViewPr snapToGrid="0">
      <p:cViewPr varScale="1">
        <p:scale>
          <a:sx n="90" d="100"/>
          <a:sy n="90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F9761-B527-41D4-9870-04E8D542DBE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DD25E-B6C2-4C18-82E2-2C1BB993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7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74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BBD3-BB27-458E-8899-800F751D3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2075A-E3DE-42A1-AA90-B3BA37976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4D9F-F59A-4BF1-84E8-0792CAFA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36D9-2CC1-4FAF-8B92-0B66D13A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27E4-D3E2-4187-9DA8-DCE1588D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7DAB-81F8-4724-80FD-B5008E0A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EC1C0-12C1-4E98-B494-11272F013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0524-44B3-481F-A077-B1E4E3EF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99D1-C4D4-453C-9740-F90EC2E6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84F72-F70E-4C59-A6B0-B90FC171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07B9A-62C0-4824-A3D6-87D60D48E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4824E-7DCB-4DF9-ADC3-33ED6168F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7410-9A43-4352-A4C1-716D053B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C7F30-D531-4A74-9A31-1E6B20B9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61FD3-7831-433A-9587-4748755B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D26D-28D9-467B-887E-FA3AE404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40B5-22C9-4B26-9DF2-74993594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7B6B-0F41-4934-BF3B-8840B864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51D4-67AA-4D25-BD58-FA31C66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6900-B54B-437C-8F58-983355F1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3492-EEFC-4D13-A923-58B1EA58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E3AF4-7258-43F5-BBA0-9C873E829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7F553-286E-4270-9DB1-69A2DC27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9371-B8F9-44D9-A931-8325EFFE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8B8A-861E-4596-AFED-727EF8CA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0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03AE-29FF-41C1-8275-7EB17EBC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E4CD-55C9-4183-A3ED-08248BB57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FFC31-0F44-41E8-A8C3-76ED886D0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94F93-F273-44D4-966D-85109DD9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7B1DA-CF14-45A6-8069-ED24F008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5595E-6EF3-414A-92CA-6F9DBA7F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28E9-5666-419A-9743-08EB4DA6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9EE49-9750-4E29-91EF-DD02FA416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C8400-8B9C-4085-992F-D61C0555F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BCA17-83E8-4517-BE50-D2F5C292D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3931D-7222-4C7A-A5B4-4DBFBB5BD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485AF-B810-41A1-B9CD-D15E0F05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5F80C-0E9B-406B-9D89-9153B43A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F86A1-461B-48EA-95CE-66AF1D9C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7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9922-896E-457C-BD0B-86846853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D1FE7-A9F9-4A6A-934B-7728BA9B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A16A5-38C4-4DE4-8A34-FBC95464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5A3FA-AA0F-46F7-B9D8-9EFB637F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B6302-E8E6-4939-A20F-6DF36E9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B67BA-3F67-446A-9CA6-AA5AB987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F6DDC-C30D-45CE-92EC-C5AA4D73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9C60-F658-4EF9-B588-3D775821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9918-E59A-45F5-9078-11D22780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60602-34B3-47C7-B4A6-4EBF56A57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1F8B3-E07D-4FAB-A54B-5F1B2773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E267-CA55-4713-88B1-3A7B5516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4DAB-5120-437D-861E-15A16511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8B5F-1C89-45D2-A73F-710266E5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F3311-9EFA-4F74-BA13-8C09731AA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670D6-7D24-42DB-8476-606FC635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7866-9C8F-4D15-AFA1-1E461F9D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EF5D6-3977-434B-BD80-941874AB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B3B24-9E84-4305-9E56-93AA59DE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9BEF3-3B06-4F0C-BA72-14E04D85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C0929-9D13-42DE-9198-3843E378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C8C6-0CF1-49E7-8F1B-FEB33C45E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237A6-6C4D-4926-862B-62F77BA3352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3B4B4-ABC3-427A-A642-D56610293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C421E-EC12-4E71-A283-A37C2F2F5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u.edu/-/media/Site/Provost/Provost/PDF/Documents_Current/TaskForce2017/DataScienceTaskForce.ashx?la=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cVbtBOsz8lbrfxFJWAOeSUwIz5P900LhIS6suEgDTs/edit#gid=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1986-4C50-4396-A709-1CC5743D4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DHRI R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3B346-BF65-4200-920D-63A1ECC4D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Aren Cambre</a:t>
            </a:r>
          </a:p>
          <a:p>
            <a:r>
              <a:rPr lang="en-US" dirty="0"/>
              <a:t>August 20, 2019</a:t>
            </a:r>
          </a:p>
        </p:txBody>
      </p:sp>
    </p:spTree>
    <p:extLst>
      <p:ext uri="{BB962C8B-B14F-4D97-AF65-F5344CB8AC3E}">
        <p14:creationId xmlns:p14="http://schemas.microsoft.com/office/powerpoint/2010/main" val="51714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4EC2-70BC-42EE-A8E4-9C9DC40F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SMU and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0F5E-CAF7-4830-8A0F-66E3067A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Strategic for SMU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CB07-29E1-45AC-BF7F-3BFA0DFE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F426-FE78-47CE-BDDD-ABF2A7FA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r>
              <a:rPr lang="en-US" dirty="0"/>
              <a:t>R Studio</a:t>
            </a:r>
          </a:p>
        </p:txBody>
      </p:sp>
    </p:spTree>
    <p:extLst>
      <p:ext uri="{BB962C8B-B14F-4D97-AF65-F5344CB8AC3E}">
        <p14:creationId xmlns:p14="http://schemas.microsoft.com/office/powerpoint/2010/main" val="210098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E370-18B6-4EB7-B1B6-7E67DFE5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2A8F-2935-4681-B357-AE52D6D6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  <a:p>
            <a:r>
              <a:rPr lang="en-US" dirty="0"/>
              <a:t>Compared to SPSS, SAS, etc.</a:t>
            </a:r>
          </a:p>
          <a:p>
            <a:r>
              <a:rPr lang="en-US" dirty="0"/>
              <a:t>It’s weird</a:t>
            </a:r>
          </a:p>
          <a:p>
            <a:r>
              <a:rPr lang="en-US" dirty="0"/>
              <a:t>What is </a:t>
            </a:r>
            <a:r>
              <a:rPr lang="en-US" dirty="0" err="1"/>
              <a:t>Tidyverse</a:t>
            </a:r>
            <a:r>
              <a:rPr lang="en-US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5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92EC-2E3E-4CB9-997C-A746E71B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5DE3-1555-45E4-8C47-ABED5D54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latin typeface="Consolas" panose="020B0609020204030204" pitchFamily="49" charset="0"/>
              </a:rPr>
              <a:t>"test"</a:t>
            </a:r>
          </a:p>
          <a:p>
            <a:r>
              <a:rPr lang="en-US" b="1" dirty="0">
                <a:latin typeface="Consolas" panose="020B0609020204030204" pitchFamily="49" charset="0"/>
              </a:rPr>
              <a:t>x &lt;- 1</a:t>
            </a:r>
          </a:p>
          <a:p>
            <a:r>
              <a:rPr lang="en-US" b="1" dirty="0">
                <a:latin typeface="Consolas" panose="020B0609020204030204" pitchFamily="49" charset="0"/>
              </a:rPr>
              <a:t>y &lt;- "test"</a:t>
            </a:r>
          </a:p>
        </p:txBody>
      </p:sp>
    </p:spTree>
    <p:extLst>
      <p:ext uri="{BB962C8B-B14F-4D97-AF65-F5344CB8AC3E}">
        <p14:creationId xmlns:p14="http://schemas.microsoft.com/office/powerpoint/2010/main" val="221780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F7F5-74DB-41A6-9120-572B0C3F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8DE7-2CCD-422B-92AC-5379F1BB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addnumbers</a:t>
            </a:r>
            <a:r>
              <a:rPr lang="en-US" b="1" dirty="0">
                <a:latin typeface="Consolas" panose="020B0609020204030204" pitchFamily="49" charset="0"/>
              </a:rPr>
              <a:t> &lt;- function(m, n)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z &lt;- m + n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print(z)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082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DF99-DBDC-4785-AE7C-B66D5E92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CDDF-C7BB-420D-86C6-3E57E90B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addnumbers</a:t>
            </a:r>
            <a:r>
              <a:rPr lang="en-US" b="1" dirty="0">
                <a:latin typeface="Consolas" panose="020B0609020204030204" pitchFamily="49" charset="0"/>
              </a:rPr>
              <a:t> &lt;- function(x, y)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z &lt;- x + y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return(z)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374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2F4C-896F-4DBF-B989-AE84B0D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4BD3-A4F4-47F1-B7BA-64189E7F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functions, data, etc.</a:t>
            </a:r>
          </a:p>
          <a:p>
            <a:r>
              <a:rPr lang="en-US" dirty="0"/>
              <a:t>Adds to R</a:t>
            </a:r>
          </a:p>
        </p:txBody>
      </p:sp>
    </p:spTree>
    <p:extLst>
      <p:ext uri="{BB962C8B-B14F-4D97-AF65-F5344CB8AC3E}">
        <p14:creationId xmlns:p14="http://schemas.microsoft.com/office/powerpoint/2010/main" val="1203414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3712-15A8-473E-BB41-CD531799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10E8-BFE2-4F9D-82C0-4754080B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scouts &lt;- c("Sam", "Ethan", "Davian", "Hayes", "Max")</a:t>
            </a:r>
          </a:p>
        </p:txBody>
      </p:sp>
    </p:spTree>
    <p:extLst>
      <p:ext uri="{BB962C8B-B14F-4D97-AF65-F5344CB8AC3E}">
        <p14:creationId xmlns:p14="http://schemas.microsoft.com/office/powerpoint/2010/main" val="3567223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6BFA-F527-4061-8C08-10218973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EC9F-B999-4194-BE6A-AD3F3018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scouts &lt;- c("Sam", "Ethan", "Davian", "Hayes", "Max")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ranks &lt;- c("</a:t>
            </a:r>
            <a:r>
              <a:rPr lang="en-US" b="1" dirty="0" err="1">
                <a:latin typeface="Consolas" panose="020B0609020204030204" pitchFamily="49" charset="0"/>
              </a:rPr>
              <a:t>Webelos</a:t>
            </a:r>
            <a:r>
              <a:rPr lang="en-US" b="1" dirty="0">
                <a:latin typeface="Consolas" panose="020B0609020204030204" pitchFamily="49" charset="0"/>
              </a:rPr>
              <a:t>", "Bear", "Lion", "Bear", "Wolf")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pack &lt;- </a:t>
            </a:r>
            <a:r>
              <a:rPr lang="en-US" b="1" dirty="0" err="1">
                <a:latin typeface="Consolas" panose="020B0609020204030204" pitchFamily="49" charset="0"/>
              </a:rPr>
              <a:t>data.frame</a:t>
            </a:r>
            <a:r>
              <a:rPr lang="en-US" b="1" dirty="0">
                <a:latin typeface="Consolas" panose="020B0609020204030204" pitchFamily="49" charset="0"/>
              </a:rPr>
              <a:t>(scouts, ranks)</a:t>
            </a:r>
          </a:p>
        </p:txBody>
      </p:sp>
    </p:spTree>
    <p:extLst>
      <p:ext uri="{BB962C8B-B14F-4D97-AF65-F5344CB8AC3E}">
        <p14:creationId xmlns:p14="http://schemas.microsoft.com/office/powerpoint/2010/main" val="1317277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555A-62F6-4278-B938-C0CE2725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9539-C4E0-4D81-81D3-C82CA764B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basics to be covered as we encounter them</a:t>
            </a:r>
          </a:p>
        </p:txBody>
      </p:sp>
    </p:spTree>
    <p:extLst>
      <p:ext uri="{BB962C8B-B14F-4D97-AF65-F5344CB8AC3E}">
        <p14:creationId xmlns:p14="http://schemas.microsoft.com/office/powerpoint/2010/main" val="184888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508C-4A86-4A33-BC87-8E2DC65A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5B04-9DA8-49CB-B45F-A3DCE248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Intro/purpose</a:t>
            </a:r>
          </a:p>
          <a:p>
            <a:r>
              <a:rPr lang="en-US" dirty="0"/>
              <a:t>Install</a:t>
            </a:r>
          </a:p>
          <a:p>
            <a:r>
              <a:rPr lang="en-US" dirty="0"/>
              <a:t>R and R Studio 101</a:t>
            </a:r>
          </a:p>
          <a:p>
            <a:r>
              <a:rPr lang="en-US" dirty="0"/>
              <a:t>Chapter 1 of </a:t>
            </a:r>
            <a:r>
              <a:rPr lang="en-US" i="1" dirty="0"/>
              <a:t>Text </a:t>
            </a:r>
            <a:r>
              <a:rPr lang="en-US" i="1"/>
              <a:t>Mining with </a:t>
            </a:r>
            <a:r>
              <a:rPr lang="en-US" i="1" dirty="0"/>
              <a:t>R</a:t>
            </a:r>
            <a:r>
              <a:rPr lang="en-US"/>
              <a:t>: “The </a:t>
            </a:r>
            <a:r>
              <a:rPr lang="en-US" dirty="0"/>
              <a:t>tidy </a:t>
            </a:r>
            <a:r>
              <a:rPr lang="en-US"/>
              <a:t>text format”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026F-E6BB-41E9-8C9C-95C8D183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9D2C-D9D9-43D0-8005-6C0405BB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  <a:p>
            <a:r>
              <a:rPr lang="en-US" dirty="0"/>
              <a:t>Meaning of windows</a:t>
            </a:r>
          </a:p>
          <a:p>
            <a:r>
              <a:rPr lang="en-US" dirty="0"/>
              <a:t>Execute</a:t>
            </a:r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906691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761C-A634-486F-8CAB-C9031CA2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402E-0466-42A9-8E69-08A333D7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textbook and work through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2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33D4-BC97-4679-BE9C-DF76D38C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…but do this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D849-9FAC-4E9E-BB64-D7D5B2B2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downloading R and RStudio</a:t>
            </a:r>
          </a:p>
        </p:txBody>
      </p:sp>
    </p:spTree>
    <p:extLst>
      <p:ext uri="{BB962C8B-B14F-4D97-AF65-F5344CB8AC3E}">
        <p14:creationId xmlns:p14="http://schemas.microsoft.com/office/powerpoint/2010/main" val="21079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3AE0-E4F1-4FDA-ABD9-78449401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Intro/purpose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E0E4-5471-403D-B799-FEA04EE3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R and </a:t>
            </a:r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Interrupt me if you’re confused.</a:t>
            </a:r>
          </a:p>
        </p:txBody>
      </p:sp>
    </p:spTree>
    <p:extLst>
      <p:ext uri="{BB962C8B-B14F-4D97-AF65-F5344CB8AC3E}">
        <p14:creationId xmlns:p14="http://schemas.microsoft.com/office/powerpoint/2010/main" val="221612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43AF-DA5C-47BF-8967-8102A24A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AE91-0A8D-4BAC-BB14-D5841D5B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Aren Cambre</a:t>
            </a:r>
          </a:p>
          <a:p>
            <a:r>
              <a:rPr lang="en-US" dirty="0"/>
              <a:t>Director, Web Application Services Team</a:t>
            </a:r>
          </a:p>
          <a:p>
            <a:r>
              <a:rPr lang="en-US" dirty="0"/>
              <a:t>Education:</a:t>
            </a:r>
          </a:p>
          <a:p>
            <a:pPr lvl="1"/>
            <a:r>
              <a:rPr lang="en-US" dirty="0"/>
              <a:t>BS Computer Science, ‘99</a:t>
            </a:r>
          </a:p>
          <a:p>
            <a:pPr lvl="1"/>
            <a:r>
              <a:rPr lang="en-US" dirty="0"/>
              <a:t>BA Mathematics, ’99</a:t>
            </a:r>
          </a:p>
          <a:p>
            <a:pPr lvl="1"/>
            <a:r>
              <a:rPr lang="en-US" dirty="0"/>
              <a:t>MS Computer Science, ‘03</a:t>
            </a:r>
          </a:p>
          <a:p>
            <a:pPr lvl="1"/>
            <a:r>
              <a:rPr lang="en-US" dirty="0"/>
              <a:t>DE Engineering Management, ‘14</a:t>
            </a:r>
          </a:p>
          <a:p>
            <a:r>
              <a:rPr lang="en-US" dirty="0"/>
              <a:t>How I got into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32182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0C47-F1AB-4D11-AE4A-810EBABF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Aren’s</a:t>
            </a:r>
            <a:r>
              <a:rPr lang="en-US" dirty="0"/>
              <a:t> practical uses of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8557-365D-4E84-A9FF-18BA0C61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vital statistics of services</a:t>
            </a:r>
          </a:p>
          <a:p>
            <a:r>
              <a:rPr lang="en-US" dirty="0"/>
              <a:t>Tracking camp registration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3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D798-0384-4E70-92AA-9606A379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Aren’s</a:t>
            </a:r>
            <a:r>
              <a:rPr lang="en-US" dirty="0"/>
              <a:t> practical uses of 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C33A91-52A4-48B6-B27A-79CAE5DC7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7644" y="1825625"/>
            <a:ext cx="8296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0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D0A74AAD-7BB8-4362-BC3A-70FF6C3DA9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8138" b="46689"/>
          <a:stretch/>
        </p:blipFill>
        <p:spPr>
          <a:xfrm>
            <a:off x="233270" y="909305"/>
            <a:ext cx="11958730" cy="63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4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404F-E0C4-4797-BB09-54D4389F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Jo </a:t>
            </a:r>
            <a:r>
              <a:rPr lang="en-US" dirty="0" err="1"/>
              <a:t>Guldi’s</a:t>
            </a:r>
            <a:r>
              <a:rPr lang="en-US" dirty="0"/>
              <a:t> use of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9E59-FD7C-4786-BF74-231EE26E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Asst. Professor of History at SMU</a:t>
            </a:r>
          </a:p>
          <a:p>
            <a:r>
              <a:rPr lang="en-US" dirty="0"/>
              <a:t>Studying the Hansard Corpus</a:t>
            </a:r>
          </a:p>
        </p:txBody>
      </p:sp>
    </p:spTree>
    <p:extLst>
      <p:ext uri="{BB962C8B-B14F-4D97-AF65-F5344CB8AC3E}">
        <p14:creationId xmlns:p14="http://schemas.microsoft.com/office/powerpoint/2010/main" val="90455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Widescreen</PresentationFormat>
  <Paragraphs>83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DHRI R Introduction</vt:lpstr>
      <vt:lpstr>Agenda</vt:lpstr>
      <vt:lpstr>…but do this first</vt:lpstr>
      <vt:lpstr>Intro/purpose</vt:lpstr>
      <vt:lpstr>Who am I?</vt:lpstr>
      <vt:lpstr>Aren’s practical uses of R</vt:lpstr>
      <vt:lpstr>Aren’s practical uses of R</vt:lpstr>
      <vt:lpstr>PowerPoint Presentation</vt:lpstr>
      <vt:lpstr>Dr. Jo Guldi’s use of data science</vt:lpstr>
      <vt:lpstr>SMU and Data Science</vt:lpstr>
      <vt:lpstr>Install</vt:lpstr>
      <vt:lpstr>R</vt:lpstr>
      <vt:lpstr>Objects</vt:lpstr>
      <vt:lpstr>Function</vt:lpstr>
      <vt:lpstr>Function return value</vt:lpstr>
      <vt:lpstr>Library</vt:lpstr>
      <vt:lpstr>Vector</vt:lpstr>
      <vt:lpstr>Data frame</vt:lpstr>
      <vt:lpstr>That’s the basics</vt:lpstr>
      <vt:lpstr>R Studio</vt:lpstr>
      <vt:lpstr>Chapter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2019-08-22T20:43:03Z</dcterms:created>
  <dcterms:modified xsi:type="dcterms:W3CDTF">2019-09-16T20:30:55Z</dcterms:modified>
</cp:coreProperties>
</file>