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70" r:id="rId4"/>
    <p:sldId id="271" r:id="rId5"/>
    <p:sldId id="274" r:id="rId6"/>
    <p:sldId id="272" r:id="rId7"/>
    <p:sldId id="273" r:id="rId8"/>
    <p:sldId id="259" r:id="rId9"/>
    <p:sldId id="266" r:id="rId10"/>
    <p:sldId id="267" r:id="rId11"/>
    <p:sldId id="289" r:id="rId12"/>
    <p:sldId id="290" r:id="rId13"/>
    <p:sldId id="285" r:id="rId14"/>
    <p:sldId id="286" r:id="rId15"/>
    <p:sldId id="292" r:id="rId16"/>
    <p:sldId id="287" r:id="rId17"/>
    <p:sldId id="293" r:id="rId18"/>
    <p:sldId id="288" r:id="rId19"/>
    <p:sldId id="294" r:id="rId20"/>
    <p:sldId id="296" r:id="rId21"/>
    <p:sldId id="297" r:id="rId22"/>
    <p:sldId id="277" r:id="rId23"/>
    <p:sldId id="276" r:id="rId24"/>
    <p:sldId id="265" r:id="rId25"/>
    <p:sldId id="282" r:id="rId26"/>
    <p:sldId id="283" r:id="rId27"/>
    <p:sldId id="284" r:id="rId28"/>
    <p:sldId id="268" r:id="rId29"/>
    <p:sldId id="269" r:id="rId30"/>
    <p:sldId id="298"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6" d="100"/>
          <a:sy n="66" d="100"/>
        </p:scale>
        <p:origin x="1304"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9E1710-AFFE-485F-8DDE-4CDC21FDEE1D}" type="datetimeFigureOut">
              <a:rPr lang="en-US" smtClean="0"/>
              <a:t>12/12/2024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9B2EEE-29AC-4B2E-96F8-80096CADE10F}" type="slidenum">
              <a:rPr lang="en-US" smtClean="0"/>
              <a:t>‹#›</a:t>
            </a:fld>
            <a:endParaRPr lang="en-US"/>
          </a:p>
        </p:txBody>
      </p:sp>
    </p:spTree>
    <p:extLst>
      <p:ext uri="{BB962C8B-B14F-4D97-AF65-F5344CB8AC3E}">
        <p14:creationId xmlns:p14="http://schemas.microsoft.com/office/powerpoint/2010/main" val="4190790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9B2EEE-29AC-4B2E-96F8-80096CADE10F}" type="slidenum">
              <a:rPr lang="en-US" smtClean="0"/>
              <a:t>3</a:t>
            </a:fld>
            <a:endParaRPr lang="en-US"/>
          </a:p>
        </p:txBody>
      </p:sp>
    </p:spTree>
    <p:extLst>
      <p:ext uri="{BB962C8B-B14F-4D97-AF65-F5344CB8AC3E}">
        <p14:creationId xmlns:p14="http://schemas.microsoft.com/office/powerpoint/2010/main" val="262629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9B2EEE-29AC-4B2E-96F8-80096CADE10F}" type="slidenum">
              <a:rPr lang="en-US" smtClean="0"/>
              <a:t>29</a:t>
            </a:fld>
            <a:endParaRPr lang="en-US"/>
          </a:p>
        </p:txBody>
      </p:sp>
    </p:spTree>
    <p:extLst>
      <p:ext uri="{BB962C8B-B14F-4D97-AF65-F5344CB8AC3E}">
        <p14:creationId xmlns:p14="http://schemas.microsoft.com/office/powerpoint/2010/main" val="1591374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9B2EEE-29AC-4B2E-96F8-80096CADE10F}" type="slidenum">
              <a:rPr lang="en-US" smtClean="0"/>
              <a:t>30</a:t>
            </a:fld>
            <a:endParaRPr lang="en-US"/>
          </a:p>
        </p:txBody>
      </p:sp>
    </p:spTree>
    <p:extLst>
      <p:ext uri="{BB962C8B-B14F-4D97-AF65-F5344CB8AC3E}">
        <p14:creationId xmlns:p14="http://schemas.microsoft.com/office/powerpoint/2010/main" val="316016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9B2EEE-29AC-4B2E-96F8-80096CADE10F}" type="slidenum">
              <a:rPr lang="en-US" smtClean="0"/>
              <a:t>31</a:t>
            </a:fld>
            <a:endParaRPr lang="en-US"/>
          </a:p>
        </p:txBody>
      </p:sp>
    </p:spTree>
    <p:extLst>
      <p:ext uri="{BB962C8B-B14F-4D97-AF65-F5344CB8AC3E}">
        <p14:creationId xmlns:p14="http://schemas.microsoft.com/office/powerpoint/2010/main" val="3924681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272232-34B5-45CE-B074-B3F9D3FE3BE2}"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037F4-C0C4-4B66-B0D9-5E556CD936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272232-34B5-45CE-B074-B3F9D3FE3BE2}"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037F4-C0C4-4B66-B0D9-5E556CD936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272232-34B5-45CE-B074-B3F9D3FE3BE2}"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037F4-C0C4-4B66-B0D9-5E556CD936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272232-34B5-45CE-B074-B3F9D3FE3BE2}"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037F4-C0C4-4B66-B0D9-5E556CD936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272232-34B5-45CE-B074-B3F9D3FE3BE2}"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037F4-C0C4-4B66-B0D9-5E556CD936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272232-34B5-45CE-B074-B3F9D3FE3BE2}"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037F4-C0C4-4B66-B0D9-5E556CD936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272232-34B5-45CE-B074-B3F9D3FE3BE2}" type="datetimeFigureOut">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037F4-C0C4-4B66-B0D9-5E556CD936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272232-34B5-45CE-B074-B3F9D3FE3BE2}" type="datetimeFigureOut">
              <a:rPr lang="en-US" smtClean="0"/>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037F4-C0C4-4B66-B0D9-5E556CD936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72232-34B5-45CE-B074-B3F9D3FE3BE2}" type="datetimeFigureOut">
              <a:rPr lang="en-US" smtClean="0"/>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037F4-C0C4-4B66-B0D9-5E556CD936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272232-34B5-45CE-B074-B3F9D3FE3BE2}"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037F4-C0C4-4B66-B0D9-5E556CD936C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7272232-34B5-45CE-B074-B3F9D3FE3BE2}" type="datetimeFigureOut">
              <a:rPr lang="en-US" smtClean="0"/>
              <a:t>12/12/2024</a:t>
            </a:fld>
            <a:endParaRPr lang="en-US"/>
          </a:p>
        </p:txBody>
      </p:sp>
      <p:sp>
        <p:nvSpPr>
          <p:cNvPr id="9" name="Slide Number Placeholder 8"/>
          <p:cNvSpPr>
            <a:spLocks noGrp="1"/>
          </p:cNvSpPr>
          <p:nvPr>
            <p:ph type="sldNum" sz="quarter" idx="11"/>
          </p:nvPr>
        </p:nvSpPr>
        <p:spPr/>
        <p:txBody>
          <a:bodyPr/>
          <a:lstStyle/>
          <a:p>
            <a:fld id="{EE2037F4-C0C4-4B66-B0D9-5E556CD936C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E2037F4-C0C4-4B66-B0D9-5E556CD936C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7272232-34B5-45CE-B074-B3F9D3FE3BE2}" type="datetimeFigureOut">
              <a:rPr lang="en-US" smtClean="0"/>
              <a:t>12/12/2024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57200" y="1417638"/>
            <a:ext cx="7620000" cy="4983162"/>
          </a:xfrm>
        </p:spPr>
        <p:txBody>
          <a:bodyPr>
            <a:noAutofit/>
          </a:bodyPr>
          <a:lstStyle/>
          <a:p>
            <a:pPr>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Visual cryptography is a cryptographic technique that allows for secure image-based information sharing and authentication.</a:t>
            </a:r>
          </a:p>
          <a:p>
            <a:pPr>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It is the process of verifying the identity of a user to grant access to a system or service securely.</a:t>
            </a:r>
          </a:p>
          <a:p>
            <a:pPr>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User authentication using visual cryptography aims to enhance security by leveraging images to authenticate users. </a:t>
            </a:r>
          </a:p>
          <a:p>
            <a:pPr>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Transparent Shares: Visual cryptography divides an image into two transparent shares, which individually reveal no information about the original image.</a:t>
            </a:r>
          </a:p>
          <a:p>
            <a:pPr>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User Identity Verification: To authenticate a user, both shares are superimposed by the user, revealing the secret information.</a:t>
            </a:r>
          </a:p>
          <a:p>
            <a:pPr>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Increased Security: Visual cryptography adds an extra layer of security to user authentication, making it difficult for unauthorized users to gain access. </a:t>
            </a:r>
            <a:endParaRPr lang="en-US" sz="1600" dirty="0">
              <a:solidFill>
                <a:srgbClr val="374151"/>
              </a:solidFill>
              <a:latin typeface="Times New Roman" panose="02020603050405020304" pitchFamily="18" charset="0"/>
              <a:cs typeface="Times New Roman" panose="02020603050405020304" pitchFamily="18" charset="0"/>
            </a:endParaRPr>
          </a:p>
          <a:p>
            <a:pPr>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User-Friendly: It can be more user-friendly compared to traditional password-based methods.</a:t>
            </a:r>
          </a:p>
        </p:txBody>
      </p:sp>
    </p:spTree>
    <p:extLst>
      <p:ext uri="{BB962C8B-B14F-4D97-AF65-F5344CB8AC3E}">
        <p14:creationId xmlns:p14="http://schemas.microsoft.com/office/powerpoint/2010/main" val="354592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sz="2400" dirty="0">
                <a:latin typeface="Times New Roman" panose="02020603050405020304" pitchFamily="18" charset="0"/>
                <a:cs typeface="Times New Roman" panose="02020603050405020304" pitchFamily="18" charset="0"/>
              </a:rPr>
              <a:t>System Architecture </a:t>
            </a:r>
          </a:p>
        </p:txBody>
      </p:sp>
      <p:pic>
        <p:nvPicPr>
          <p:cNvPr id="5" name="Picture 4">
            <a:extLst>
              <a:ext uri="{FF2B5EF4-FFF2-40B4-BE49-F238E27FC236}">
                <a16:creationId xmlns:a16="http://schemas.microsoft.com/office/drawing/2014/main" id="{1E9103DB-E725-983A-9C9D-72B683CBC1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730" y="914400"/>
            <a:ext cx="6590270" cy="5668962"/>
          </a:xfrm>
          <a:prstGeom prst="rect">
            <a:avLst/>
          </a:prstGeom>
        </p:spPr>
      </p:pic>
    </p:spTree>
    <p:extLst>
      <p:ext uri="{BB962C8B-B14F-4D97-AF65-F5344CB8AC3E}">
        <p14:creationId xmlns:p14="http://schemas.microsoft.com/office/powerpoint/2010/main" val="3733209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2DCD-68E6-4086-6CE7-A0D496484475}"/>
              </a:ext>
            </a:extLst>
          </p:cNvPr>
          <p:cNvSpPr>
            <a:spLocks noGrp="1"/>
          </p:cNvSpPr>
          <p:nvPr>
            <p:ph type="title"/>
          </p:nvPr>
        </p:nvSpPr>
        <p:spPr>
          <a:xfrm>
            <a:off x="457200" y="274638"/>
            <a:ext cx="7620000" cy="639762"/>
          </a:xfrm>
        </p:spPr>
        <p:txBody>
          <a:bodyPr/>
          <a:lstStyle/>
          <a:p>
            <a:r>
              <a:rPr lang="en-US" dirty="0"/>
              <a:t>Sequence Diagram</a:t>
            </a:r>
            <a:endParaRPr lang="en-IN" dirty="0"/>
          </a:p>
        </p:txBody>
      </p:sp>
      <p:pic>
        <p:nvPicPr>
          <p:cNvPr id="10" name="Content Placeholder 9">
            <a:extLst>
              <a:ext uri="{FF2B5EF4-FFF2-40B4-BE49-F238E27FC236}">
                <a16:creationId xmlns:a16="http://schemas.microsoft.com/office/drawing/2014/main" id="{93D4DC5E-9A28-049A-5580-AE926A731BE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143000"/>
            <a:ext cx="6307436" cy="5562600"/>
          </a:xfrm>
        </p:spPr>
      </p:pic>
    </p:spTree>
    <p:extLst>
      <p:ext uri="{BB962C8B-B14F-4D97-AF65-F5344CB8AC3E}">
        <p14:creationId xmlns:p14="http://schemas.microsoft.com/office/powerpoint/2010/main" val="28376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01CF-5295-60DB-EBCC-81D3D9AB740E}"/>
              </a:ext>
            </a:extLst>
          </p:cNvPr>
          <p:cNvSpPr>
            <a:spLocks noGrp="1"/>
          </p:cNvSpPr>
          <p:nvPr>
            <p:ph type="title"/>
          </p:nvPr>
        </p:nvSpPr>
        <p:spPr>
          <a:xfrm>
            <a:off x="457200" y="274638"/>
            <a:ext cx="7620000" cy="792162"/>
          </a:xfrm>
        </p:spPr>
        <p:txBody>
          <a:bodyPr/>
          <a:lstStyle/>
          <a:p>
            <a:r>
              <a:rPr lang="en-US" dirty="0"/>
              <a:t>Use Case Diagram</a:t>
            </a:r>
            <a:endParaRPr lang="en-IN" dirty="0"/>
          </a:p>
        </p:txBody>
      </p:sp>
      <p:pic>
        <p:nvPicPr>
          <p:cNvPr id="7" name="Content Placeholder 6">
            <a:extLst>
              <a:ext uri="{FF2B5EF4-FFF2-40B4-BE49-F238E27FC236}">
                <a16:creationId xmlns:a16="http://schemas.microsoft.com/office/drawing/2014/main" id="{06DB307B-9D4D-35C1-2DA1-56526BF326D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600" y="1066800"/>
            <a:ext cx="5715000" cy="5516562"/>
          </a:xfrm>
        </p:spPr>
      </p:pic>
    </p:spTree>
    <p:extLst>
      <p:ext uri="{BB962C8B-B14F-4D97-AF65-F5344CB8AC3E}">
        <p14:creationId xmlns:p14="http://schemas.microsoft.com/office/powerpoint/2010/main" val="343470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197A-A620-AB28-6D0B-D5F0E01DCA25}"/>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22982FE2-2AE6-98F3-23FB-5F4371285DF6}"/>
              </a:ext>
            </a:extLst>
          </p:cNvPr>
          <p:cNvSpPr>
            <a:spLocks noGrp="1"/>
          </p:cNvSpPr>
          <p:nvPr>
            <p:ph idx="1"/>
          </p:nvPr>
        </p:nvSpPr>
        <p:spPr>
          <a:xfrm>
            <a:off x="457200" y="1600200"/>
            <a:ext cx="7620000" cy="4800600"/>
          </a:xfrm>
        </p:spPr>
        <p:txBody>
          <a:bodyPr>
            <a:normAutofit/>
          </a:bodyPr>
          <a:lstStyle/>
          <a:p>
            <a:pPr marL="457200" indent="-342900" algn="just">
              <a:lnSpc>
                <a:spcPct val="150000"/>
              </a:lnSpc>
              <a:buAutoNum type="arabicPeriod"/>
            </a:pPr>
            <a:r>
              <a:rPr lang="en-US" sz="1600" i="0" dirty="0">
                <a:effectLst/>
                <a:latin typeface="Times New Roman" panose="02020603050405020304" pitchFamily="18" charset="0"/>
                <a:cs typeface="Times New Roman" panose="02020603050405020304" pitchFamily="18" charset="0"/>
              </a:rPr>
              <a:t>GUI :</a:t>
            </a:r>
          </a:p>
          <a:p>
            <a:pPr marL="114300" indent="0" algn="just">
              <a:lnSpc>
                <a:spcPct val="150000"/>
              </a:lnSpc>
              <a:buNone/>
            </a:pPr>
            <a:endParaRPr lang="en-US" sz="160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C28BDBB-BA74-213F-FA8C-80B035261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65" y="2133600"/>
            <a:ext cx="7486135" cy="4267200"/>
          </a:xfrm>
          <a:prstGeom prst="rect">
            <a:avLst/>
          </a:prstGeom>
        </p:spPr>
      </p:pic>
    </p:spTree>
    <p:extLst>
      <p:ext uri="{BB962C8B-B14F-4D97-AF65-F5344CB8AC3E}">
        <p14:creationId xmlns:p14="http://schemas.microsoft.com/office/powerpoint/2010/main" val="378916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B08003-706F-0561-3557-F32488F3BF68}"/>
              </a:ext>
            </a:extLst>
          </p:cNvPr>
          <p:cNvSpPr txBox="1"/>
          <p:nvPr/>
        </p:nvSpPr>
        <p:spPr>
          <a:xfrm>
            <a:off x="457200" y="381000"/>
            <a:ext cx="7467600" cy="1846659"/>
          </a:xfrm>
          <a:prstGeom prst="rect">
            <a:avLst/>
          </a:prstGeom>
          <a:noFill/>
        </p:spPr>
        <p:txBody>
          <a:bodyPr wrap="square" rtlCol="0">
            <a:spAutoFit/>
          </a:bodyPr>
          <a:lstStyle/>
          <a:p>
            <a:pPr marL="114300" indent="0" algn="just">
              <a:lnSpc>
                <a:spcPct val="150000"/>
              </a:lnSpc>
              <a:buNone/>
            </a:pPr>
            <a:r>
              <a:rPr lang="en-US" sz="1600" i="0" dirty="0">
                <a:effectLst/>
                <a:latin typeface="Times New Roman" panose="02020603050405020304" pitchFamily="18" charset="0"/>
                <a:cs typeface="Times New Roman" panose="02020603050405020304" pitchFamily="18" charset="0"/>
              </a:rPr>
              <a:t>2.Register</a:t>
            </a:r>
          </a:p>
          <a:p>
            <a:pPr marL="114300" indent="0" algn="just">
              <a:lnSpc>
                <a:spcPct val="150000"/>
              </a:lnSpc>
              <a:buNone/>
            </a:pPr>
            <a:r>
              <a:rPr lang="en-US" sz="1600" dirty="0">
                <a:latin typeface="Times New Roman" panose="02020603050405020304" pitchFamily="18" charset="0"/>
                <a:cs typeface="Times New Roman" panose="02020603050405020304" pitchFamily="18" charset="0"/>
              </a:rPr>
              <a:t>   Upload Image and Secret Key(AES Algorithm used for Encrypt Image).</a:t>
            </a: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C4CB49F-DFDC-A3D1-0B2B-E3F38EE9E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572" y="1524000"/>
            <a:ext cx="7462296" cy="4495800"/>
          </a:xfrm>
          <a:prstGeom prst="rect">
            <a:avLst/>
          </a:prstGeom>
        </p:spPr>
      </p:pic>
    </p:spTree>
    <p:extLst>
      <p:ext uri="{BB962C8B-B14F-4D97-AF65-F5344CB8AC3E}">
        <p14:creationId xmlns:p14="http://schemas.microsoft.com/office/powerpoint/2010/main" val="320752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B5CA-1EBD-D3C3-C59E-B2D07AD39221}"/>
              </a:ext>
            </a:extLst>
          </p:cNvPr>
          <p:cNvSpPr>
            <a:spLocks noGrp="1"/>
          </p:cNvSpPr>
          <p:nvPr>
            <p:ph type="title"/>
          </p:nvPr>
        </p:nvSpPr>
        <p:spPr/>
        <p:txBody>
          <a:bodyPr/>
          <a:lstStyle/>
          <a:p>
            <a:r>
              <a:rPr lang="en-IN" sz="1800" dirty="0"/>
              <a:t>3.Database Connectivity</a:t>
            </a:r>
          </a:p>
        </p:txBody>
      </p:sp>
      <p:pic>
        <p:nvPicPr>
          <p:cNvPr id="4" name="Picture 3">
            <a:extLst>
              <a:ext uri="{FF2B5EF4-FFF2-40B4-BE49-F238E27FC236}">
                <a16:creationId xmlns:a16="http://schemas.microsoft.com/office/drawing/2014/main" id="{ECC0478D-634C-056B-4390-872227905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17638"/>
            <a:ext cx="8077200" cy="4830762"/>
          </a:xfrm>
          <a:prstGeom prst="rect">
            <a:avLst/>
          </a:prstGeom>
        </p:spPr>
      </p:pic>
    </p:spTree>
    <p:extLst>
      <p:ext uri="{BB962C8B-B14F-4D97-AF65-F5344CB8AC3E}">
        <p14:creationId xmlns:p14="http://schemas.microsoft.com/office/powerpoint/2010/main" val="1321979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5B7743-9CD8-B96B-9151-27A78BDDE126}"/>
              </a:ext>
            </a:extLst>
          </p:cNvPr>
          <p:cNvSpPr txBox="1"/>
          <p:nvPr/>
        </p:nvSpPr>
        <p:spPr>
          <a:xfrm>
            <a:off x="838200" y="609600"/>
            <a:ext cx="7086600" cy="1477328"/>
          </a:xfrm>
          <a:prstGeom prst="rect">
            <a:avLst/>
          </a:prstGeom>
          <a:noFill/>
        </p:spPr>
        <p:txBody>
          <a:bodyPr wrap="square" rtlCol="0">
            <a:spAutoFit/>
          </a:bodyPr>
          <a:lstStyle/>
          <a:p>
            <a:pPr marL="114300" indent="0" algn="just">
              <a:lnSpc>
                <a:spcPct val="150000"/>
              </a:lnSpc>
              <a:buNone/>
            </a:pPr>
            <a:r>
              <a:rPr lang="en-US" sz="1600" dirty="0">
                <a:latin typeface="Times New Roman" panose="02020603050405020304" pitchFamily="18" charset="0"/>
                <a:cs typeface="Times New Roman" panose="02020603050405020304" pitchFamily="18" charset="0"/>
              </a:rPr>
              <a:t>4.Login</a:t>
            </a:r>
          </a:p>
          <a:p>
            <a:pPr marL="114300" indent="0" algn="just">
              <a:lnSpc>
                <a:spcPct val="150000"/>
              </a:lnSpc>
              <a:buNone/>
            </a:pPr>
            <a:r>
              <a:rPr lang="en-US" sz="1600" dirty="0">
                <a:latin typeface="Times New Roman" panose="02020603050405020304" pitchFamily="18" charset="0"/>
                <a:cs typeface="Times New Roman" panose="02020603050405020304" pitchFamily="18" charset="0"/>
              </a:rPr>
              <a:t>   Verify Username &amp; Password(if match).</a:t>
            </a: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C21A6F5-DC17-4721-099C-751756FC6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0"/>
            <a:ext cx="7696200" cy="4476750"/>
          </a:xfrm>
          <a:prstGeom prst="rect">
            <a:avLst/>
          </a:prstGeom>
        </p:spPr>
      </p:pic>
    </p:spTree>
    <p:extLst>
      <p:ext uri="{BB962C8B-B14F-4D97-AF65-F5344CB8AC3E}">
        <p14:creationId xmlns:p14="http://schemas.microsoft.com/office/powerpoint/2010/main" val="3511048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AADCFA-62B1-5A5C-70DF-44EF8E3FF337}"/>
              </a:ext>
            </a:extLst>
          </p:cNvPr>
          <p:cNvSpPr txBox="1"/>
          <p:nvPr/>
        </p:nvSpPr>
        <p:spPr>
          <a:xfrm>
            <a:off x="533400" y="533400"/>
            <a:ext cx="7315200" cy="6647974"/>
          </a:xfrm>
          <a:prstGeom prst="rect">
            <a:avLst/>
          </a:prstGeom>
          <a:noFill/>
        </p:spPr>
        <p:txBody>
          <a:bodyPr wrap="square" rtlCol="0">
            <a:spAutoFit/>
          </a:bodyPr>
          <a:lstStyle/>
          <a:p>
            <a:pPr marL="114300" indent="0" algn="just">
              <a:lnSpc>
                <a:spcPct val="150000"/>
              </a:lnSpc>
              <a:buNone/>
            </a:pPr>
            <a:r>
              <a:rPr lang="en-US" sz="1600" dirty="0">
                <a:latin typeface="Times New Roman" panose="02020603050405020304" pitchFamily="18" charset="0"/>
                <a:cs typeface="Times New Roman" panose="02020603050405020304" pitchFamily="18" charset="0"/>
              </a:rPr>
              <a:t>5.Upload Encrypted Image</a:t>
            </a:r>
          </a:p>
          <a:p>
            <a:pPr marL="114300" indent="0" algn="just">
              <a:lnSpc>
                <a:spcPct val="150000"/>
              </a:lnSpc>
              <a:buNone/>
            </a:pPr>
            <a:r>
              <a:rPr lang="en-US" sz="1600" dirty="0">
                <a:latin typeface="Times New Roman" panose="02020603050405020304" pitchFamily="18" charset="0"/>
                <a:cs typeface="Times New Roman" panose="02020603050405020304" pitchFamily="18" charset="0"/>
              </a:rPr>
              <a:t>    Enter Your Secret key(if decrypt successfully).</a:t>
            </a: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60B42F9-C73A-F1EE-BCA7-F119B7C3C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266" y="1516856"/>
            <a:ext cx="6798734" cy="4426744"/>
          </a:xfrm>
          <a:prstGeom prst="rect">
            <a:avLst/>
          </a:prstGeom>
        </p:spPr>
      </p:pic>
    </p:spTree>
    <p:extLst>
      <p:ext uri="{BB962C8B-B14F-4D97-AF65-F5344CB8AC3E}">
        <p14:creationId xmlns:p14="http://schemas.microsoft.com/office/powerpoint/2010/main" val="2287762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AADCFA-62B1-5A5C-70DF-44EF8E3FF337}"/>
              </a:ext>
            </a:extLst>
          </p:cNvPr>
          <p:cNvSpPr txBox="1"/>
          <p:nvPr/>
        </p:nvSpPr>
        <p:spPr>
          <a:xfrm>
            <a:off x="533400" y="533400"/>
            <a:ext cx="7086600" cy="5539978"/>
          </a:xfrm>
          <a:prstGeom prst="rect">
            <a:avLst/>
          </a:prstGeom>
          <a:noFill/>
        </p:spPr>
        <p:txBody>
          <a:bodyPr wrap="square" rtlCol="0">
            <a:spAutoFit/>
          </a:bodyPr>
          <a:lstStyle/>
          <a:p>
            <a:pPr marL="114300" indent="0" algn="just">
              <a:lnSpc>
                <a:spcPct val="150000"/>
              </a:lnSpc>
              <a:buNone/>
            </a:pPr>
            <a:r>
              <a:rPr lang="en-US" sz="1600" i="0" dirty="0">
                <a:effectLst/>
                <a:latin typeface="Times New Roman" panose="02020603050405020304" pitchFamily="18" charset="0"/>
                <a:cs typeface="Times New Roman" panose="02020603050405020304" pitchFamily="18" charset="0"/>
              </a:rPr>
              <a:t>6.Send OTP </a:t>
            </a:r>
            <a:r>
              <a:rPr lang="en-US" sz="1600" dirty="0">
                <a:latin typeface="Times New Roman" panose="02020603050405020304" pitchFamily="18" charset="0"/>
                <a:cs typeface="Times New Roman" panose="02020603050405020304" pitchFamily="18" charset="0"/>
              </a:rPr>
              <a:t>On Email</a:t>
            </a:r>
          </a:p>
          <a:p>
            <a:pPr marL="114300" indent="0" algn="just">
              <a:lnSpc>
                <a:spcPct val="150000"/>
              </a:lnSpc>
              <a:buNone/>
            </a:pPr>
            <a:r>
              <a:rPr lang="en-US" sz="1600" i="0" dirty="0">
                <a:effectLst/>
                <a:latin typeface="Times New Roman" panose="02020603050405020304" pitchFamily="18" charset="0"/>
                <a:cs typeface="Times New Roman" panose="02020603050405020304" pitchFamily="18" charset="0"/>
              </a:rPr>
              <a:t>    Enter OTP</a:t>
            </a:r>
            <a:r>
              <a:rPr lang="en-US" sz="1600" dirty="0">
                <a:latin typeface="Times New Roman" panose="02020603050405020304" pitchFamily="18" charset="0"/>
                <a:cs typeface="Times New Roman" panose="02020603050405020304" pitchFamily="18" charset="0"/>
              </a:rPr>
              <a:t>.</a:t>
            </a: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r>
              <a:rPr lang="en-US" sz="1600" i="0" dirty="0">
                <a:effectLst/>
                <a:latin typeface="Times New Roman" panose="02020603050405020304" pitchFamily="18" charset="0"/>
                <a:cs typeface="Times New Roman" panose="02020603050405020304" pitchFamily="18" charset="0"/>
              </a:rPr>
              <a:t>.</a:t>
            </a: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sz="1600" dirty="0">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90BD267C-D9A7-DCC5-2335-3AF15BF17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47800"/>
            <a:ext cx="2819794" cy="1219370"/>
          </a:xfrm>
          <a:prstGeom prst="rect">
            <a:avLst/>
          </a:prstGeom>
        </p:spPr>
      </p:pic>
      <p:pic>
        <p:nvPicPr>
          <p:cNvPr id="8" name="Picture 7">
            <a:extLst>
              <a:ext uri="{FF2B5EF4-FFF2-40B4-BE49-F238E27FC236}">
                <a16:creationId xmlns:a16="http://schemas.microsoft.com/office/drawing/2014/main" id="{F8AD62E3-6D15-4E33-16FB-90265B254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9049" y="1445911"/>
            <a:ext cx="2242751" cy="1333686"/>
          </a:xfrm>
          <a:prstGeom prst="rect">
            <a:avLst/>
          </a:prstGeom>
        </p:spPr>
      </p:pic>
      <p:pic>
        <p:nvPicPr>
          <p:cNvPr id="10" name="Picture 9">
            <a:extLst>
              <a:ext uri="{FF2B5EF4-FFF2-40B4-BE49-F238E27FC236}">
                <a16:creationId xmlns:a16="http://schemas.microsoft.com/office/drawing/2014/main" id="{CCBBE63C-C78D-76B6-0E18-6A7C66B751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138" y="3369065"/>
            <a:ext cx="4744112" cy="2114845"/>
          </a:xfrm>
          <a:prstGeom prst="rect">
            <a:avLst/>
          </a:prstGeom>
        </p:spPr>
      </p:pic>
    </p:spTree>
    <p:extLst>
      <p:ext uri="{BB962C8B-B14F-4D97-AF65-F5344CB8AC3E}">
        <p14:creationId xmlns:p14="http://schemas.microsoft.com/office/powerpoint/2010/main" val="417451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AADCFA-62B1-5A5C-70DF-44EF8E3FF337}"/>
              </a:ext>
            </a:extLst>
          </p:cNvPr>
          <p:cNvSpPr txBox="1"/>
          <p:nvPr/>
        </p:nvSpPr>
        <p:spPr>
          <a:xfrm>
            <a:off x="533400" y="533400"/>
            <a:ext cx="7086600" cy="417422"/>
          </a:xfrm>
          <a:prstGeom prst="rect">
            <a:avLst/>
          </a:prstGeom>
          <a:noFill/>
        </p:spPr>
        <p:txBody>
          <a:bodyPr wrap="square" rtlCol="0">
            <a:spAutoFit/>
          </a:bodyPr>
          <a:lstStyle/>
          <a:p>
            <a:pPr marL="114300" indent="0" algn="just">
              <a:lnSpc>
                <a:spcPct val="150000"/>
              </a:lnSpc>
              <a:buNone/>
            </a:pPr>
            <a:r>
              <a:rPr lang="en-US" sz="1600" dirty="0">
                <a:latin typeface="Times New Roman" panose="02020603050405020304" pitchFamily="18" charset="0"/>
                <a:cs typeface="Times New Roman" panose="02020603050405020304" pitchFamily="18" charset="0"/>
              </a:rPr>
              <a:t>7. Successful login</a:t>
            </a:r>
          </a:p>
        </p:txBody>
      </p:sp>
      <p:pic>
        <p:nvPicPr>
          <p:cNvPr id="4" name="Picture 3">
            <a:extLst>
              <a:ext uri="{FF2B5EF4-FFF2-40B4-BE49-F238E27FC236}">
                <a16:creationId xmlns:a16="http://schemas.microsoft.com/office/drawing/2014/main" id="{7585BD52-5664-1FDF-AC8B-88EFAD51B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19200"/>
            <a:ext cx="7239000" cy="4215171"/>
          </a:xfrm>
          <a:prstGeom prst="rect">
            <a:avLst/>
          </a:prstGeom>
        </p:spPr>
      </p:pic>
    </p:spTree>
    <p:extLst>
      <p:ext uri="{BB962C8B-B14F-4D97-AF65-F5344CB8AC3E}">
        <p14:creationId xmlns:p14="http://schemas.microsoft.com/office/powerpoint/2010/main" val="103605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a:xfrm>
            <a:off x="457200" y="1295400"/>
            <a:ext cx="7620000" cy="4800600"/>
          </a:xfrm>
        </p:spPr>
        <p:txBody>
          <a:bodyPr>
            <a:normAutofit lnSpcReduction="10000"/>
          </a:bodyPr>
          <a:lstStyle/>
          <a:p>
            <a:pPr algn="l">
              <a:lnSpc>
                <a:spcPct val="150000"/>
              </a:lnSpc>
              <a:buFont typeface="+mj-lt"/>
              <a:buAutoNum type="arabicPeriod"/>
            </a:pPr>
            <a:r>
              <a:rPr lang="en-US" sz="1400" b="1" i="0" dirty="0">
                <a:solidFill>
                  <a:srgbClr val="374151"/>
                </a:solidFill>
                <a:effectLst/>
                <a:latin typeface="Times New Roman" panose="02020603050405020304" pitchFamily="18" charset="0"/>
                <a:cs typeface="Times New Roman" panose="02020603050405020304" pitchFamily="18" charset="0"/>
              </a:rPr>
              <a:t>Enhanced Security</a:t>
            </a:r>
            <a:r>
              <a:rPr lang="en-US" sz="1400" b="0" i="0" dirty="0">
                <a:solidFill>
                  <a:srgbClr val="374151"/>
                </a:solidFill>
                <a:effectLst/>
                <a:latin typeface="Times New Roman" panose="02020603050405020304" pitchFamily="18" charset="0"/>
                <a:cs typeface="Times New Roman" panose="02020603050405020304" pitchFamily="18" charset="0"/>
              </a:rPr>
              <a:t>: Visual cryptography can provide an extra layer of security by encrypting data into multiple shares, making it challenging for unauthorized users to decipher the information. It ensures that sensitive data remains confidential.</a:t>
            </a:r>
          </a:p>
          <a:p>
            <a:pPr algn="l">
              <a:lnSpc>
                <a:spcPct val="150000"/>
              </a:lnSpc>
              <a:buFont typeface="+mj-lt"/>
              <a:buAutoNum type="arabicPeriod"/>
            </a:pPr>
            <a:r>
              <a:rPr lang="en-US" sz="1400" b="1" i="0" dirty="0">
                <a:solidFill>
                  <a:srgbClr val="374151"/>
                </a:solidFill>
                <a:effectLst/>
                <a:latin typeface="Times New Roman" panose="02020603050405020304" pitchFamily="18" charset="0"/>
                <a:cs typeface="Times New Roman" panose="02020603050405020304" pitchFamily="18" charset="0"/>
              </a:rPr>
              <a:t>Authentication</a:t>
            </a:r>
            <a:r>
              <a:rPr lang="en-US" sz="1400" b="0" i="0" dirty="0">
                <a:solidFill>
                  <a:srgbClr val="374151"/>
                </a:solidFill>
                <a:effectLst/>
                <a:latin typeface="Times New Roman" panose="02020603050405020304" pitchFamily="18" charset="0"/>
                <a:cs typeface="Times New Roman" panose="02020603050405020304" pitchFamily="18" charset="0"/>
              </a:rPr>
              <a:t>: Visual cryptography can be used for authentication purposes, ensuring that only authorized individuals can access certain information or systems. It enables secure login processes and access control.</a:t>
            </a:r>
          </a:p>
          <a:p>
            <a:pPr algn="l">
              <a:lnSpc>
                <a:spcPct val="150000"/>
              </a:lnSpc>
              <a:buFont typeface="+mj-lt"/>
              <a:buAutoNum type="arabicPeriod"/>
            </a:pPr>
            <a:r>
              <a:rPr lang="en-US" sz="1400" b="1" i="0" dirty="0">
                <a:solidFill>
                  <a:srgbClr val="374151"/>
                </a:solidFill>
                <a:effectLst/>
                <a:latin typeface="Times New Roman" panose="02020603050405020304" pitchFamily="18" charset="0"/>
                <a:cs typeface="Times New Roman" panose="02020603050405020304" pitchFamily="18" charset="0"/>
              </a:rPr>
              <a:t>Human-Centric Security</a:t>
            </a:r>
            <a:r>
              <a:rPr lang="en-US" sz="1400" b="0" i="0" dirty="0">
                <a:solidFill>
                  <a:srgbClr val="374151"/>
                </a:solidFill>
                <a:effectLst/>
                <a:latin typeface="Times New Roman" panose="02020603050405020304" pitchFamily="18" charset="0"/>
                <a:cs typeface="Times New Roman" panose="02020603050405020304" pitchFamily="18" charset="0"/>
              </a:rPr>
              <a:t>: Visual cryptography often involves the use of images or visual patterns, which are more user-friendly than complex passwords or cryptographic keys. This makes it easier for users to interact with the security system.</a:t>
            </a:r>
          </a:p>
          <a:p>
            <a:pPr algn="l">
              <a:lnSpc>
                <a:spcPct val="150000"/>
              </a:lnSpc>
              <a:buFont typeface="+mj-lt"/>
              <a:buAutoNum type="arabicPeriod"/>
            </a:pPr>
            <a:r>
              <a:rPr lang="en-US" sz="1400" b="1" i="0" dirty="0">
                <a:solidFill>
                  <a:srgbClr val="374151"/>
                </a:solidFill>
                <a:effectLst/>
                <a:latin typeface="Times New Roman" panose="02020603050405020304" pitchFamily="18" charset="0"/>
                <a:cs typeface="Times New Roman" panose="02020603050405020304" pitchFamily="18" charset="0"/>
              </a:rPr>
              <a:t>Multi-factor Authentication</a:t>
            </a:r>
            <a:r>
              <a:rPr lang="en-US" sz="1400" b="0" i="0" dirty="0">
                <a:solidFill>
                  <a:srgbClr val="374151"/>
                </a:solidFill>
                <a:effectLst/>
                <a:latin typeface="Times New Roman" panose="02020603050405020304" pitchFamily="18" charset="0"/>
                <a:cs typeface="Times New Roman" panose="02020603050405020304" pitchFamily="18" charset="0"/>
              </a:rPr>
              <a:t>: Visual cryptography can be combined with other authentication methods to create a multi-factor authentication system, adding an extra layer of protection against unauthorized access.</a:t>
            </a:r>
          </a:p>
          <a:p>
            <a:pPr algn="l">
              <a:lnSpc>
                <a:spcPct val="150000"/>
              </a:lnSpc>
              <a:buFont typeface="+mj-lt"/>
              <a:buAutoNum type="arabicPeriod"/>
            </a:pPr>
            <a:r>
              <a:rPr lang="en-US" sz="1400" b="1" i="0" dirty="0">
                <a:solidFill>
                  <a:srgbClr val="374151"/>
                </a:solidFill>
                <a:effectLst/>
                <a:latin typeface="Times New Roman" panose="02020603050405020304" pitchFamily="18" charset="0"/>
                <a:cs typeface="Times New Roman" panose="02020603050405020304" pitchFamily="18" charset="0"/>
              </a:rPr>
              <a:t>Resilience to Attacks</a:t>
            </a:r>
            <a:r>
              <a:rPr lang="en-US" sz="1400" b="0" i="0" dirty="0">
                <a:solidFill>
                  <a:srgbClr val="374151"/>
                </a:solidFill>
                <a:effectLst/>
                <a:latin typeface="Times New Roman" panose="02020603050405020304" pitchFamily="18" charset="0"/>
                <a:cs typeface="Times New Roman" panose="02020603050405020304" pitchFamily="18" charset="0"/>
              </a:rPr>
              <a:t>: Visual cryptography is resistant to various attacks, including brute force, because it relies on the combination of multiple shares to reveal the secret information. This makes it a robust security solution.</a:t>
            </a:r>
          </a:p>
        </p:txBody>
      </p:sp>
    </p:spTree>
    <p:extLst>
      <p:ext uri="{BB962C8B-B14F-4D97-AF65-F5344CB8AC3E}">
        <p14:creationId xmlns:p14="http://schemas.microsoft.com/office/powerpoint/2010/main" val="4012726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AADCFA-62B1-5A5C-70DF-44EF8E3FF337}"/>
              </a:ext>
            </a:extLst>
          </p:cNvPr>
          <p:cNvSpPr txBox="1"/>
          <p:nvPr/>
        </p:nvSpPr>
        <p:spPr>
          <a:xfrm>
            <a:off x="533400" y="533400"/>
            <a:ext cx="7086600" cy="417422"/>
          </a:xfrm>
          <a:prstGeom prst="rect">
            <a:avLst/>
          </a:prstGeom>
          <a:noFill/>
        </p:spPr>
        <p:txBody>
          <a:bodyPr wrap="square" rtlCol="0">
            <a:spAutoFit/>
          </a:bodyPr>
          <a:lstStyle/>
          <a:p>
            <a:pPr marL="114300" indent="0" algn="just">
              <a:lnSpc>
                <a:spcPct val="150000"/>
              </a:lnSpc>
              <a:buNone/>
            </a:pPr>
            <a:r>
              <a:rPr lang="en-US" sz="1600" dirty="0">
                <a:latin typeface="Times New Roman" panose="02020603050405020304" pitchFamily="18" charset="0"/>
                <a:cs typeface="Times New Roman" panose="02020603050405020304" pitchFamily="18" charset="0"/>
              </a:rPr>
              <a:t>Banking System (Use Case)</a:t>
            </a:r>
          </a:p>
        </p:txBody>
      </p:sp>
      <p:pic>
        <p:nvPicPr>
          <p:cNvPr id="5" name="Picture 4">
            <a:extLst>
              <a:ext uri="{FF2B5EF4-FFF2-40B4-BE49-F238E27FC236}">
                <a16:creationId xmlns:a16="http://schemas.microsoft.com/office/drawing/2014/main" id="{6FDFACFE-D03C-F03B-DC1D-B42312900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59" y="1295400"/>
            <a:ext cx="7696200" cy="4945569"/>
          </a:xfrm>
          <a:prstGeom prst="rect">
            <a:avLst/>
          </a:prstGeom>
        </p:spPr>
      </p:pic>
    </p:spTree>
    <p:extLst>
      <p:ext uri="{BB962C8B-B14F-4D97-AF65-F5344CB8AC3E}">
        <p14:creationId xmlns:p14="http://schemas.microsoft.com/office/powerpoint/2010/main" val="4231543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AADCFA-62B1-5A5C-70DF-44EF8E3FF337}"/>
              </a:ext>
            </a:extLst>
          </p:cNvPr>
          <p:cNvSpPr txBox="1"/>
          <p:nvPr/>
        </p:nvSpPr>
        <p:spPr>
          <a:xfrm>
            <a:off x="533400" y="533400"/>
            <a:ext cx="7086600" cy="417422"/>
          </a:xfrm>
          <a:prstGeom prst="rect">
            <a:avLst/>
          </a:prstGeom>
          <a:noFill/>
        </p:spPr>
        <p:txBody>
          <a:bodyPr wrap="square" rtlCol="0">
            <a:spAutoFit/>
          </a:bodyPr>
          <a:lstStyle/>
          <a:p>
            <a:pPr marL="114300" indent="0" algn="just">
              <a:lnSpc>
                <a:spcPct val="150000"/>
              </a:lnSpc>
              <a:buNone/>
            </a:pPr>
            <a:r>
              <a:rPr lang="en-US" sz="1600" dirty="0">
                <a:latin typeface="Times New Roman" panose="02020603050405020304" pitchFamily="18" charset="0"/>
                <a:cs typeface="Times New Roman" panose="02020603050405020304" pitchFamily="18" charset="0"/>
              </a:rPr>
              <a:t> Airline Online Booking System(Use Case) </a:t>
            </a:r>
          </a:p>
        </p:txBody>
      </p:sp>
      <p:pic>
        <p:nvPicPr>
          <p:cNvPr id="4" name="Picture 3">
            <a:extLst>
              <a:ext uri="{FF2B5EF4-FFF2-40B4-BE49-F238E27FC236}">
                <a16:creationId xmlns:a16="http://schemas.microsoft.com/office/drawing/2014/main" id="{A07A314E-335A-0786-485F-18358C3EE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60525"/>
            <a:ext cx="7967106" cy="4336950"/>
          </a:xfrm>
          <a:prstGeom prst="rect">
            <a:avLst/>
          </a:prstGeom>
        </p:spPr>
      </p:pic>
    </p:spTree>
    <p:extLst>
      <p:ext uri="{BB962C8B-B14F-4D97-AF65-F5344CB8AC3E}">
        <p14:creationId xmlns:p14="http://schemas.microsoft.com/office/powerpoint/2010/main" val="4106647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6B1C-2501-1887-B948-95617559A51E}"/>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Mathematical Model</a:t>
            </a:r>
          </a:p>
        </p:txBody>
      </p:sp>
      <p:sp>
        <p:nvSpPr>
          <p:cNvPr id="3" name="Content Placeholder 2">
            <a:extLst>
              <a:ext uri="{FF2B5EF4-FFF2-40B4-BE49-F238E27FC236}">
                <a16:creationId xmlns:a16="http://schemas.microsoft.com/office/drawing/2014/main" id="{C48D8A67-E4FE-9BAA-C354-30A3F3ADA736}"/>
              </a:ext>
            </a:extLst>
          </p:cNvPr>
          <p:cNvSpPr>
            <a:spLocks noGrp="1"/>
          </p:cNvSpPr>
          <p:nvPr>
            <p:ph idx="1"/>
          </p:nvPr>
        </p:nvSpPr>
        <p:spPr/>
        <p:txBody>
          <a:bodyPr>
            <a:normAutofit/>
          </a:bodyPr>
          <a:lstStyle/>
          <a:p>
            <a:pPr>
              <a:lnSpc>
                <a:spcPct val="120000"/>
              </a:lnSpc>
            </a:pPr>
            <a:r>
              <a:rPr lang="en-US" sz="1600" dirty="0">
                <a:latin typeface="Times New Roman" panose="02020603050405020304" pitchFamily="18" charset="0"/>
                <a:cs typeface="Times New Roman" panose="02020603050405020304" pitchFamily="18" charset="0"/>
              </a:rPr>
              <a:t>Let S be the Whole system S= {I,P,O}</a:t>
            </a:r>
          </a:p>
          <a:p>
            <a:pPr>
              <a:lnSpc>
                <a:spcPct val="120000"/>
              </a:lnSpc>
            </a:pPr>
            <a:r>
              <a:rPr lang="en-US" sz="1600" dirty="0">
                <a:latin typeface="Times New Roman" panose="02020603050405020304" pitchFamily="18" charset="0"/>
                <a:cs typeface="Times New Roman" panose="02020603050405020304" pitchFamily="18" charset="0"/>
              </a:rPr>
              <a:t>I-input</a:t>
            </a:r>
          </a:p>
          <a:p>
            <a:pPr>
              <a:lnSpc>
                <a:spcPct val="120000"/>
              </a:lnSpc>
            </a:pPr>
            <a:r>
              <a:rPr lang="en-US" sz="1600" dirty="0">
                <a:latin typeface="Times New Roman" panose="02020603050405020304" pitchFamily="18" charset="0"/>
                <a:cs typeface="Times New Roman" panose="02020603050405020304" pitchFamily="18" charset="0"/>
              </a:rPr>
              <a:t>P-procedure</a:t>
            </a:r>
          </a:p>
          <a:p>
            <a:pPr>
              <a:lnSpc>
                <a:spcPct val="120000"/>
              </a:lnSpc>
            </a:pPr>
            <a:r>
              <a:rPr lang="en-US" sz="1600" dirty="0">
                <a:latin typeface="Times New Roman" panose="02020603050405020304" pitchFamily="18" charset="0"/>
                <a:cs typeface="Times New Roman" panose="02020603050405020304" pitchFamily="18" charset="0"/>
              </a:rPr>
              <a:t>O-output </a:t>
            </a:r>
          </a:p>
          <a:p>
            <a:pPr>
              <a:lnSpc>
                <a:spcPct val="120000"/>
              </a:lnSpc>
            </a:pPr>
            <a:r>
              <a:rPr lang="en-US" sz="1600" dirty="0">
                <a:latin typeface="Times New Roman" panose="02020603050405020304" pitchFamily="18" charset="0"/>
                <a:cs typeface="Times New Roman" panose="02020603050405020304" pitchFamily="18" charset="0"/>
              </a:rPr>
              <a:t> Input( I)</a:t>
            </a:r>
          </a:p>
          <a:p>
            <a:pPr>
              <a:lnSpc>
                <a:spcPct val="120000"/>
              </a:lnSpc>
            </a:pPr>
            <a:r>
              <a:rPr lang="en-US" sz="1600" dirty="0">
                <a:latin typeface="Times New Roman" panose="02020603050405020304" pitchFamily="18" charset="0"/>
                <a:cs typeface="Times New Roman" panose="02020603050405020304" pitchFamily="18" charset="0"/>
              </a:rPr>
              <a:t>I={  Image }</a:t>
            </a:r>
          </a:p>
          <a:p>
            <a:pPr>
              <a:lnSpc>
                <a:spcPct val="120000"/>
              </a:lnSpc>
            </a:pPr>
            <a:r>
              <a:rPr lang="en-US" sz="1600" dirty="0">
                <a:latin typeface="Times New Roman" panose="02020603050405020304" pitchFamily="18" charset="0"/>
                <a:cs typeface="Times New Roman" panose="02020603050405020304" pitchFamily="18" charset="0"/>
              </a:rPr>
              <a:t>Where,</a:t>
            </a:r>
          </a:p>
          <a:p>
            <a:pPr>
              <a:lnSpc>
                <a:spcPct val="120000"/>
              </a:lnSpc>
            </a:pPr>
            <a:r>
              <a:rPr lang="en-US" sz="1600" dirty="0">
                <a:latin typeface="Times New Roman" panose="02020603050405020304" pitchFamily="18" charset="0"/>
                <a:cs typeface="Times New Roman" panose="02020603050405020304" pitchFamily="18" charset="0"/>
              </a:rPr>
              <a:t>Image -&gt; Upload image at the time of registration</a:t>
            </a:r>
          </a:p>
          <a:p>
            <a:pPr>
              <a:lnSpc>
                <a:spcPct val="120000"/>
              </a:lnSpc>
            </a:pPr>
            <a:r>
              <a:rPr lang="en-US" sz="1600" dirty="0">
                <a:latin typeface="Times New Roman" panose="02020603050405020304" pitchFamily="18" charset="0"/>
                <a:cs typeface="Times New Roman" panose="02020603050405020304" pitchFamily="18" charset="0"/>
              </a:rPr>
              <a:t>Procedure (P),</a:t>
            </a:r>
          </a:p>
          <a:p>
            <a:pPr>
              <a:lnSpc>
                <a:spcPct val="120000"/>
              </a:lnSpc>
            </a:pPr>
            <a:r>
              <a:rPr lang="en-US" sz="1600" dirty="0">
                <a:latin typeface="Times New Roman" panose="02020603050405020304" pitchFamily="18" charset="0"/>
                <a:cs typeface="Times New Roman" panose="02020603050405020304" pitchFamily="18" charset="0"/>
              </a:rPr>
              <a:t>P={I,  Using System perform operations , upload image set secret key and encrypt that image.}</a:t>
            </a:r>
          </a:p>
          <a:p>
            <a:pPr>
              <a:lnSpc>
                <a:spcPct val="120000"/>
              </a:lnSpc>
            </a:pPr>
            <a:r>
              <a:rPr lang="en-US" sz="1600" dirty="0">
                <a:latin typeface="Times New Roman" panose="02020603050405020304" pitchFamily="18" charset="0"/>
                <a:cs typeface="Times New Roman" panose="02020603050405020304" pitchFamily="18" charset="0"/>
              </a:rPr>
              <a:t>Output(O)</a:t>
            </a:r>
          </a:p>
          <a:p>
            <a:pPr>
              <a:lnSpc>
                <a:spcPct val="120000"/>
              </a:lnSpc>
            </a:pPr>
            <a:r>
              <a:rPr lang="en-US" sz="1600" dirty="0">
                <a:latin typeface="Times New Roman" panose="02020603050405020304" pitchFamily="18" charset="0"/>
                <a:cs typeface="Times New Roman" panose="02020603050405020304" pitchFamily="18" charset="0"/>
              </a:rPr>
              <a:t>O={System Decrypt encrypted image and send OTP on your </a:t>
            </a:r>
            <a:r>
              <a:rPr lang="en-US" sz="1600">
                <a:latin typeface="Times New Roman" panose="02020603050405020304" pitchFamily="18" charset="0"/>
                <a:cs typeface="Times New Roman" panose="02020603050405020304" pitchFamily="18" charset="0"/>
              </a:rPr>
              <a:t>Registered  email id </a:t>
            </a:r>
            <a:r>
              <a:rPr lang="en-US" sz="1600" dirty="0">
                <a:latin typeface="Times New Roman" panose="02020603050405020304" pitchFamily="18" charset="0"/>
                <a:cs typeface="Times New Roman" panose="02020603050405020304" pitchFamily="18" charset="0"/>
              </a:rPr>
              <a:t>after that system gets successfully login}</a:t>
            </a:r>
          </a:p>
        </p:txBody>
      </p:sp>
    </p:spTree>
    <p:extLst>
      <p:ext uri="{BB962C8B-B14F-4D97-AF65-F5344CB8AC3E}">
        <p14:creationId xmlns:p14="http://schemas.microsoft.com/office/powerpoint/2010/main" val="2381323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0075-7B80-DB1A-E243-30950E47E93D}"/>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A0D51A19-2A88-09F6-3576-E1E404A238C2}"/>
              </a:ext>
            </a:extLst>
          </p:cNvPr>
          <p:cNvSpPr>
            <a:spLocks noGrp="1"/>
          </p:cNvSpPr>
          <p:nvPr>
            <p:ph idx="1"/>
          </p:nvPr>
        </p:nvSpPr>
        <p:spPr/>
        <p:txBody>
          <a:bodyPr>
            <a:normAutofit/>
          </a:bodyPr>
          <a:lstStyle/>
          <a:p>
            <a:pPr>
              <a:lnSpc>
                <a:spcPct val="150000"/>
              </a:lnSpc>
            </a:pPr>
            <a:r>
              <a:rPr lang="en-US" sz="1600" b="0" i="0" dirty="0">
                <a:solidFill>
                  <a:srgbClr val="4D5156"/>
                </a:solidFill>
                <a:effectLst/>
                <a:latin typeface="Times New Roman" panose="02020603050405020304" pitchFamily="18" charset="0"/>
                <a:cs typeface="Times New Roman" panose="02020603050405020304" pitchFamily="18" charset="0"/>
              </a:rPr>
              <a:t>The AES Encryption algorithm (also known as the Rijndael algorithm) is </a:t>
            </a:r>
            <a:r>
              <a:rPr lang="en-US" sz="1600" b="0" i="0" dirty="0">
                <a:solidFill>
                  <a:srgbClr val="040C28"/>
                </a:solidFill>
                <a:effectLst/>
                <a:latin typeface="Times New Roman" panose="02020603050405020304" pitchFamily="18" charset="0"/>
                <a:cs typeface="Times New Roman" panose="02020603050405020304" pitchFamily="18" charset="0"/>
              </a:rPr>
              <a:t>a symmetric block cipher algorithm with a block/chunk size of 128 bits</a:t>
            </a:r>
            <a:r>
              <a:rPr lang="en-US" sz="1600" b="0" i="0" dirty="0">
                <a:solidFill>
                  <a:srgbClr val="4D5156"/>
                </a:solidFill>
                <a:effectLst/>
                <a:latin typeface="Times New Roman" panose="02020603050405020304" pitchFamily="18" charset="0"/>
                <a:cs typeface="Times New Roman" panose="02020603050405020304" pitchFamily="18" charset="0"/>
              </a:rPr>
              <a:t>. It converts these individual blocks using keys of 128, 192, and 256 bits. Once it encrypts these blocks, it joins them together to form the ciphertext.</a:t>
            </a:r>
          </a:p>
          <a:p>
            <a:pPr>
              <a:lnSpc>
                <a:spcPct val="150000"/>
              </a:lnSpc>
            </a:pPr>
            <a:r>
              <a:rPr lang="en-US" sz="1600" b="0" i="0" dirty="0">
                <a:solidFill>
                  <a:srgbClr val="4D5156"/>
                </a:solidFill>
                <a:effectLst/>
                <a:latin typeface="Times New Roman" panose="02020603050405020304" pitchFamily="18" charset="0"/>
                <a:cs typeface="Times New Roman" panose="02020603050405020304" pitchFamily="18" charset="0"/>
              </a:rPr>
              <a:t>Goals: To review the overall structure of AES and to focus particularly on the four steps used in each round of AES:</a:t>
            </a:r>
          </a:p>
          <a:p>
            <a:pPr>
              <a:lnSpc>
                <a:spcPct val="150000"/>
              </a:lnSpc>
            </a:pPr>
            <a:r>
              <a:rPr lang="en-US" sz="1600" b="0" i="0" dirty="0">
                <a:solidFill>
                  <a:srgbClr val="4D5156"/>
                </a:solidFill>
                <a:effectLst/>
                <a:latin typeface="Times New Roman" panose="02020603050405020304" pitchFamily="18" charset="0"/>
                <a:cs typeface="Times New Roman" panose="02020603050405020304" pitchFamily="18" charset="0"/>
              </a:rPr>
              <a:t> </a:t>
            </a:r>
            <a:r>
              <a:rPr lang="en-US" sz="1600" b="0" i="0" dirty="0">
                <a:solidFill>
                  <a:srgbClr val="040C28"/>
                </a:solidFill>
                <a:effectLst/>
                <a:latin typeface="Times New Roman" panose="02020603050405020304" pitchFamily="18" charset="0"/>
                <a:cs typeface="Times New Roman" panose="02020603050405020304" pitchFamily="18" charset="0"/>
              </a:rPr>
              <a:t>byte substitution</a:t>
            </a:r>
          </a:p>
          <a:p>
            <a:pPr>
              <a:lnSpc>
                <a:spcPct val="150000"/>
              </a:lnSpc>
            </a:pPr>
            <a:r>
              <a:rPr lang="en-US" sz="1600" dirty="0">
                <a:solidFill>
                  <a:srgbClr val="040C28"/>
                </a:solidFill>
                <a:latin typeface="Times New Roman" panose="02020603050405020304" pitchFamily="18" charset="0"/>
                <a:cs typeface="Times New Roman" panose="02020603050405020304" pitchFamily="18" charset="0"/>
              </a:rPr>
              <a:t> </a:t>
            </a:r>
            <a:r>
              <a:rPr lang="en-US" sz="1600" b="0" i="0" dirty="0">
                <a:solidFill>
                  <a:srgbClr val="040C28"/>
                </a:solidFill>
                <a:effectLst/>
                <a:latin typeface="Times New Roman" panose="02020603050405020304" pitchFamily="18" charset="0"/>
                <a:cs typeface="Times New Roman" panose="02020603050405020304" pitchFamily="18" charset="0"/>
              </a:rPr>
              <a:t>shift rows</a:t>
            </a:r>
          </a:p>
          <a:p>
            <a:pPr>
              <a:lnSpc>
                <a:spcPct val="150000"/>
              </a:lnSpc>
            </a:pPr>
            <a:r>
              <a:rPr lang="en-US" sz="1600" b="0" i="0" dirty="0">
                <a:solidFill>
                  <a:srgbClr val="040C28"/>
                </a:solidFill>
                <a:effectLst/>
                <a:latin typeface="Times New Roman" panose="02020603050405020304" pitchFamily="18" charset="0"/>
                <a:cs typeface="Times New Roman" panose="02020603050405020304" pitchFamily="18" charset="0"/>
              </a:rPr>
              <a:t>  mix columns </a:t>
            </a:r>
          </a:p>
          <a:p>
            <a:pPr>
              <a:lnSpc>
                <a:spcPct val="150000"/>
              </a:lnSpc>
            </a:pPr>
            <a:r>
              <a:rPr lang="en-US" sz="1600" b="0" i="0" dirty="0">
                <a:solidFill>
                  <a:srgbClr val="040C28"/>
                </a:solidFill>
                <a:effectLst/>
                <a:latin typeface="Times New Roman" panose="02020603050405020304" pitchFamily="18" charset="0"/>
                <a:cs typeface="Times New Roman" panose="02020603050405020304" pitchFamily="18" charset="0"/>
              </a:rPr>
              <a:t> add round key</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291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Software </a:t>
            </a:r>
            <a:r>
              <a:rPr lang="en-US" sz="2400" dirty="0">
                <a:latin typeface="Times New Roman" panose="02020603050405020304" pitchFamily="18" charset="0"/>
                <a:cs typeface="Times New Roman" panose="02020603050405020304" pitchFamily="18" charset="0"/>
              </a:rPr>
              <a:t>Requirements</a:t>
            </a:r>
            <a:r>
              <a:rPr lang="en-US" sz="2400" dirty="0"/>
              <a:t> </a:t>
            </a:r>
          </a:p>
        </p:txBody>
      </p:sp>
      <p:sp>
        <p:nvSpPr>
          <p:cNvPr id="3" name="Content Placeholder 2"/>
          <p:cNvSpPr>
            <a:spLocks noGrp="1"/>
          </p:cNvSpPr>
          <p:nvPr>
            <p:ph idx="1"/>
          </p:nvPr>
        </p:nvSpPr>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Operating System: Windows 7 0r windows 10</a:t>
            </a:r>
          </a:p>
          <a:p>
            <a:pPr>
              <a:lnSpc>
                <a:spcPct val="150000"/>
              </a:lnSpc>
            </a:pPr>
            <a:r>
              <a:rPr lang="en-US" sz="1600" dirty="0">
                <a:latin typeface="Times New Roman" panose="02020603050405020304" pitchFamily="18" charset="0"/>
                <a:cs typeface="Times New Roman" panose="02020603050405020304" pitchFamily="18" charset="0"/>
              </a:rPr>
              <a:t> IDE: VS code </a:t>
            </a:r>
          </a:p>
          <a:p>
            <a:pPr>
              <a:lnSpc>
                <a:spcPct val="150000"/>
              </a:lnSpc>
            </a:pPr>
            <a:r>
              <a:rPr lang="en-US" sz="1600" dirty="0">
                <a:latin typeface="Times New Roman" panose="02020603050405020304" pitchFamily="18" charset="0"/>
                <a:cs typeface="Times New Roman" panose="02020603050405020304" pitchFamily="18" charset="0"/>
              </a:rPr>
              <a:t>Programming Language : Python</a:t>
            </a:r>
          </a:p>
          <a:p>
            <a:pPr>
              <a:lnSpc>
                <a:spcPct val="150000"/>
              </a:lnSpc>
            </a:pPr>
            <a:r>
              <a:rPr lang="en-US" sz="1600" dirty="0">
                <a:latin typeface="Times New Roman" panose="02020603050405020304" pitchFamily="18" charset="0"/>
                <a:cs typeface="Times New Roman" panose="02020603050405020304" pitchFamily="18" charset="0"/>
              </a:rPr>
              <a:t>RAM : 8GB </a:t>
            </a:r>
          </a:p>
          <a:p>
            <a:pPr>
              <a:lnSpc>
                <a:spcPct val="150000"/>
              </a:lnSpc>
            </a:pPr>
            <a:r>
              <a:rPr lang="en-US" sz="1600" dirty="0">
                <a:latin typeface="Times New Roman" panose="02020603050405020304" pitchFamily="18" charset="0"/>
                <a:cs typeface="Times New Roman" panose="02020603050405020304" pitchFamily="18" charset="0"/>
              </a:rPr>
              <a:t>Database : DB SQLITE 3</a:t>
            </a:r>
          </a:p>
          <a:p>
            <a:pPr>
              <a:lnSpc>
                <a:spcPct val="150000"/>
              </a:lnSpc>
            </a:pPr>
            <a:r>
              <a:rPr lang="en-US" sz="1600" dirty="0">
                <a:latin typeface="Times New Roman" panose="02020603050405020304" pitchFamily="18" charset="0"/>
                <a:cs typeface="Times New Roman" panose="02020603050405020304" pitchFamily="18" charset="0"/>
              </a:rPr>
              <a:t>Key Board: Standard Windows Keyboard</a:t>
            </a:r>
          </a:p>
        </p:txBody>
      </p:sp>
    </p:spTree>
    <p:extLst>
      <p:ext uri="{BB962C8B-B14F-4D97-AF65-F5344CB8AC3E}">
        <p14:creationId xmlns:p14="http://schemas.microsoft.com/office/powerpoint/2010/main" val="2665854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5CC2D-4FF7-9A46-3838-72DB39ACC970}"/>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0E81DAC3-E9DA-E504-0C57-D7D519F73263}"/>
              </a:ext>
            </a:extLst>
          </p:cNvPr>
          <p:cNvSpPr>
            <a:spLocks noGrp="1"/>
          </p:cNvSpPr>
          <p:nvPr>
            <p:ph idx="1"/>
          </p:nvPr>
        </p:nvSpPr>
        <p:spPr/>
        <p:txBody>
          <a:bodyPr>
            <a:normAutofit/>
          </a:bodyPr>
          <a:lstStyle/>
          <a:p>
            <a:pPr marL="114300" indent="0">
              <a:lnSpc>
                <a:spcPct val="150000"/>
              </a:lnSpc>
              <a:buNone/>
            </a:pPr>
            <a:r>
              <a:rPr lang="en-US" sz="1600" dirty="0">
                <a:latin typeface="Times New Roman" panose="02020603050405020304" pitchFamily="18" charset="0"/>
                <a:cs typeface="Times New Roman" panose="02020603050405020304" pitchFamily="18" charset="0"/>
              </a:rPr>
              <a:t>• Easy to implement and understand. </a:t>
            </a:r>
          </a:p>
          <a:p>
            <a:pPr marL="114300" indent="0">
              <a:lnSpc>
                <a:spcPct val="150000"/>
              </a:lnSpc>
              <a:buNone/>
            </a:pPr>
            <a:r>
              <a:rPr lang="en-US" sz="1600" dirty="0">
                <a:latin typeface="Times New Roman" panose="02020603050405020304" pitchFamily="18" charset="0"/>
                <a:cs typeface="Times New Roman" panose="02020603050405020304" pitchFamily="18" charset="0"/>
              </a:rPr>
              <a:t>• No need for a secure channel to share the key. </a:t>
            </a:r>
          </a:p>
          <a:p>
            <a:pPr marL="114300" indent="0">
              <a:lnSpc>
                <a:spcPct val="150000"/>
              </a:lnSpc>
              <a:buNone/>
            </a:pPr>
            <a:r>
              <a:rPr lang="en-US" sz="1600" dirty="0">
                <a:latin typeface="Times New Roman" panose="02020603050405020304" pitchFamily="18" charset="0"/>
                <a:cs typeface="Times New Roman" panose="02020603050405020304" pitchFamily="18" charset="0"/>
              </a:rPr>
              <a:t>• Resistant to computer attacks, as the shares are random and meaningless. </a:t>
            </a:r>
          </a:p>
          <a:p>
            <a:pPr marL="114300" indent="0">
              <a:lnSpc>
                <a:spcPct val="150000"/>
              </a:lnSpc>
              <a:buNone/>
            </a:pPr>
            <a:r>
              <a:rPr lang="en-US" sz="1600" dirty="0">
                <a:latin typeface="Times New Roman" panose="02020603050405020304" pitchFamily="18" charset="0"/>
                <a:cs typeface="Times New Roman" panose="02020603050405020304" pitchFamily="18" charset="0"/>
              </a:rPr>
              <a:t>• No specialized software or hardware required. </a:t>
            </a:r>
          </a:p>
          <a:p>
            <a:pPr marL="114300" indent="0">
              <a:lnSpc>
                <a:spcPct val="150000"/>
              </a:lnSpc>
              <a:buNone/>
            </a:pPr>
            <a:r>
              <a:rPr lang="en-US" sz="1600" dirty="0">
                <a:latin typeface="Times New Roman" panose="02020603050405020304" pitchFamily="18" charset="0"/>
                <a:cs typeface="Times New Roman" panose="02020603050405020304" pitchFamily="18" charset="0"/>
              </a:rPr>
              <a:t>• Can be used in various fields such as secure voting systems, banknotes, and secret sharing schemes.</a:t>
            </a:r>
          </a:p>
        </p:txBody>
      </p:sp>
    </p:spTree>
    <p:extLst>
      <p:ext uri="{BB962C8B-B14F-4D97-AF65-F5344CB8AC3E}">
        <p14:creationId xmlns:p14="http://schemas.microsoft.com/office/powerpoint/2010/main" val="1293891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E83D-5C98-281E-4231-9404F902DD8B}"/>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71B1DA05-D8E0-857D-EAE5-E8B2241D0D8C}"/>
              </a:ext>
            </a:extLst>
          </p:cNvPr>
          <p:cNvSpPr>
            <a:spLocks noGrp="1"/>
          </p:cNvSpPr>
          <p:nvPr>
            <p:ph idx="1"/>
          </p:nvPr>
        </p:nvSpPr>
        <p:spPr/>
        <p:txBody>
          <a:bodyPr>
            <a:normAutofit/>
          </a:bodyPr>
          <a:lstStyle/>
          <a:p>
            <a:pPr marL="114300" indent="0">
              <a:lnSpc>
                <a:spcPct val="150000"/>
              </a:lnSpc>
              <a:buNone/>
            </a:pPr>
            <a:r>
              <a:rPr lang="en-US" sz="1600" dirty="0">
                <a:latin typeface="Times New Roman" panose="02020603050405020304" pitchFamily="18" charset="0"/>
                <a:cs typeface="Times New Roman" panose="02020603050405020304" pitchFamily="18" charset="0"/>
              </a:rPr>
              <a:t>• Low embedding capacity, meaning it can only hide limited information. </a:t>
            </a:r>
          </a:p>
          <a:p>
            <a:pPr marL="114300" indent="0">
              <a:lnSpc>
                <a:spcPct val="150000"/>
              </a:lnSpc>
              <a:buNone/>
            </a:pPr>
            <a:r>
              <a:rPr lang="en-US" sz="1600" dirty="0">
                <a:latin typeface="Times New Roman" panose="02020603050405020304" pitchFamily="18" charset="0"/>
                <a:cs typeface="Times New Roman" panose="02020603050405020304" pitchFamily="18" charset="0"/>
              </a:rPr>
              <a:t>• Sensitivity to noise and degradation, which can affect the quality of the reconstructed image. </a:t>
            </a:r>
          </a:p>
          <a:p>
            <a:pPr marL="114300" indent="0">
              <a:lnSpc>
                <a:spcPct val="150000"/>
              </a:lnSpc>
              <a:buNone/>
            </a:pPr>
            <a:r>
              <a:rPr lang="en-US" sz="1600" dirty="0">
                <a:latin typeface="Times New Roman" panose="02020603050405020304" pitchFamily="18" charset="0"/>
                <a:cs typeface="Times New Roman" panose="02020603050405020304" pitchFamily="18" charset="0"/>
              </a:rPr>
              <a:t>• Limited resistance to attacks by humans with access to the shares. </a:t>
            </a:r>
          </a:p>
          <a:p>
            <a:pPr marL="114300" indent="0">
              <a:lnSpc>
                <a:spcPct val="150000"/>
              </a:lnSpc>
              <a:buNone/>
            </a:pPr>
            <a:r>
              <a:rPr lang="en-US" sz="1600" dirty="0">
                <a:latin typeface="Times New Roman" panose="02020603050405020304" pitchFamily="18" charset="0"/>
                <a:cs typeface="Times New Roman" panose="02020603050405020304" pitchFamily="18" charset="0"/>
              </a:rPr>
              <a:t>• Requires precise alignment of shares to reveal the original message.</a:t>
            </a:r>
          </a:p>
        </p:txBody>
      </p:sp>
    </p:spTree>
    <p:extLst>
      <p:ext uri="{BB962C8B-B14F-4D97-AF65-F5344CB8AC3E}">
        <p14:creationId xmlns:p14="http://schemas.microsoft.com/office/powerpoint/2010/main" val="3966242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FC48-BF8F-28CC-7926-5AAA4FC2AB8C}"/>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AC89EA94-C1F7-1C65-3674-F55C8EB5666D}"/>
              </a:ext>
            </a:extLst>
          </p:cNvPr>
          <p:cNvSpPr>
            <a:spLocks noGrp="1"/>
          </p:cNvSpPr>
          <p:nvPr>
            <p:ph idx="1"/>
          </p:nvPr>
        </p:nvSpPr>
        <p:spPr/>
        <p:txBody>
          <a:bodyPr>
            <a:normAutofit/>
          </a:bodyPr>
          <a:lstStyle/>
          <a:p>
            <a:pPr marL="457200" indent="-342900">
              <a:buFont typeface="+mj-lt"/>
              <a:buAutoNum type="arabicPeriod"/>
            </a:pPr>
            <a:r>
              <a:rPr lang="en-US" sz="1600" b="1" i="0" dirty="0">
                <a:effectLst/>
                <a:latin typeface="Times New Roman" panose="02020603050405020304" pitchFamily="18" charset="0"/>
                <a:cs typeface="Times New Roman" panose="02020603050405020304" pitchFamily="18" charset="0"/>
              </a:rPr>
              <a:t>Secret Communication</a:t>
            </a:r>
            <a:r>
              <a:rPr lang="en-US" sz="1600" b="0" i="0" dirty="0">
                <a:solidFill>
                  <a:srgbClr val="374151"/>
                </a:solidFill>
                <a:effectLst/>
                <a:latin typeface="Times New Roman" panose="02020603050405020304" pitchFamily="18" charset="0"/>
                <a:cs typeface="Times New Roman" panose="02020603050405020304" pitchFamily="18" charset="0"/>
              </a:rPr>
              <a:t>: Visual Cryptography and the AES algorithm enable secure transmission of confidential messages and sensitive information between parties, ensuring that the communication remains encrypted and protected from unauthorized access.</a:t>
            </a:r>
            <a:endParaRPr lang="en-US" sz="1600" b="1" i="0" dirty="0">
              <a:solidFill>
                <a:srgbClr val="374151"/>
              </a:solidFill>
              <a:effectLst/>
              <a:latin typeface="Times New Roman" panose="02020603050405020304" pitchFamily="18" charset="0"/>
              <a:cs typeface="Times New Roman" panose="02020603050405020304" pitchFamily="18" charset="0"/>
            </a:endParaRPr>
          </a:p>
          <a:p>
            <a:pPr marL="457200" indent="-342900"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Copyright Protection</a:t>
            </a:r>
            <a:r>
              <a:rPr lang="en-US" sz="1600" b="0" i="0" dirty="0">
                <a:solidFill>
                  <a:srgbClr val="374151"/>
                </a:solidFill>
                <a:effectLst/>
                <a:latin typeface="Times New Roman" panose="02020603050405020304" pitchFamily="18" charset="0"/>
                <a:cs typeface="Times New Roman" panose="02020603050405020304" pitchFamily="18" charset="0"/>
              </a:rPr>
              <a:t>: Integration of Visual Cryptography and the AES algorithm helps protect digital content from unauthorized replication and distribution, safeguarding the intellectual property rights of content creators and preventing piracy.</a:t>
            </a:r>
          </a:p>
          <a:p>
            <a:pPr marL="457200" indent="-342900"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Document Authentication</a:t>
            </a:r>
            <a:r>
              <a:rPr lang="en-US" sz="1600" b="0" i="0" dirty="0">
                <a:solidFill>
                  <a:srgbClr val="374151"/>
                </a:solidFill>
                <a:effectLst/>
                <a:latin typeface="Times New Roman" panose="02020603050405020304" pitchFamily="18" charset="0"/>
                <a:cs typeface="Times New Roman" panose="02020603050405020304" pitchFamily="18" charset="0"/>
              </a:rPr>
              <a:t>: Visual Cryptography combined with the AES algorithm ensures the authenticity and integrity of digital documents, allowing organizations to verify the legitimacy of important files and prevent tampering or unauthorized alterations.</a:t>
            </a:r>
          </a:p>
          <a:p>
            <a:pPr marL="457200" indent="-342900"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Secret Data Storing</a:t>
            </a:r>
            <a:r>
              <a:rPr lang="en-US" sz="1600" b="0" i="0" dirty="0">
                <a:solidFill>
                  <a:srgbClr val="374151"/>
                </a:solidFill>
                <a:effectLst/>
                <a:latin typeface="Times New Roman" panose="02020603050405020304" pitchFamily="18" charset="0"/>
                <a:cs typeface="Times New Roman" panose="02020603050405020304" pitchFamily="18" charset="0"/>
              </a:rPr>
              <a:t>: Visual Cryptography and the AES algorithm provide a secure method for storing sensitive data, ensuring that confidential information remains encrypted and accessible only to authorized users, thereby preventing unauthorized access and data breaches.</a:t>
            </a:r>
          </a:p>
          <a:p>
            <a:pPr marL="114300" indent="0">
              <a:lnSpc>
                <a:spcPct val="15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918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The visual cryptography system will provide a highly secure and user-friendly solution for data protection in multiple domains, ensuring privacy and preventing unauthorized access to sensitive information.</a:t>
            </a: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877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fontScale="40000" lnSpcReduction="20000"/>
          </a:bodyPr>
          <a:lstStyle/>
          <a:p>
            <a:pPr marL="0" indent="0" algn="just">
              <a:lnSpc>
                <a:spcPct val="170000"/>
              </a:lnSpc>
              <a:spcAft>
                <a:spcPts val="15"/>
              </a:spcAft>
              <a:buNone/>
            </a:pPr>
            <a:r>
              <a:rPr lang="en-IN" sz="3500" kern="100" dirty="0">
                <a:solidFill>
                  <a:srgbClr val="000000"/>
                </a:solidFill>
                <a:effectLst/>
                <a:latin typeface="Times New Roman" panose="02020603050405020304" pitchFamily="18" charset="0"/>
                <a:ea typeface="Times New Roman" panose="02020603050405020304" pitchFamily="18" charset="0"/>
              </a:rPr>
              <a:t>[1] M. </a:t>
            </a:r>
            <a:r>
              <a:rPr lang="en-IN" sz="3500" kern="100" dirty="0" err="1">
                <a:solidFill>
                  <a:srgbClr val="000000"/>
                </a:solidFill>
                <a:effectLst/>
                <a:latin typeface="Times New Roman" panose="02020603050405020304" pitchFamily="18" charset="0"/>
                <a:ea typeface="Times New Roman" panose="02020603050405020304" pitchFamily="18" charset="0"/>
              </a:rPr>
              <a:t>Naor</a:t>
            </a:r>
            <a:r>
              <a:rPr lang="en-IN" sz="3500" kern="100" dirty="0">
                <a:solidFill>
                  <a:srgbClr val="000000"/>
                </a:solidFill>
                <a:effectLst/>
                <a:latin typeface="Times New Roman" panose="02020603050405020304" pitchFamily="18" charset="0"/>
                <a:ea typeface="Times New Roman" panose="02020603050405020304" pitchFamily="18" charset="0"/>
              </a:rPr>
              <a:t> and A. Shamir,” Visual Cryptography, Advances in Cryptography -EUROCRYPT’94, Lecture Notes in Computer Science 950, 1995, pp.1-12.</a:t>
            </a:r>
          </a:p>
          <a:p>
            <a:pPr marL="0" indent="0" algn="just">
              <a:lnSpc>
                <a:spcPct val="170000"/>
              </a:lnSpc>
              <a:spcAft>
                <a:spcPts val="15"/>
              </a:spcAft>
              <a:buNone/>
            </a:pPr>
            <a:r>
              <a:rPr lang="en-IN" sz="3500" kern="100" dirty="0">
                <a:solidFill>
                  <a:srgbClr val="000000"/>
                </a:solidFill>
                <a:effectLst/>
                <a:latin typeface="Times New Roman" panose="02020603050405020304" pitchFamily="18" charset="0"/>
                <a:ea typeface="Times New Roman" panose="02020603050405020304" pitchFamily="18" charset="0"/>
              </a:rPr>
              <a:t>[2] Shamir,” How to Share a Secret,” Communication ACM, vol. 22, 1979, pp. 612-613.</a:t>
            </a:r>
          </a:p>
          <a:p>
            <a:pPr marL="0" indent="0" algn="just">
              <a:lnSpc>
                <a:spcPct val="170000"/>
              </a:lnSpc>
              <a:spcAft>
                <a:spcPts val="15"/>
              </a:spcAft>
              <a:buNone/>
            </a:pPr>
            <a:r>
              <a:rPr lang="en-IN" sz="3500" kern="100" dirty="0">
                <a:solidFill>
                  <a:srgbClr val="000000"/>
                </a:solidFill>
                <a:effectLst/>
                <a:latin typeface="Times New Roman" panose="02020603050405020304" pitchFamily="18" charset="0"/>
                <a:ea typeface="Times New Roman" panose="02020603050405020304" pitchFamily="18" charset="0"/>
              </a:rPr>
              <a:t>[3] G. R. Blakley,” Safeguarding Cryptographic Keys,” Proceedings of AFIPS Conference, vol. 48, 1970, pp. 313-317.</a:t>
            </a:r>
          </a:p>
          <a:p>
            <a:pPr marL="0" indent="0" algn="just">
              <a:lnSpc>
                <a:spcPct val="170000"/>
              </a:lnSpc>
              <a:spcAft>
                <a:spcPts val="15"/>
              </a:spcAft>
              <a:buNone/>
            </a:pPr>
            <a:r>
              <a:rPr lang="en-IN" sz="3500" kern="100" dirty="0">
                <a:solidFill>
                  <a:srgbClr val="000000"/>
                </a:solidFill>
                <a:effectLst/>
                <a:latin typeface="Times New Roman" panose="02020603050405020304" pitchFamily="18" charset="0"/>
                <a:ea typeface="Times New Roman" panose="02020603050405020304" pitchFamily="18" charset="0"/>
              </a:rPr>
              <a:t>[4] Menezes, P. Van Oorschot and S. Vanstone,” Handbook of Applied Cryptography,” CRC Press, Boca Raton, FL, 1997.</a:t>
            </a:r>
          </a:p>
          <a:p>
            <a:pPr marL="0" indent="0" algn="just">
              <a:lnSpc>
                <a:spcPct val="170000"/>
              </a:lnSpc>
              <a:spcAft>
                <a:spcPts val="15"/>
              </a:spcAft>
              <a:buNone/>
            </a:pPr>
            <a:r>
              <a:rPr lang="en-IN" sz="3500" kern="100" dirty="0">
                <a:solidFill>
                  <a:srgbClr val="000000"/>
                </a:solidFill>
                <a:effectLst/>
                <a:latin typeface="Times New Roman" panose="02020603050405020304" pitchFamily="18" charset="0"/>
                <a:ea typeface="Times New Roman" panose="02020603050405020304" pitchFamily="18" charset="0"/>
              </a:rPr>
              <a:t>[5] Borchert,” Segment Based Visual Cryptography,” WSI Press, Germany, 2007.</a:t>
            </a:r>
          </a:p>
          <a:p>
            <a:pPr marL="0" indent="0" algn="just">
              <a:lnSpc>
                <a:spcPct val="170000"/>
              </a:lnSpc>
              <a:spcAft>
                <a:spcPts val="15"/>
              </a:spcAft>
              <a:buNone/>
            </a:pPr>
            <a:r>
              <a:rPr lang="en-IN" sz="3500" kern="100" dirty="0">
                <a:solidFill>
                  <a:srgbClr val="000000"/>
                </a:solidFill>
                <a:effectLst/>
                <a:latin typeface="Times New Roman" panose="02020603050405020304" pitchFamily="18" charset="0"/>
                <a:ea typeface="Times New Roman" panose="02020603050405020304" pitchFamily="18" charset="0"/>
              </a:rPr>
              <a:t>[6] W-Q Yan, D. Jin and M. S. </a:t>
            </a:r>
            <a:r>
              <a:rPr lang="en-IN" sz="3500" kern="100" dirty="0" err="1">
                <a:solidFill>
                  <a:srgbClr val="000000"/>
                </a:solidFill>
                <a:effectLst/>
                <a:latin typeface="Times New Roman" panose="02020603050405020304" pitchFamily="18" charset="0"/>
                <a:ea typeface="Times New Roman" panose="02020603050405020304" pitchFamily="18" charset="0"/>
              </a:rPr>
              <a:t>Kanakanahalli</a:t>
            </a:r>
            <a:r>
              <a:rPr lang="en-IN" sz="3500" kern="100" dirty="0">
                <a:solidFill>
                  <a:srgbClr val="000000"/>
                </a:solidFill>
                <a:effectLst/>
                <a:latin typeface="Times New Roman" panose="02020603050405020304" pitchFamily="18" charset="0"/>
                <a:ea typeface="Times New Roman" panose="02020603050405020304" pitchFamily="18" charset="0"/>
              </a:rPr>
              <a:t>,” Visual Cryptography for Print and Scan Applications,” IEEE Transactions, ISCAS-2004, pp. 572-575.</a:t>
            </a:r>
          </a:p>
          <a:p>
            <a:pPr marL="0" indent="0" algn="just">
              <a:lnSpc>
                <a:spcPct val="170000"/>
              </a:lnSpc>
              <a:spcAft>
                <a:spcPts val="15"/>
              </a:spcAft>
              <a:buNone/>
            </a:pPr>
            <a:r>
              <a:rPr lang="en-IN" sz="3500" kern="100" dirty="0">
                <a:solidFill>
                  <a:srgbClr val="000000"/>
                </a:solidFill>
                <a:effectLst/>
                <a:latin typeface="Times New Roman" panose="02020603050405020304" pitchFamily="18" charset="0"/>
                <a:ea typeface="Times New Roman" panose="02020603050405020304" pitchFamily="18" charset="0"/>
              </a:rPr>
              <a:t>[7] T. </a:t>
            </a:r>
            <a:r>
              <a:rPr lang="en-IN" sz="3500" kern="100" dirty="0" err="1">
                <a:solidFill>
                  <a:srgbClr val="000000"/>
                </a:solidFill>
                <a:effectLst/>
                <a:latin typeface="Times New Roman" panose="02020603050405020304" pitchFamily="18" charset="0"/>
                <a:ea typeface="Times New Roman" panose="02020603050405020304" pitchFamily="18" charset="0"/>
              </a:rPr>
              <a:t>Monoth</a:t>
            </a:r>
            <a:r>
              <a:rPr lang="en-IN" sz="3500" kern="100" dirty="0">
                <a:solidFill>
                  <a:srgbClr val="000000"/>
                </a:solidFill>
                <a:effectLst/>
                <a:latin typeface="Times New Roman" panose="02020603050405020304" pitchFamily="18" charset="0"/>
                <a:ea typeface="Times New Roman" panose="02020603050405020304" pitchFamily="18" charset="0"/>
              </a:rPr>
              <a:t> and A. P. Babu,” Recursive Visual Cryptography Using Random Basis Column Pixel Expansion,” in Proceedings of IEEE International Conference on Information Technology, 2007, pp. 41-43.</a:t>
            </a:r>
          </a:p>
          <a:p>
            <a:pPr marL="6350" indent="-6350" algn="just">
              <a:lnSpc>
                <a:spcPct val="150000"/>
              </a:lnSpc>
              <a:spcAft>
                <a:spcPts val="1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8134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61A6-D066-0F6E-AA1C-6AB40C7C700A}"/>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9981AB4C-CCDD-B5F6-5EB0-E90F0AC7F983}"/>
              </a:ext>
            </a:extLst>
          </p:cNvPr>
          <p:cNvGraphicFramePr>
            <a:graphicFrameLocks noGrp="1"/>
          </p:cNvGraphicFramePr>
          <p:nvPr>
            <p:ph idx="1"/>
            <p:extLst>
              <p:ext uri="{D42A27DB-BD31-4B8C-83A1-F6EECF244321}">
                <p14:modId xmlns:p14="http://schemas.microsoft.com/office/powerpoint/2010/main" val="2757758923"/>
              </p:ext>
            </p:extLst>
          </p:nvPr>
        </p:nvGraphicFramePr>
        <p:xfrm>
          <a:off x="457200" y="1600200"/>
          <a:ext cx="7620000" cy="3352800"/>
        </p:xfrm>
        <a:graphic>
          <a:graphicData uri="http://schemas.openxmlformats.org/drawingml/2006/table">
            <a:tbl>
              <a:tblPr firstRow="1" bandRow="1">
                <a:tableStyleId>{5C22544A-7EE6-4342-B048-85BDC9FD1C3A}</a:tableStyleId>
              </a:tblPr>
              <a:tblGrid>
                <a:gridCol w="643943">
                  <a:extLst>
                    <a:ext uri="{9D8B030D-6E8A-4147-A177-3AD203B41FA5}">
                      <a16:colId xmlns:a16="http://schemas.microsoft.com/office/drawing/2014/main" val="2097027571"/>
                    </a:ext>
                  </a:extLst>
                </a:gridCol>
                <a:gridCol w="1341550">
                  <a:extLst>
                    <a:ext uri="{9D8B030D-6E8A-4147-A177-3AD203B41FA5}">
                      <a16:colId xmlns:a16="http://schemas.microsoft.com/office/drawing/2014/main" val="2942086329"/>
                    </a:ext>
                  </a:extLst>
                </a:gridCol>
                <a:gridCol w="1126901">
                  <a:extLst>
                    <a:ext uri="{9D8B030D-6E8A-4147-A177-3AD203B41FA5}">
                      <a16:colId xmlns:a16="http://schemas.microsoft.com/office/drawing/2014/main" val="810662719"/>
                    </a:ext>
                  </a:extLst>
                </a:gridCol>
                <a:gridCol w="2253803">
                  <a:extLst>
                    <a:ext uri="{9D8B030D-6E8A-4147-A177-3AD203B41FA5}">
                      <a16:colId xmlns:a16="http://schemas.microsoft.com/office/drawing/2014/main" val="2921275490"/>
                    </a:ext>
                  </a:extLst>
                </a:gridCol>
                <a:gridCol w="2253803">
                  <a:extLst>
                    <a:ext uri="{9D8B030D-6E8A-4147-A177-3AD203B41FA5}">
                      <a16:colId xmlns:a16="http://schemas.microsoft.com/office/drawing/2014/main" val="971619084"/>
                    </a:ext>
                  </a:extLst>
                </a:gridCol>
              </a:tblGrid>
              <a:tr h="370840">
                <a:tc>
                  <a:txBody>
                    <a:bodyPr/>
                    <a:lstStyle/>
                    <a:p>
                      <a:r>
                        <a:rPr lang="en-US" sz="1600" dirty="0">
                          <a:latin typeface="Times New Roman" panose="02020603050405020304" pitchFamily="18" charset="0"/>
                          <a:cs typeface="Times New Roman" panose="02020603050405020304" pitchFamily="18" charset="0"/>
                        </a:rPr>
                        <a:t>Sr no</a:t>
                      </a:r>
                    </a:p>
                  </a:txBody>
                  <a:tcPr/>
                </a:tc>
                <a:tc>
                  <a:txBody>
                    <a:bodyPr/>
                    <a:lstStyle/>
                    <a:p>
                      <a:r>
                        <a:rPr lang="en-US" sz="1600" dirty="0">
                          <a:latin typeface="Times New Roman" panose="02020603050405020304" pitchFamily="18" charset="0"/>
                          <a:cs typeface="Times New Roman" panose="02020603050405020304" pitchFamily="18" charset="0"/>
                        </a:rPr>
                        <a:t>Paper name and year</a:t>
                      </a:r>
                    </a:p>
                  </a:txBody>
                  <a:tcPr/>
                </a:tc>
                <a:tc>
                  <a:txBody>
                    <a:bodyPr/>
                    <a:lstStyle/>
                    <a:p>
                      <a:r>
                        <a:rPr lang="en-US" sz="1600" dirty="0">
                          <a:latin typeface="Times New Roman" panose="02020603050405020304" pitchFamily="18" charset="0"/>
                          <a:cs typeface="Times New Roman" panose="02020603050405020304" pitchFamily="18" charset="0"/>
                        </a:rPr>
                        <a:t>Author name</a:t>
                      </a:r>
                    </a:p>
                  </a:txBody>
                  <a:tcPr/>
                </a:tc>
                <a:tc>
                  <a:txBody>
                    <a:bodyPr/>
                    <a:lstStyle/>
                    <a:p>
                      <a:r>
                        <a:rPr lang="en-US" sz="1600" dirty="0">
                          <a:latin typeface="Times New Roman" panose="02020603050405020304" pitchFamily="18" charset="0"/>
                          <a:cs typeface="Times New Roman" panose="02020603050405020304" pitchFamily="18" charset="0"/>
                        </a:rPr>
                        <a:t>Disadvantages </a:t>
                      </a:r>
                    </a:p>
                  </a:txBody>
                  <a:tcPr/>
                </a:tc>
                <a:tc>
                  <a:txBody>
                    <a:bodyPr/>
                    <a:lstStyle/>
                    <a:p>
                      <a:r>
                        <a:rPr lang="en-US" sz="1600"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4280190448"/>
                  </a:ext>
                </a:extLst>
              </a:tr>
              <a:tr h="198120">
                <a:tc>
                  <a:txBody>
                    <a:bodyPr/>
                    <a:lstStyle/>
                    <a:p>
                      <a:r>
                        <a:rPr lang="en-US" sz="1600" dirty="0">
                          <a:latin typeface="Times New Roman" panose="02020603050405020304" pitchFamily="18" charset="0"/>
                          <a:cs typeface="Times New Roman" panose="02020603050405020304" pitchFamily="18" charset="0"/>
                        </a:rPr>
                        <a:t>1</a:t>
                      </a:r>
                    </a:p>
                  </a:txBody>
                  <a:tcPr/>
                </a:tc>
                <a:tc>
                  <a:txBody>
                    <a:bodyPr/>
                    <a:lstStyle/>
                    <a:p>
                      <a:r>
                        <a:rPr lang="en-US" sz="1600" dirty="0">
                          <a:latin typeface="Times New Roman" panose="02020603050405020304" pitchFamily="18" charset="0"/>
                          <a:cs typeface="Times New Roman" panose="02020603050405020304" pitchFamily="18" charset="0"/>
                        </a:rPr>
                        <a:t>User Authentication using Visual Cryptography[2015]</a:t>
                      </a:r>
                    </a:p>
                  </a:txBody>
                  <a:tcPr/>
                </a:tc>
                <a:tc>
                  <a:txBody>
                    <a:bodyPr/>
                    <a:lstStyle/>
                    <a:p>
                      <a:r>
                        <a:rPr lang="pt-BR" sz="1600" dirty="0">
                          <a:latin typeface="Times New Roman" panose="02020603050405020304" pitchFamily="18" charset="0"/>
                          <a:cs typeface="Times New Roman" panose="02020603050405020304" pitchFamily="18" charset="0"/>
                        </a:rPr>
                        <a:t>Praveen Kumar. P Sabitha. S</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 The scheme requires a secure channel during the registration phase, which may not be suitable for all applications.</a:t>
                      </a:r>
                    </a:p>
                    <a:p>
                      <a:pPr algn="just"/>
                      <a:r>
                        <a:rPr lang="en-US" sz="1600" dirty="0">
                          <a:latin typeface="Times New Roman" panose="02020603050405020304" pitchFamily="18" charset="0"/>
                          <a:cs typeface="Times New Roman" panose="02020603050405020304" pitchFamily="18" charset="0"/>
                        </a:rPr>
                        <a:t>Correlation between multiple authentication shares may lead to potential vulnerabilities.</a:t>
                      </a:r>
                    </a:p>
                  </a:txBody>
                  <a:tcPr/>
                </a:tc>
                <a:tc>
                  <a:txBody>
                    <a:bodyPr/>
                    <a:lstStyle/>
                    <a:p>
                      <a:pPr algn="just"/>
                      <a:r>
                        <a:rPr lang="en-US" sz="1600" dirty="0">
                          <a:latin typeface="Times New Roman" panose="02020603050405020304" pitchFamily="18" charset="0"/>
                          <a:cs typeface="Times New Roman" panose="02020603050405020304" pitchFamily="18" charset="0"/>
                        </a:rPr>
                        <a:t>The scheme offers a user authentication method that relies on the concept of visual cryptography, which is computationally less expensive compared to traditional cryptographic algorithms.It prevents brute force and dictionary attacks.</a:t>
                      </a:r>
                    </a:p>
                  </a:txBody>
                  <a:tcPr/>
                </a:tc>
                <a:extLst>
                  <a:ext uri="{0D108BD9-81ED-4DB2-BD59-A6C34878D82A}">
                    <a16:rowId xmlns:a16="http://schemas.microsoft.com/office/drawing/2014/main" val="557323659"/>
                  </a:ext>
                </a:extLst>
              </a:tr>
            </a:tbl>
          </a:graphicData>
        </a:graphic>
      </p:graphicFrame>
    </p:spTree>
    <p:extLst>
      <p:ext uri="{BB962C8B-B14F-4D97-AF65-F5344CB8AC3E}">
        <p14:creationId xmlns:p14="http://schemas.microsoft.com/office/powerpoint/2010/main" val="732496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7200" y="1143000"/>
            <a:ext cx="7620000" cy="5943600"/>
          </a:xfrm>
        </p:spPr>
        <p:txBody>
          <a:bodyPr>
            <a:noAutofit/>
          </a:bodyPr>
          <a:lstStyle/>
          <a:p>
            <a:pPr marL="132715" indent="0" algn="just">
              <a:lnSpc>
                <a:spcPct val="150000"/>
              </a:lnSpc>
              <a:spcAft>
                <a:spcPts val="15"/>
              </a:spcAft>
              <a:buNone/>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H. J. Kim, V. </a:t>
            </a:r>
            <a:r>
              <a:rPr lang="en-IN" sz="14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Sachnev</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J. Choi and S. Xiang,” An Innocuous Visual Cryptography Scheme,” in Proceedings of IEEE-8 </a:t>
            </a:r>
            <a:r>
              <a:rPr lang="en-IN" sz="14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International Workshop on Image Analysis for Multimedia Interactive Services, 2007.</a:t>
            </a:r>
          </a:p>
          <a:p>
            <a:pPr marL="0" indent="0" algn="just">
              <a:lnSpc>
                <a:spcPct val="150000"/>
              </a:lnSpc>
              <a:spcAft>
                <a:spcPts val="15"/>
              </a:spcAft>
              <a:buNone/>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 C. </a:t>
            </a:r>
            <a:r>
              <a:rPr lang="en-IN" sz="14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Blundo</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 De </a:t>
            </a:r>
            <a:r>
              <a:rPr lang="en-IN" sz="14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Santis</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 the contrast in Visual Cryptography Schemes,” in Journal on Cryptography, vol. 12, 1999, pp. 261-289.</a:t>
            </a:r>
          </a:p>
          <a:p>
            <a:pPr marL="0" indent="0" algn="just">
              <a:lnSpc>
                <a:spcPct val="150000"/>
              </a:lnSpc>
              <a:spcAft>
                <a:spcPts val="15"/>
              </a:spcAft>
              <a:buNone/>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P. A. Eisen and D. R. Stinson,” Threshold Visual Cryptography with specified Whiteness Levels of Reconstructed Pixels,” Designs, Codes,</a:t>
            </a:r>
          </a:p>
          <a:p>
            <a:pPr marL="0" indent="0" algn="just">
              <a:lnSpc>
                <a:spcPct val="150000"/>
              </a:lnSpc>
              <a:spcAft>
                <a:spcPts val="15"/>
              </a:spcAft>
              <a:buNone/>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 Mohamed, A. A., &amp; </a:t>
            </a:r>
            <a:r>
              <a:rPr lang="en-IN" sz="14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Madian</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H. (2010, December). A Modified Rijndael Algorithm and its Implementation using FPGA. In Electronics, Circuits,</a:t>
            </a:r>
          </a:p>
          <a:p>
            <a:pPr marL="132715" indent="0" algn="just">
              <a:lnSpc>
                <a:spcPct val="150000"/>
              </a:lnSpc>
              <a:spcAft>
                <a:spcPts val="15"/>
              </a:spcAft>
              <a:buNone/>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 Cole, Eric, and Ronald D. </a:t>
            </a:r>
            <a:r>
              <a:rPr lang="en-IN" sz="14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Krutz</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Hiding in plain sight: Steganography and the art of covert communication. John Wiley &amp; Sons, Inc., 2003. </a:t>
            </a:r>
          </a:p>
          <a:p>
            <a:pPr marL="132715" indent="0" algn="just">
              <a:lnSpc>
                <a:spcPct val="150000"/>
              </a:lnSpc>
              <a:spcAft>
                <a:spcPts val="15"/>
              </a:spcAft>
              <a:buNone/>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 </a:t>
            </a:r>
            <a:r>
              <a:rPr lang="en-IN" sz="14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Suneetha</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 CH HIMA BINDU, and S. SARATH CHANDRA. “Secured data transmission based video steganography.” IEEE International Journal of Mechanical and Production Engineering (IJMPE) ISSN No.: 2315 4489. </a:t>
            </a:r>
          </a:p>
          <a:p>
            <a:pPr marL="114300" indent="0" algn="just">
              <a:lnSpc>
                <a:spcPct val="150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[14]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Naor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Moni, and Adi Shamir. “Visual cryptography.” Advances in Cryptology—EUROCRYPT'94. Springer Berlin/Heidelberg, 1995</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lgn="just">
              <a:lnSpc>
                <a:spcPct val="150000"/>
              </a:lnSpc>
              <a:buNone/>
            </a:pP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94215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0"/>
            <a:ext cx="7620000" cy="2133600"/>
          </a:xfrm>
        </p:spPr>
        <p:txBody>
          <a:bodyPr>
            <a:normAutofit/>
          </a:bodyPr>
          <a:lstStyle/>
          <a:p>
            <a:pPr marL="114300" indent="0" algn="ctr">
              <a:buNone/>
            </a:pPr>
            <a:r>
              <a:rPr lang="en-US" sz="4800" b="1" dirty="0">
                <a:latin typeface="Times New Roman" panose="02020603050405020304" pitchFamily="18" charset="0"/>
                <a:cs typeface="Times New Roman" panose="02020603050405020304" pitchFamily="18" charset="0"/>
              </a:rPr>
              <a:t>THANK </a:t>
            </a:r>
          </a:p>
          <a:p>
            <a:pPr marL="114300" indent="0" algn="ctr">
              <a:buNone/>
            </a:pPr>
            <a:r>
              <a:rPr lang="en-US" sz="4800" b="1"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627974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61A6-D066-0F6E-AA1C-6AB40C7C700A}"/>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SURVEY</a:t>
            </a:r>
          </a:p>
        </p:txBody>
      </p:sp>
      <p:graphicFrame>
        <p:nvGraphicFramePr>
          <p:cNvPr id="4" name="Table 4">
            <a:extLst>
              <a:ext uri="{FF2B5EF4-FFF2-40B4-BE49-F238E27FC236}">
                <a16:creationId xmlns:a16="http://schemas.microsoft.com/office/drawing/2014/main" id="{9981AB4C-CCDD-B5F6-5EB0-E90F0AC7F983}"/>
              </a:ext>
            </a:extLst>
          </p:cNvPr>
          <p:cNvGraphicFramePr>
            <a:graphicFrameLocks noGrp="1"/>
          </p:cNvGraphicFramePr>
          <p:nvPr>
            <p:ph idx="1"/>
            <p:extLst>
              <p:ext uri="{D42A27DB-BD31-4B8C-83A1-F6EECF244321}">
                <p14:modId xmlns:p14="http://schemas.microsoft.com/office/powerpoint/2010/main" val="559207116"/>
              </p:ext>
            </p:extLst>
          </p:nvPr>
        </p:nvGraphicFramePr>
        <p:xfrm>
          <a:off x="457200" y="1600200"/>
          <a:ext cx="7620000" cy="5229225"/>
        </p:xfrm>
        <a:graphic>
          <a:graphicData uri="http://schemas.openxmlformats.org/drawingml/2006/table">
            <a:tbl>
              <a:tblPr firstRow="1" bandRow="1">
                <a:tableStyleId>{5C22544A-7EE6-4342-B048-85BDC9FD1C3A}</a:tableStyleId>
              </a:tblPr>
              <a:tblGrid>
                <a:gridCol w="626301">
                  <a:extLst>
                    <a:ext uri="{9D8B030D-6E8A-4147-A177-3AD203B41FA5}">
                      <a16:colId xmlns:a16="http://schemas.microsoft.com/office/drawing/2014/main" val="2097027571"/>
                    </a:ext>
                  </a:extLst>
                </a:gridCol>
                <a:gridCol w="1148219">
                  <a:extLst>
                    <a:ext uri="{9D8B030D-6E8A-4147-A177-3AD203B41FA5}">
                      <a16:colId xmlns:a16="http://schemas.microsoft.com/office/drawing/2014/main" val="2942086329"/>
                    </a:ext>
                  </a:extLst>
                </a:gridCol>
                <a:gridCol w="1043836">
                  <a:extLst>
                    <a:ext uri="{9D8B030D-6E8A-4147-A177-3AD203B41FA5}">
                      <a16:colId xmlns:a16="http://schemas.microsoft.com/office/drawing/2014/main" val="810662719"/>
                    </a:ext>
                  </a:extLst>
                </a:gridCol>
                <a:gridCol w="2400822">
                  <a:extLst>
                    <a:ext uri="{9D8B030D-6E8A-4147-A177-3AD203B41FA5}">
                      <a16:colId xmlns:a16="http://schemas.microsoft.com/office/drawing/2014/main" val="2921275490"/>
                    </a:ext>
                  </a:extLst>
                </a:gridCol>
                <a:gridCol w="2400822">
                  <a:extLst>
                    <a:ext uri="{9D8B030D-6E8A-4147-A177-3AD203B41FA5}">
                      <a16:colId xmlns:a16="http://schemas.microsoft.com/office/drawing/2014/main" val="2973044490"/>
                    </a:ext>
                  </a:extLst>
                </a:gridCol>
              </a:tblGrid>
              <a:tr h="370840">
                <a:tc>
                  <a:txBody>
                    <a:bodyPr/>
                    <a:lstStyle/>
                    <a:p>
                      <a:r>
                        <a:rPr lang="en-US" sz="1400" dirty="0">
                          <a:latin typeface="Times New Roman" panose="02020603050405020304" pitchFamily="18" charset="0"/>
                          <a:cs typeface="Times New Roman" panose="02020603050405020304" pitchFamily="18" charset="0"/>
                        </a:rPr>
                        <a:t>Sr no</a:t>
                      </a:r>
                    </a:p>
                  </a:txBody>
                  <a:tcPr/>
                </a:tc>
                <a:tc>
                  <a:txBody>
                    <a:bodyPr/>
                    <a:lstStyle/>
                    <a:p>
                      <a:r>
                        <a:rPr lang="en-US" sz="1400" dirty="0">
                          <a:latin typeface="Times New Roman" panose="02020603050405020304" pitchFamily="18" charset="0"/>
                          <a:cs typeface="Times New Roman" panose="02020603050405020304" pitchFamily="18" charset="0"/>
                        </a:rPr>
                        <a:t>Paper name and year</a:t>
                      </a:r>
                    </a:p>
                  </a:txBody>
                  <a:tcPr/>
                </a:tc>
                <a:tc>
                  <a:txBody>
                    <a:bodyPr/>
                    <a:lstStyle/>
                    <a:p>
                      <a:r>
                        <a:rPr lang="en-US" sz="1400" dirty="0">
                          <a:latin typeface="Times New Roman" panose="02020603050405020304" pitchFamily="18" charset="0"/>
                          <a:cs typeface="Times New Roman" panose="02020603050405020304" pitchFamily="18" charset="0"/>
                        </a:rPr>
                        <a:t>Author name</a:t>
                      </a:r>
                    </a:p>
                  </a:txBody>
                  <a:tcPr/>
                </a:tc>
                <a:tc>
                  <a:txBody>
                    <a:bodyPr/>
                    <a:lstStyle/>
                    <a:p>
                      <a:r>
                        <a:rPr lang="en-US" sz="1400" dirty="0">
                          <a:latin typeface="Times New Roman" panose="02020603050405020304" pitchFamily="18" charset="0"/>
                          <a:cs typeface="Times New Roman" panose="02020603050405020304" pitchFamily="18" charset="0"/>
                        </a:rPr>
                        <a:t>Disadvantages</a:t>
                      </a:r>
                    </a:p>
                  </a:txBody>
                  <a:tcPr/>
                </a:tc>
                <a:tc>
                  <a:txBody>
                    <a:bodyPr/>
                    <a:lstStyle/>
                    <a:p>
                      <a:r>
                        <a:rPr lang="en-US" sz="1400"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4280190448"/>
                  </a:ext>
                </a:extLst>
              </a:tr>
              <a:tr h="370840">
                <a:tc>
                  <a:txBody>
                    <a:bodyPr/>
                    <a:lstStyle/>
                    <a:p>
                      <a:r>
                        <a:rPr lang="en-US" sz="1400" dirty="0">
                          <a:latin typeface="Times New Roman" panose="02020603050405020304" pitchFamily="18" charset="0"/>
                          <a:cs typeface="Times New Roman" panose="02020603050405020304" pitchFamily="18" charset="0"/>
                        </a:rPr>
                        <a:t>2</a:t>
                      </a:r>
                    </a:p>
                  </a:txBody>
                  <a:tcPr/>
                </a:tc>
                <a:tc>
                  <a:txBody>
                    <a:bodyPr/>
                    <a:lstStyle/>
                    <a:p>
                      <a:pPr marL="0" indent="-6350" algn="just" defTabSz="914400" rtl="0" eaLnBrk="1" latinLnBrk="0" hangingPunct="1">
                        <a:lnSpc>
                          <a:spcPct val="150000"/>
                        </a:lnSpc>
                        <a:spcAft>
                          <a:spcPts val="15"/>
                        </a:spcAft>
                      </a:pPr>
                      <a:r>
                        <a:rPr lang="en-IN" sz="1600" kern="1200" dirty="0">
                          <a:solidFill>
                            <a:schemeClr val="dk1"/>
                          </a:solidFill>
                          <a:latin typeface="Times New Roman" panose="02020603050405020304" pitchFamily="18" charset="0"/>
                          <a:ea typeface="+mn-ea"/>
                          <a:cs typeface="Times New Roman" panose="02020603050405020304" pitchFamily="18" charset="0"/>
                        </a:rPr>
                        <a:t>Development of Online Banking System Based on Secure Captcha Image Using Visual Cryptography</a:t>
                      </a:r>
                    </a:p>
                    <a:p>
                      <a:pPr marL="0" algn="just" defTabSz="914400" rtl="0" eaLnBrk="1" latinLnBrk="0" hangingPunct="1">
                        <a:lnSpc>
                          <a:spcPct val="150000"/>
                        </a:lnSpc>
                        <a:spcAft>
                          <a:spcPts val="800"/>
                        </a:spcAft>
                      </a:pPr>
                      <a:r>
                        <a:rPr lang="en-IN" sz="1600" kern="1200" dirty="0">
                          <a:solidFill>
                            <a:schemeClr val="dk1"/>
                          </a:solidFill>
                          <a:latin typeface="Times New Roman" panose="02020603050405020304" pitchFamily="18" charset="0"/>
                          <a:ea typeface="+mn-ea"/>
                          <a:cs typeface="Times New Roman" panose="02020603050405020304" pitchFamily="18" charset="0"/>
                        </a:rPr>
                        <a:t>[2023]</a:t>
                      </a:r>
                    </a:p>
                  </a:txBody>
                  <a:tcPr marL="68580" marR="68580" marT="0" marB="0"/>
                </a:tc>
                <a:tc>
                  <a:txBody>
                    <a:bodyPr/>
                    <a:lstStyle/>
                    <a:p>
                      <a:pPr marL="0" algn="just" defTabSz="914400" rtl="0" eaLnBrk="1" latinLnBrk="0" hangingPunct="1"/>
                      <a:r>
                        <a:rPr lang="en-US" sz="1600" kern="1200" dirty="0">
                          <a:solidFill>
                            <a:schemeClr val="dk1"/>
                          </a:solidFill>
                          <a:latin typeface="Times New Roman" panose="02020603050405020304" pitchFamily="18" charset="0"/>
                          <a:ea typeface="+mn-ea"/>
                          <a:cs typeface="Times New Roman" panose="02020603050405020304" pitchFamily="18" charset="0"/>
                        </a:rPr>
                        <a:t>Lwin </a:t>
                      </a:r>
                      <a:r>
                        <a:rPr lang="en-US" sz="1600" kern="1200" dirty="0" err="1">
                          <a:solidFill>
                            <a:schemeClr val="dk1"/>
                          </a:solidFill>
                          <a:latin typeface="Times New Roman" panose="02020603050405020304" pitchFamily="18" charset="0"/>
                          <a:ea typeface="+mn-ea"/>
                          <a:cs typeface="Times New Roman" panose="02020603050405020304" pitchFamily="18" charset="0"/>
                        </a:rPr>
                        <a:t>Lwin</a:t>
                      </a:r>
                      <a:r>
                        <a:rPr lang="en-US" sz="1600" kern="1200" dirty="0">
                          <a:solidFill>
                            <a:schemeClr val="dk1"/>
                          </a:solidFill>
                          <a:latin typeface="Times New Roman" panose="02020603050405020304" pitchFamily="18" charset="0"/>
                          <a:ea typeface="+mn-ea"/>
                          <a:cs typeface="Times New Roman" panose="02020603050405020304" pitchFamily="18" charset="0"/>
                        </a:rPr>
                        <a:t> Oo</a:t>
                      </a:r>
                    </a:p>
                  </a:txBody>
                  <a:tcPr/>
                </a:tc>
                <a:tc>
                  <a:txBody>
                    <a:bodyPr/>
                    <a:lstStyle/>
                    <a:p>
                      <a:pPr marL="0" indent="-6350" algn="just" defTabSz="914400" rtl="0" eaLnBrk="1" latinLnBrk="0" hangingPunct="1">
                        <a:lnSpc>
                          <a:spcPct val="150000"/>
                        </a:lnSpc>
                        <a:spcAft>
                          <a:spcPts val="15"/>
                        </a:spcAft>
                      </a:pPr>
                      <a:r>
                        <a:rPr lang="en-IN" sz="1600" kern="1200" dirty="0">
                          <a:solidFill>
                            <a:schemeClr val="dk1"/>
                          </a:solidFill>
                          <a:latin typeface="Times New Roman" panose="02020603050405020304" pitchFamily="18" charset="0"/>
                          <a:ea typeface="+mn-ea"/>
                          <a:cs typeface="Times New Roman" panose="02020603050405020304" pitchFamily="18" charset="0"/>
                        </a:rPr>
                        <a:t>Implementing Captcha, Steganography and visual cryptography can increase system complexity and higher maintenance cost.</a:t>
                      </a:r>
                    </a:p>
                    <a:p>
                      <a:pPr marL="0" algn="just" defTabSz="914400" rtl="0" eaLnBrk="1" latinLnBrk="0" hangingPunct="1">
                        <a:lnSpc>
                          <a:spcPct val="150000"/>
                        </a:lnSpc>
                        <a:spcAft>
                          <a:spcPts val="800"/>
                        </a:spcAft>
                      </a:pPr>
                      <a:r>
                        <a:rPr lang="en-IN" sz="1600" kern="1200" dirty="0">
                          <a:solidFill>
                            <a:schemeClr val="dk1"/>
                          </a:solidFill>
                          <a:latin typeface="Times New Roman" panose="02020603050405020304" pitchFamily="18" charset="0"/>
                          <a:ea typeface="+mn-ea"/>
                          <a:cs typeface="Times New Roman" panose="02020603050405020304" pitchFamily="18" charset="0"/>
                        </a:rPr>
                        <a:t>There might be risk of security.</a:t>
                      </a:r>
                    </a:p>
                  </a:txBody>
                  <a:tcPr marL="68580" marR="68580" marT="0" marB="0"/>
                </a:tc>
                <a:tc>
                  <a:txBody>
                    <a:bodyPr/>
                    <a:lstStyle/>
                    <a:p>
                      <a:pPr marL="0" indent="-6350" algn="just" defTabSz="914400" rtl="0" eaLnBrk="1" latinLnBrk="0" hangingPunct="1">
                        <a:lnSpc>
                          <a:spcPct val="150000"/>
                        </a:lnSpc>
                        <a:spcAft>
                          <a:spcPts val="15"/>
                        </a:spcAft>
                      </a:pPr>
                      <a:r>
                        <a:rPr lang="en-IN" sz="1600" kern="1200" dirty="0">
                          <a:solidFill>
                            <a:schemeClr val="dk1"/>
                          </a:solidFill>
                          <a:latin typeface="Times New Roman" panose="02020603050405020304" pitchFamily="18" charset="0"/>
                          <a:ea typeface="+mn-ea"/>
                          <a:cs typeface="Times New Roman" panose="02020603050405020304" pitchFamily="18" charset="0"/>
                        </a:rPr>
                        <a:t>User password are converted into images for enhanced security with visual cryptography dividing the image.</a:t>
                      </a:r>
                    </a:p>
                    <a:p>
                      <a:pPr marL="0" algn="just" defTabSz="914400" rtl="0" eaLnBrk="1" latinLnBrk="0" hangingPunct="1">
                        <a:lnSpc>
                          <a:spcPct val="150000"/>
                        </a:lnSpc>
                        <a:spcAft>
                          <a:spcPts val="800"/>
                        </a:spcAft>
                      </a:pPr>
                      <a:r>
                        <a:rPr lang="en-IN" sz="1600" kern="1200" dirty="0">
                          <a:solidFill>
                            <a:schemeClr val="dk1"/>
                          </a:solidFill>
                          <a:latin typeface="Times New Roman" panose="02020603050405020304" pitchFamily="18" charset="0"/>
                          <a:ea typeface="+mn-ea"/>
                          <a:cs typeface="Times New Roman" panose="02020603050405020304" pitchFamily="18" charset="0"/>
                        </a:rPr>
                        <a:t>The use of BPSC steganography and captcha generation enhances system security.</a:t>
                      </a:r>
                    </a:p>
                  </a:txBody>
                  <a:tcPr marL="68580" marR="68580" marT="0" marB="0"/>
                </a:tc>
                <a:extLst>
                  <a:ext uri="{0D108BD9-81ED-4DB2-BD59-A6C34878D82A}">
                    <a16:rowId xmlns:a16="http://schemas.microsoft.com/office/drawing/2014/main" val="557323659"/>
                  </a:ext>
                </a:extLst>
              </a:tr>
            </a:tbl>
          </a:graphicData>
        </a:graphic>
      </p:graphicFrame>
    </p:spTree>
    <p:extLst>
      <p:ext uri="{BB962C8B-B14F-4D97-AF65-F5344CB8AC3E}">
        <p14:creationId xmlns:p14="http://schemas.microsoft.com/office/powerpoint/2010/main" val="274793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61A6-D066-0F6E-AA1C-6AB40C7C700A}"/>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9981AB4C-CCDD-B5F6-5EB0-E90F0AC7F983}"/>
              </a:ext>
            </a:extLst>
          </p:cNvPr>
          <p:cNvGraphicFramePr>
            <a:graphicFrameLocks noGrp="1"/>
          </p:cNvGraphicFramePr>
          <p:nvPr>
            <p:ph idx="1"/>
            <p:extLst>
              <p:ext uri="{D42A27DB-BD31-4B8C-83A1-F6EECF244321}">
                <p14:modId xmlns:p14="http://schemas.microsoft.com/office/powerpoint/2010/main" val="1312069669"/>
              </p:ext>
            </p:extLst>
          </p:nvPr>
        </p:nvGraphicFramePr>
        <p:xfrm>
          <a:off x="451701" y="1143000"/>
          <a:ext cx="7086600" cy="51054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97027571"/>
                    </a:ext>
                  </a:extLst>
                </a:gridCol>
                <a:gridCol w="1143000">
                  <a:extLst>
                    <a:ext uri="{9D8B030D-6E8A-4147-A177-3AD203B41FA5}">
                      <a16:colId xmlns:a16="http://schemas.microsoft.com/office/drawing/2014/main" val="2942086329"/>
                    </a:ext>
                  </a:extLst>
                </a:gridCol>
                <a:gridCol w="1447800">
                  <a:extLst>
                    <a:ext uri="{9D8B030D-6E8A-4147-A177-3AD203B41FA5}">
                      <a16:colId xmlns:a16="http://schemas.microsoft.com/office/drawing/2014/main" val="810662719"/>
                    </a:ext>
                  </a:extLst>
                </a:gridCol>
                <a:gridCol w="1676400">
                  <a:extLst>
                    <a:ext uri="{9D8B030D-6E8A-4147-A177-3AD203B41FA5}">
                      <a16:colId xmlns:a16="http://schemas.microsoft.com/office/drawing/2014/main" val="2921275490"/>
                    </a:ext>
                  </a:extLst>
                </a:gridCol>
                <a:gridCol w="2362200">
                  <a:extLst>
                    <a:ext uri="{9D8B030D-6E8A-4147-A177-3AD203B41FA5}">
                      <a16:colId xmlns:a16="http://schemas.microsoft.com/office/drawing/2014/main" val="149314484"/>
                    </a:ext>
                  </a:extLst>
                </a:gridCol>
              </a:tblGrid>
              <a:tr h="1092064">
                <a:tc>
                  <a:txBody>
                    <a:bodyPr/>
                    <a:lstStyle/>
                    <a:p>
                      <a:r>
                        <a:rPr lang="en-US" sz="1600" dirty="0">
                          <a:latin typeface="Times New Roman" panose="02020603050405020304" pitchFamily="18" charset="0"/>
                          <a:cs typeface="Times New Roman" panose="02020603050405020304" pitchFamily="18" charset="0"/>
                        </a:rPr>
                        <a:t>Sr no</a:t>
                      </a:r>
                    </a:p>
                  </a:txBody>
                  <a:tcPr/>
                </a:tc>
                <a:tc>
                  <a:txBody>
                    <a:bodyPr/>
                    <a:lstStyle/>
                    <a:p>
                      <a:r>
                        <a:rPr lang="en-US" sz="1600" dirty="0">
                          <a:latin typeface="Times New Roman" panose="02020603050405020304" pitchFamily="18" charset="0"/>
                          <a:cs typeface="Times New Roman" panose="02020603050405020304" pitchFamily="18" charset="0"/>
                        </a:rPr>
                        <a:t>Paper name and year</a:t>
                      </a:r>
                    </a:p>
                  </a:txBody>
                  <a:tcPr/>
                </a:tc>
                <a:tc>
                  <a:txBody>
                    <a:bodyPr/>
                    <a:lstStyle/>
                    <a:p>
                      <a:r>
                        <a:rPr lang="en-US" sz="1600" dirty="0">
                          <a:latin typeface="Times New Roman" panose="02020603050405020304" pitchFamily="18" charset="0"/>
                          <a:cs typeface="Times New Roman" panose="02020603050405020304" pitchFamily="18" charset="0"/>
                        </a:rPr>
                        <a:t>Author name</a:t>
                      </a:r>
                    </a:p>
                  </a:txBody>
                  <a:tcPr/>
                </a:tc>
                <a:tc>
                  <a:txBody>
                    <a:bodyPr/>
                    <a:lstStyle/>
                    <a:p>
                      <a:r>
                        <a:rPr lang="en-US" sz="1600" dirty="0">
                          <a:latin typeface="Times New Roman" panose="02020603050405020304" pitchFamily="18" charset="0"/>
                          <a:cs typeface="Times New Roman" panose="02020603050405020304" pitchFamily="18" charset="0"/>
                        </a:rPr>
                        <a:t>disadvantages</a:t>
                      </a:r>
                    </a:p>
                  </a:txBody>
                  <a:tcPr/>
                </a:tc>
                <a:tc>
                  <a:txBody>
                    <a:bodyPr/>
                    <a:lstStyle/>
                    <a:p>
                      <a:r>
                        <a:rPr lang="en-US" sz="1600"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4280190448"/>
                  </a:ext>
                </a:extLst>
              </a:tr>
              <a:tr h="4013336">
                <a:tc>
                  <a:txBody>
                    <a:bodyPr/>
                    <a:lstStyle/>
                    <a:p>
                      <a:r>
                        <a:rPr lang="en-US" sz="1600" dirty="0">
                          <a:latin typeface="Times New Roman" panose="02020603050405020304" pitchFamily="18" charset="0"/>
                          <a:cs typeface="Times New Roman" panose="02020603050405020304" pitchFamily="18" charset="0"/>
                        </a:rPr>
                        <a:t>3</a:t>
                      </a:r>
                    </a:p>
                  </a:txBody>
                  <a:tcPr/>
                </a:tc>
                <a:tc>
                  <a:txBody>
                    <a:bodyPr/>
                    <a:lstStyle/>
                    <a:p>
                      <a:r>
                        <a:rPr lang="en-US" sz="1600" dirty="0">
                          <a:latin typeface="Times New Roman" panose="02020603050405020304" pitchFamily="18" charset="0"/>
                          <a:cs typeface="Times New Roman" panose="02020603050405020304" pitchFamily="18" charset="0"/>
                        </a:rPr>
                        <a:t>Secure E-Banking with Visual Cryptography[2022]</a:t>
                      </a:r>
                    </a:p>
                  </a:txBody>
                  <a:tcPr/>
                </a:tc>
                <a:tc>
                  <a:txBody>
                    <a:bodyPr/>
                    <a:lstStyle/>
                    <a:p>
                      <a:pPr marL="285750" indent="-285750" algn="ctr">
                        <a:buFontTx/>
                        <a:buChar char="-"/>
                      </a:pPr>
                      <a:r>
                        <a:rPr lang="en-US" sz="1600" dirty="0">
                          <a:latin typeface="Times New Roman" panose="02020603050405020304" pitchFamily="18" charset="0"/>
                          <a:cs typeface="Times New Roman" panose="02020603050405020304" pitchFamily="18" charset="0"/>
                        </a:rPr>
                        <a:t>Yogesh Kore</a:t>
                      </a:r>
                    </a:p>
                    <a:p>
                      <a:pPr marL="285750" indent="-285750" algn="ctr">
                        <a:buFontTx/>
                        <a:buChar char="-"/>
                      </a:pPr>
                      <a:r>
                        <a:rPr lang="en-US" sz="1600" dirty="0">
                          <a:latin typeface="Times New Roman" panose="02020603050405020304" pitchFamily="18" charset="0"/>
                          <a:cs typeface="Times New Roman" panose="02020603050405020304" pitchFamily="18" charset="0"/>
                        </a:rPr>
                        <a:t>A. G. </a:t>
                      </a:r>
                      <a:r>
                        <a:rPr lang="en-US" sz="1600" dirty="0" err="1">
                          <a:latin typeface="Times New Roman" panose="02020603050405020304" pitchFamily="18" charset="0"/>
                          <a:cs typeface="Times New Roman" panose="02020603050405020304" pitchFamily="18" charset="0"/>
                        </a:rPr>
                        <a:t>Patil</a:t>
                      </a:r>
                      <a:endParaRPr lang="en-US" sz="1600" dirty="0">
                        <a:latin typeface="Times New Roman" panose="02020603050405020304" pitchFamily="18" charset="0"/>
                        <a:cs typeface="Times New Roman" panose="02020603050405020304" pitchFamily="18" charset="0"/>
                      </a:endParaRPr>
                    </a:p>
                    <a:p>
                      <a:pPr marL="0" indent="0" algn="ctr">
                        <a:buFontTx/>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Aishwarya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Hasbe</a:t>
                      </a:r>
                      <a:endParaRPr lang="en-US" sz="1600" dirty="0">
                        <a:latin typeface="Times New Roman" panose="02020603050405020304" pitchFamily="18" charset="0"/>
                        <a:cs typeface="Times New Roman" panose="02020603050405020304" pitchFamily="18" charset="0"/>
                      </a:endParaRPr>
                    </a:p>
                    <a:p>
                      <a:pPr marL="285750" indent="-285750" algn="ctr">
                        <a:buFontTx/>
                        <a:buChar char="-"/>
                      </a:pPr>
                      <a:r>
                        <a:rPr lang="en-US" sz="1600" dirty="0" err="1">
                          <a:latin typeface="Times New Roman" panose="02020603050405020304" pitchFamily="18" charset="0"/>
                          <a:cs typeface="Times New Roman" panose="02020603050405020304" pitchFamily="18" charset="0"/>
                        </a:rPr>
                        <a:t>Anuja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Chougule</a:t>
                      </a:r>
                      <a:endParaRPr lang="en-US" sz="1600" dirty="0">
                        <a:latin typeface="Times New Roman" panose="02020603050405020304" pitchFamily="18" charset="0"/>
                        <a:cs typeface="Times New Roman" panose="02020603050405020304" pitchFamily="18" charset="0"/>
                      </a:endParaRPr>
                    </a:p>
                    <a:p>
                      <a:pPr marL="0" indent="0" algn="ctr">
                        <a:buFontTx/>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Ajinkya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Sakale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Limitations of the (2,2) Black and White Visual Cryptography Scheme:  </a:t>
                      </a:r>
                    </a:p>
                    <a:p>
                      <a:r>
                        <a:rPr lang="en-US" sz="1600" dirty="0">
                          <a:latin typeface="Times New Roman" panose="02020603050405020304" pitchFamily="18" charset="0"/>
                          <a:cs typeface="Times New Roman" panose="02020603050405020304" pitchFamily="18" charset="0"/>
                        </a:rPr>
                        <a:t>- Works only with black and white pictures. </a:t>
                      </a:r>
                    </a:p>
                    <a:p>
                      <a:r>
                        <a:rPr lang="en-US" sz="1600" dirty="0">
                          <a:latin typeface="Times New Roman" panose="02020603050405020304" pitchFamily="18" charset="0"/>
                          <a:cs typeface="Times New Roman" panose="02020603050405020304" pitchFamily="18" charset="0"/>
                        </a:rPr>
                        <a:t>- Larger shares, requiring more storage.  </a:t>
                      </a:r>
                    </a:p>
                    <a:p>
                      <a:r>
                        <a:rPr lang="en-US" sz="1600" dirty="0">
                          <a:latin typeface="Times New Roman" panose="02020603050405020304" pitchFamily="18" charset="0"/>
                          <a:cs typeface="Times New Roman" panose="02020603050405020304" pitchFamily="18" charset="0"/>
                        </a:rPr>
                        <a:t>- Time-consuming encoding process</a:t>
                      </a:r>
                    </a:p>
                  </a:txBody>
                  <a:tcPr/>
                </a:tc>
                <a:tc>
                  <a:txBody>
                    <a:bodyPr/>
                    <a:lstStyle/>
                    <a:p>
                      <a:r>
                        <a:rPr lang="en-US" sz="1600" dirty="0">
                          <a:latin typeface="Times New Roman" panose="02020603050405020304" pitchFamily="18" charset="0"/>
                          <a:cs typeface="Times New Roman" panose="02020603050405020304" pitchFamily="18" charset="0"/>
                        </a:rPr>
                        <a:t>- Implemented Visual Cryptography and RSA for enhanced security.</a:t>
                      </a:r>
                    </a:p>
                    <a:p>
                      <a:r>
                        <a:rPr lang="en-US" sz="1600" dirty="0">
                          <a:latin typeface="Times New Roman" panose="02020603050405020304" pitchFamily="18" charset="0"/>
                          <a:cs typeface="Times New Roman" panose="02020603050405020304" pitchFamily="18" charset="0"/>
                        </a:rPr>
                        <a:t>- Used image thresholding for secure password generation.</a:t>
                      </a:r>
                    </a:p>
                    <a:p>
                      <a:r>
                        <a:rPr lang="en-US" sz="1600" dirty="0">
                          <a:latin typeface="Times New Roman" panose="02020603050405020304" pitchFamily="18" charset="0"/>
                          <a:cs typeface="Times New Roman" panose="02020603050405020304" pitchFamily="18" charset="0"/>
                        </a:rPr>
                        <a:t>- Additional authentication measures like thumb and face scanning.</a:t>
                      </a:r>
                    </a:p>
                    <a:p>
                      <a:r>
                        <a:rPr lang="en-US" sz="1600" dirty="0">
                          <a:latin typeface="Times New Roman" panose="02020603050405020304" pitchFamily="18" charset="0"/>
                          <a:cs typeface="Times New Roman" panose="02020603050405020304" pitchFamily="18" charset="0"/>
                        </a:rPr>
                        <a:t>- Potential benefits for Core Banking Applications, reducing password theft issues.</a:t>
                      </a:r>
                    </a:p>
                  </a:txBody>
                  <a:tcPr/>
                </a:tc>
                <a:extLst>
                  <a:ext uri="{0D108BD9-81ED-4DB2-BD59-A6C34878D82A}">
                    <a16:rowId xmlns:a16="http://schemas.microsoft.com/office/drawing/2014/main" val="557323659"/>
                  </a:ext>
                </a:extLst>
              </a:tr>
            </a:tbl>
          </a:graphicData>
        </a:graphic>
      </p:graphicFrame>
    </p:spTree>
    <p:extLst>
      <p:ext uri="{BB962C8B-B14F-4D97-AF65-F5344CB8AC3E}">
        <p14:creationId xmlns:p14="http://schemas.microsoft.com/office/powerpoint/2010/main" val="1150825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61A6-D066-0F6E-AA1C-6AB40C7C700A}"/>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9981AB4C-CCDD-B5F6-5EB0-E90F0AC7F983}"/>
              </a:ext>
            </a:extLst>
          </p:cNvPr>
          <p:cNvGraphicFramePr>
            <a:graphicFrameLocks noGrp="1"/>
          </p:cNvGraphicFramePr>
          <p:nvPr>
            <p:ph idx="1"/>
            <p:extLst>
              <p:ext uri="{D42A27DB-BD31-4B8C-83A1-F6EECF244321}">
                <p14:modId xmlns:p14="http://schemas.microsoft.com/office/powerpoint/2010/main" val="1267692191"/>
              </p:ext>
            </p:extLst>
          </p:nvPr>
        </p:nvGraphicFramePr>
        <p:xfrm>
          <a:off x="457200" y="1600200"/>
          <a:ext cx="7620000" cy="3095625"/>
        </p:xfrm>
        <a:graphic>
          <a:graphicData uri="http://schemas.openxmlformats.org/drawingml/2006/table">
            <a:tbl>
              <a:tblPr firstRow="1" bandRow="1">
                <a:tableStyleId>{5C22544A-7EE6-4342-B048-85BDC9FD1C3A}</a:tableStyleId>
              </a:tblPr>
              <a:tblGrid>
                <a:gridCol w="582420">
                  <a:extLst>
                    <a:ext uri="{9D8B030D-6E8A-4147-A177-3AD203B41FA5}">
                      <a16:colId xmlns:a16="http://schemas.microsoft.com/office/drawing/2014/main" val="2097027571"/>
                    </a:ext>
                  </a:extLst>
                </a:gridCol>
                <a:gridCol w="1246380">
                  <a:extLst>
                    <a:ext uri="{9D8B030D-6E8A-4147-A177-3AD203B41FA5}">
                      <a16:colId xmlns:a16="http://schemas.microsoft.com/office/drawing/2014/main" val="2942086329"/>
                    </a:ext>
                  </a:extLst>
                </a:gridCol>
                <a:gridCol w="1219200">
                  <a:extLst>
                    <a:ext uri="{9D8B030D-6E8A-4147-A177-3AD203B41FA5}">
                      <a16:colId xmlns:a16="http://schemas.microsoft.com/office/drawing/2014/main" val="810662719"/>
                    </a:ext>
                  </a:extLst>
                </a:gridCol>
                <a:gridCol w="2209800">
                  <a:extLst>
                    <a:ext uri="{9D8B030D-6E8A-4147-A177-3AD203B41FA5}">
                      <a16:colId xmlns:a16="http://schemas.microsoft.com/office/drawing/2014/main" val="2921275490"/>
                    </a:ext>
                  </a:extLst>
                </a:gridCol>
                <a:gridCol w="2362200">
                  <a:extLst>
                    <a:ext uri="{9D8B030D-6E8A-4147-A177-3AD203B41FA5}">
                      <a16:colId xmlns:a16="http://schemas.microsoft.com/office/drawing/2014/main" val="884393132"/>
                    </a:ext>
                  </a:extLst>
                </a:gridCol>
              </a:tblGrid>
              <a:tr h="370840">
                <a:tc>
                  <a:txBody>
                    <a:bodyPr/>
                    <a:lstStyle/>
                    <a:p>
                      <a:r>
                        <a:rPr lang="en-US" sz="1600" dirty="0">
                          <a:latin typeface="Times New Roman" panose="02020603050405020304" pitchFamily="18" charset="0"/>
                          <a:cs typeface="Times New Roman" panose="02020603050405020304" pitchFamily="18" charset="0"/>
                        </a:rPr>
                        <a:t>Sr no</a:t>
                      </a:r>
                    </a:p>
                  </a:txBody>
                  <a:tcPr/>
                </a:tc>
                <a:tc>
                  <a:txBody>
                    <a:bodyPr/>
                    <a:lstStyle/>
                    <a:p>
                      <a:r>
                        <a:rPr lang="en-US" sz="1600" dirty="0">
                          <a:latin typeface="Times New Roman" panose="02020603050405020304" pitchFamily="18" charset="0"/>
                          <a:cs typeface="Times New Roman" panose="02020603050405020304" pitchFamily="18" charset="0"/>
                        </a:rPr>
                        <a:t>Paper name and year</a:t>
                      </a:r>
                    </a:p>
                  </a:txBody>
                  <a:tcPr/>
                </a:tc>
                <a:tc>
                  <a:txBody>
                    <a:bodyPr/>
                    <a:lstStyle/>
                    <a:p>
                      <a:r>
                        <a:rPr lang="en-US" sz="1600" dirty="0">
                          <a:latin typeface="Times New Roman" panose="02020603050405020304" pitchFamily="18" charset="0"/>
                          <a:cs typeface="Times New Roman" panose="02020603050405020304" pitchFamily="18" charset="0"/>
                        </a:rPr>
                        <a:t>Author name</a:t>
                      </a:r>
                    </a:p>
                  </a:txBody>
                  <a:tcPr/>
                </a:tc>
                <a:tc>
                  <a:txBody>
                    <a:bodyPr/>
                    <a:lstStyle/>
                    <a:p>
                      <a:r>
                        <a:rPr lang="en-US" sz="1600" dirty="0">
                          <a:latin typeface="Times New Roman" panose="02020603050405020304" pitchFamily="18" charset="0"/>
                          <a:cs typeface="Times New Roman" panose="02020603050405020304" pitchFamily="18" charset="0"/>
                        </a:rPr>
                        <a:t>disadvantages</a:t>
                      </a:r>
                    </a:p>
                  </a:txBody>
                  <a:tcPr/>
                </a:tc>
                <a:tc>
                  <a:txBody>
                    <a:bodyPr/>
                    <a:lstStyle/>
                    <a:p>
                      <a:r>
                        <a:rPr lang="en-US" sz="1600"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4280190448"/>
                  </a:ext>
                </a:extLst>
              </a:tr>
              <a:tr h="370840">
                <a:tc>
                  <a:txBody>
                    <a:bodyPr/>
                    <a:lstStyle/>
                    <a:p>
                      <a:r>
                        <a:rPr lang="en-US" sz="1600" dirty="0">
                          <a:latin typeface="Times New Roman" panose="02020603050405020304" pitchFamily="18" charset="0"/>
                          <a:cs typeface="Times New Roman" panose="02020603050405020304" pitchFamily="18" charset="0"/>
                        </a:rPr>
                        <a:t>4</a:t>
                      </a:r>
                    </a:p>
                  </a:txBody>
                  <a:tcPr/>
                </a:tc>
                <a:tc>
                  <a:txBody>
                    <a:bodyPr/>
                    <a:lstStyle/>
                    <a:p>
                      <a:pPr marL="0" algn="l" defTabSz="914400" rtl="0" eaLnBrk="1" latinLnBrk="0" hangingPunct="1"/>
                      <a:r>
                        <a:rPr lang="en-US" sz="1600" kern="1200" dirty="0">
                          <a:solidFill>
                            <a:schemeClr val="dk1"/>
                          </a:solidFill>
                          <a:latin typeface="Times New Roman" panose="02020603050405020304" pitchFamily="18" charset="0"/>
                          <a:ea typeface="+mn-ea"/>
                          <a:cs typeface="Times New Roman" panose="02020603050405020304" pitchFamily="18" charset="0"/>
                        </a:rPr>
                        <a:t>Design and implementation of a visual cryptography application</a:t>
                      </a:r>
                    </a:p>
                    <a:p>
                      <a:pPr marL="0" algn="l" defTabSz="914400" rtl="0" eaLnBrk="1" latinLnBrk="0" hangingPunct="1"/>
                      <a:r>
                        <a:rPr lang="en-US" sz="1600" kern="1200" dirty="0">
                          <a:solidFill>
                            <a:schemeClr val="dk1"/>
                          </a:solidFill>
                          <a:latin typeface="Times New Roman" panose="02020603050405020304" pitchFamily="18" charset="0"/>
                          <a:ea typeface="+mn-ea"/>
                          <a:cs typeface="Times New Roman" panose="02020603050405020304" pitchFamily="18" charset="0"/>
                        </a:rPr>
                        <a:t>[2020]</a:t>
                      </a:r>
                    </a:p>
                  </a:txBody>
                  <a:tcPr/>
                </a:tc>
                <a:tc>
                  <a:txBody>
                    <a:bodyPr/>
                    <a:lstStyle/>
                    <a:p>
                      <a:pPr marL="0" algn="l" defTabSz="914400" rtl="0" eaLnBrk="1" latinLnBrk="0" hangingPunct="1"/>
                      <a:r>
                        <a:rPr lang="en-US" sz="1600" kern="1200" dirty="0">
                          <a:solidFill>
                            <a:schemeClr val="dk1"/>
                          </a:solidFill>
                          <a:latin typeface="Times New Roman" panose="02020603050405020304" pitchFamily="18" charset="0"/>
                          <a:ea typeface="+mn-ea"/>
                          <a:cs typeface="Times New Roman" panose="02020603050405020304" pitchFamily="18" charset="0"/>
                        </a:rPr>
                        <a:t>Petre </a:t>
                      </a:r>
                      <a:r>
                        <a:rPr lang="en-US" sz="1600" kern="1200" dirty="0" err="1">
                          <a:solidFill>
                            <a:schemeClr val="dk1"/>
                          </a:solidFill>
                          <a:latin typeface="Times New Roman" panose="02020603050405020304" pitchFamily="18" charset="0"/>
                          <a:ea typeface="+mn-ea"/>
                          <a:cs typeface="Times New Roman" panose="02020603050405020304" pitchFamily="18" charset="0"/>
                        </a:rPr>
                        <a:t>Anghelescu</a:t>
                      </a:r>
                      <a:r>
                        <a:rPr lang="en-US" sz="1600" kern="1200" dirty="0">
                          <a:solidFill>
                            <a:schemeClr val="dk1"/>
                          </a:solidFill>
                          <a:latin typeface="Times New Roman" panose="02020603050405020304" pitchFamily="18" charset="0"/>
                          <a:ea typeface="+mn-ea"/>
                          <a:cs typeface="Times New Roman" panose="02020603050405020304" pitchFamily="18" charset="0"/>
                        </a:rPr>
                        <a:t>,</a:t>
                      </a:r>
                    </a:p>
                    <a:p>
                      <a:pPr marL="0" algn="l" defTabSz="914400" rtl="0" eaLnBrk="1" latinLnBrk="0" hangingPunct="1"/>
                      <a:r>
                        <a:rPr lang="en-US" sz="1600" kern="1200" dirty="0">
                          <a:solidFill>
                            <a:schemeClr val="dk1"/>
                          </a:solidFill>
                          <a:latin typeface="Times New Roman" panose="02020603050405020304" pitchFamily="18" charset="0"/>
                          <a:ea typeface="+mn-ea"/>
                          <a:cs typeface="Times New Roman" panose="02020603050405020304" pitchFamily="18" charset="0"/>
                        </a:rPr>
                        <a:t>Marian </a:t>
                      </a:r>
                      <a:r>
                        <a:rPr lang="en-US" sz="1600" kern="1200" dirty="0" err="1">
                          <a:solidFill>
                            <a:schemeClr val="dk1"/>
                          </a:solidFill>
                          <a:latin typeface="Times New Roman" panose="02020603050405020304" pitchFamily="18" charset="0"/>
                          <a:ea typeface="+mn-ea"/>
                          <a:cs typeface="Times New Roman" panose="02020603050405020304" pitchFamily="18" charset="0"/>
                        </a:rPr>
                        <a:t>Bodea</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6350" algn="l" defTabSz="914400" rtl="0" eaLnBrk="1" latinLnBrk="0" hangingPunct="1">
                        <a:lnSpc>
                          <a:spcPct val="150000"/>
                        </a:lnSpc>
                        <a:spcAft>
                          <a:spcPts val="15"/>
                        </a:spcAft>
                      </a:pPr>
                      <a:r>
                        <a:rPr lang="en-IN" sz="1600" kern="1200" dirty="0">
                          <a:solidFill>
                            <a:schemeClr val="dk1"/>
                          </a:solidFill>
                          <a:latin typeface="Times New Roman" panose="02020603050405020304" pitchFamily="18" charset="0"/>
                          <a:ea typeface="+mn-ea"/>
                          <a:cs typeface="Times New Roman" panose="02020603050405020304" pitchFamily="18" charset="0"/>
                        </a:rPr>
                        <a:t>The lack of a decryption algorithm is a disadvantage, because if a sheet is lost, the information will not be able to be completely decrypted.</a:t>
                      </a:r>
                    </a:p>
                  </a:txBody>
                  <a:tcPr marL="68580" marR="68580" marT="0" marB="0"/>
                </a:tc>
                <a:tc>
                  <a:txBody>
                    <a:bodyPr/>
                    <a:lstStyle/>
                    <a:p>
                      <a:pPr marL="0" indent="-6350" algn="l" defTabSz="914400" rtl="0" eaLnBrk="1" latinLnBrk="0" hangingPunct="1">
                        <a:lnSpc>
                          <a:spcPct val="150000"/>
                        </a:lnSpc>
                        <a:spcAft>
                          <a:spcPts val="15"/>
                        </a:spcAft>
                      </a:pPr>
                      <a:r>
                        <a:rPr lang="en-IN" sz="1600" kern="1200" dirty="0">
                          <a:solidFill>
                            <a:schemeClr val="dk1"/>
                          </a:solidFill>
                          <a:latin typeface="Times New Roman" panose="02020603050405020304" pitchFamily="18" charset="0"/>
                          <a:ea typeface="+mn-ea"/>
                          <a:cs typeface="Times New Roman" panose="02020603050405020304" pitchFamily="18" charset="0"/>
                        </a:rPr>
                        <a:t>In this paper, an implementation for visual encryption strategies has been proposed. Input data could be based on black and white method.</a:t>
                      </a:r>
                    </a:p>
                  </a:txBody>
                  <a:tcPr marL="68580" marR="68580" marT="0" marB="0"/>
                </a:tc>
                <a:extLst>
                  <a:ext uri="{0D108BD9-81ED-4DB2-BD59-A6C34878D82A}">
                    <a16:rowId xmlns:a16="http://schemas.microsoft.com/office/drawing/2014/main" val="557323659"/>
                  </a:ext>
                </a:extLst>
              </a:tr>
            </a:tbl>
          </a:graphicData>
        </a:graphic>
      </p:graphicFrame>
    </p:spTree>
    <p:extLst>
      <p:ext uri="{BB962C8B-B14F-4D97-AF65-F5344CB8AC3E}">
        <p14:creationId xmlns:p14="http://schemas.microsoft.com/office/powerpoint/2010/main" val="239960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61A6-D066-0F6E-AA1C-6AB40C7C700A}"/>
              </a:ext>
            </a:extLst>
          </p:cNvPr>
          <p:cNvSpPr>
            <a:spLocks noGrp="1"/>
          </p:cNvSpPr>
          <p:nvPr>
            <p:ph type="title"/>
          </p:nvPr>
        </p:nvSpPr>
        <p:spPr>
          <a:xfrm>
            <a:off x="457200" y="274638"/>
            <a:ext cx="7620000" cy="563562"/>
          </a:xfrm>
        </p:spPr>
        <p:txBody>
          <a:bodyPr/>
          <a:lstStyle/>
          <a:p>
            <a:r>
              <a:rPr lang="en-US" sz="2400" dirty="0">
                <a:latin typeface="Times New Roman" panose="02020603050405020304" pitchFamily="18" charset="0"/>
                <a:cs typeface="Times New Roman" panose="02020603050405020304" pitchFamily="18" charset="0"/>
              </a:rPr>
              <a:t>LITERATURE SURVEY</a:t>
            </a:r>
            <a:endParaRPr lang="en-US" sz="2400" dirty="0"/>
          </a:p>
        </p:txBody>
      </p:sp>
      <p:graphicFrame>
        <p:nvGraphicFramePr>
          <p:cNvPr id="4" name="Table 4">
            <a:extLst>
              <a:ext uri="{FF2B5EF4-FFF2-40B4-BE49-F238E27FC236}">
                <a16:creationId xmlns:a16="http://schemas.microsoft.com/office/drawing/2014/main" id="{9981AB4C-CCDD-B5F6-5EB0-E90F0AC7F983}"/>
              </a:ext>
            </a:extLst>
          </p:cNvPr>
          <p:cNvGraphicFramePr>
            <a:graphicFrameLocks noGrp="1"/>
          </p:cNvGraphicFramePr>
          <p:nvPr>
            <p:ph idx="1"/>
            <p:extLst>
              <p:ext uri="{D42A27DB-BD31-4B8C-83A1-F6EECF244321}">
                <p14:modId xmlns:p14="http://schemas.microsoft.com/office/powerpoint/2010/main" val="348434059"/>
              </p:ext>
            </p:extLst>
          </p:nvPr>
        </p:nvGraphicFramePr>
        <p:xfrm>
          <a:off x="228600" y="685801"/>
          <a:ext cx="8001000" cy="5837481"/>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97027571"/>
                    </a:ext>
                  </a:extLst>
                </a:gridCol>
                <a:gridCol w="1295400">
                  <a:extLst>
                    <a:ext uri="{9D8B030D-6E8A-4147-A177-3AD203B41FA5}">
                      <a16:colId xmlns:a16="http://schemas.microsoft.com/office/drawing/2014/main" val="2942086329"/>
                    </a:ext>
                  </a:extLst>
                </a:gridCol>
                <a:gridCol w="1295400">
                  <a:extLst>
                    <a:ext uri="{9D8B030D-6E8A-4147-A177-3AD203B41FA5}">
                      <a16:colId xmlns:a16="http://schemas.microsoft.com/office/drawing/2014/main" val="810662719"/>
                    </a:ext>
                  </a:extLst>
                </a:gridCol>
                <a:gridCol w="2163696">
                  <a:extLst>
                    <a:ext uri="{9D8B030D-6E8A-4147-A177-3AD203B41FA5}">
                      <a16:colId xmlns:a16="http://schemas.microsoft.com/office/drawing/2014/main" val="2921275490"/>
                    </a:ext>
                  </a:extLst>
                </a:gridCol>
                <a:gridCol w="2636904">
                  <a:extLst>
                    <a:ext uri="{9D8B030D-6E8A-4147-A177-3AD203B41FA5}">
                      <a16:colId xmlns:a16="http://schemas.microsoft.com/office/drawing/2014/main" val="3851991416"/>
                    </a:ext>
                  </a:extLst>
                </a:gridCol>
              </a:tblGrid>
              <a:tr h="760656">
                <a:tc>
                  <a:txBody>
                    <a:bodyPr/>
                    <a:lstStyle/>
                    <a:p>
                      <a:r>
                        <a:rPr lang="en-US" sz="1600" dirty="0">
                          <a:latin typeface="Times New Roman" panose="02020603050405020304" pitchFamily="18" charset="0"/>
                          <a:cs typeface="Times New Roman" panose="02020603050405020304" pitchFamily="18" charset="0"/>
                        </a:rPr>
                        <a:t>Sr no</a:t>
                      </a:r>
                    </a:p>
                  </a:txBody>
                  <a:tcPr/>
                </a:tc>
                <a:tc>
                  <a:txBody>
                    <a:bodyPr/>
                    <a:lstStyle/>
                    <a:p>
                      <a:r>
                        <a:rPr lang="en-US" sz="1600" dirty="0">
                          <a:latin typeface="Times New Roman" panose="02020603050405020304" pitchFamily="18" charset="0"/>
                          <a:cs typeface="Times New Roman" panose="02020603050405020304" pitchFamily="18" charset="0"/>
                        </a:rPr>
                        <a:t>Paper name and year</a:t>
                      </a:r>
                    </a:p>
                  </a:txBody>
                  <a:tcPr/>
                </a:tc>
                <a:tc>
                  <a:txBody>
                    <a:bodyPr/>
                    <a:lstStyle/>
                    <a:p>
                      <a:r>
                        <a:rPr lang="en-US" sz="1600" dirty="0">
                          <a:latin typeface="Times New Roman" panose="02020603050405020304" pitchFamily="18" charset="0"/>
                          <a:cs typeface="Times New Roman" panose="02020603050405020304" pitchFamily="18" charset="0"/>
                        </a:rPr>
                        <a:t>Author name</a:t>
                      </a:r>
                    </a:p>
                  </a:txBody>
                  <a:tcPr/>
                </a:tc>
                <a:tc>
                  <a:txBody>
                    <a:bodyPr/>
                    <a:lstStyle/>
                    <a:p>
                      <a:r>
                        <a:rPr lang="en-US" sz="1600" dirty="0">
                          <a:latin typeface="Times New Roman" panose="02020603050405020304" pitchFamily="18" charset="0"/>
                          <a:cs typeface="Times New Roman" panose="02020603050405020304" pitchFamily="18" charset="0"/>
                        </a:rPr>
                        <a:t>disadvantages</a:t>
                      </a:r>
                    </a:p>
                  </a:txBody>
                  <a:tcPr/>
                </a:tc>
                <a:tc>
                  <a:txBody>
                    <a:bodyPr/>
                    <a:lstStyle/>
                    <a:p>
                      <a:r>
                        <a:rPr lang="en-US" sz="1600"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4280190448"/>
                  </a:ext>
                </a:extLst>
              </a:tr>
              <a:tr h="5030543">
                <a:tc>
                  <a:txBody>
                    <a:bodyPr/>
                    <a:lstStyle/>
                    <a:p>
                      <a:r>
                        <a:rPr lang="en-US" sz="1600" dirty="0">
                          <a:latin typeface="Times New Roman" panose="02020603050405020304" pitchFamily="18" charset="0"/>
                          <a:cs typeface="Times New Roman" panose="02020603050405020304" pitchFamily="18" charset="0"/>
                        </a:rPr>
                        <a:t>5</a:t>
                      </a:r>
                    </a:p>
                  </a:txBody>
                  <a:tcPr/>
                </a:tc>
                <a:tc>
                  <a:txBody>
                    <a:bodyPr/>
                    <a:lstStyle/>
                    <a:p>
                      <a:pPr marL="0" indent="-6350" algn="l" defTabSz="914400" rtl="0" eaLnBrk="1" latinLnBrk="0" hangingPunct="1">
                        <a:lnSpc>
                          <a:spcPct val="150000"/>
                        </a:lnSpc>
                        <a:spcAft>
                          <a:spcPts val="15"/>
                        </a:spcAft>
                      </a:pPr>
                      <a:r>
                        <a:rPr lang="en-IN" sz="1600" kern="1200" dirty="0">
                          <a:solidFill>
                            <a:schemeClr val="dk1"/>
                          </a:solidFill>
                          <a:latin typeface="Times New Roman" panose="02020603050405020304" pitchFamily="18" charset="0"/>
                          <a:ea typeface="+mn-ea"/>
                          <a:cs typeface="Times New Roman" panose="02020603050405020304" pitchFamily="18" charset="0"/>
                        </a:rPr>
                        <a:t>Image Based</a:t>
                      </a:r>
                    </a:p>
                    <a:p>
                      <a:pPr marL="0" indent="-6350" algn="l" defTabSz="914400" rtl="0" eaLnBrk="1" latinLnBrk="0" hangingPunct="1">
                        <a:lnSpc>
                          <a:spcPct val="150000"/>
                        </a:lnSpc>
                        <a:spcAft>
                          <a:spcPts val="15"/>
                        </a:spcAft>
                      </a:pPr>
                      <a:r>
                        <a:rPr lang="en-IN" sz="1600" kern="1200" dirty="0">
                          <a:solidFill>
                            <a:schemeClr val="dk1"/>
                          </a:solidFill>
                          <a:latin typeface="Times New Roman" panose="02020603050405020304" pitchFamily="18" charset="0"/>
                          <a:ea typeface="+mn-ea"/>
                          <a:cs typeface="Times New Roman" panose="02020603050405020304" pitchFamily="18" charset="0"/>
                        </a:rPr>
                        <a:t>Authentication</a:t>
                      </a:r>
                    </a:p>
                    <a:p>
                      <a:pPr marL="0" indent="-6350" algn="l" defTabSz="914400" rtl="0" eaLnBrk="1" latinLnBrk="0" hangingPunct="1">
                        <a:lnSpc>
                          <a:spcPct val="150000"/>
                        </a:lnSpc>
                        <a:spcAft>
                          <a:spcPts val="15"/>
                        </a:spcAft>
                      </a:pPr>
                      <a:r>
                        <a:rPr lang="en-IN" sz="1600" kern="1200" dirty="0">
                          <a:solidFill>
                            <a:schemeClr val="dk1"/>
                          </a:solidFill>
                          <a:latin typeface="Times New Roman" panose="02020603050405020304" pitchFamily="18" charset="0"/>
                          <a:ea typeface="+mn-ea"/>
                          <a:cs typeface="Times New Roman" panose="02020603050405020304" pitchFamily="18" charset="0"/>
                        </a:rPr>
                        <a:t>Using Visual Cryptography and Encryption Algorithm</a:t>
                      </a:r>
                    </a:p>
                    <a:p>
                      <a:pPr marL="0" indent="-6350" algn="l" defTabSz="914400" rtl="0" eaLnBrk="1" latinLnBrk="0" hangingPunct="1">
                        <a:lnSpc>
                          <a:spcPct val="150000"/>
                        </a:lnSpc>
                        <a:spcAft>
                          <a:spcPts val="15"/>
                        </a:spcAft>
                      </a:pPr>
                      <a:r>
                        <a:rPr lang="en-IN" sz="1600" kern="1200" dirty="0">
                          <a:solidFill>
                            <a:schemeClr val="dk1"/>
                          </a:solidFill>
                          <a:latin typeface="Times New Roman" panose="02020603050405020304" pitchFamily="18" charset="0"/>
                          <a:ea typeface="+mn-ea"/>
                          <a:cs typeface="Times New Roman" panose="02020603050405020304" pitchFamily="18" charset="0"/>
                        </a:rPr>
                        <a:t>[2016]</a:t>
                      </a:r>
                    </a:p>
                  </a:txBody>
                  <a:tcPr marL="68580" marR="68580" marT="0" marB="0"/>
                </a:tc>
                <a:tc>
                  <a:txBody>
                    <a:bodyPr/>
                    <a:lstStyle/>
                    <a:p>
                      <a:pPr marL="0" indent="-6350" algn="l" defTabSz="914400" rtl="0" eaLnBrk="1" latinLnBrk="0" hangingPunct="1">
                        <a:lnSpc>
                          <a:spcPct val="150000"/>
                        </a:lnSpc>
                        <a:spcAft>
                          <a:spcPts val="15"/>
                        </a:spcAft>
                      </a:pPr>
                      <a:r>
                        <a:rPr lang="en-IN" sz="1600" kern="1200" dirty="0">
                          <a:solidFill>
                            <a:schemeClr val="dk1"/>
                          </a:solidFill>
                          <a:latin typeface="Times New Roman" panose="02020603050405020304" pitchFamily="18" charset="0"/>
                          <a:ea typeface="+mn-ea"/>
                          <a:cs typeface="Times New Roman" panose="02020603050405020304" pitchFamily="18" charset="0"/>
                        </a:rPr>
                        <a:t>Shreya</a:t>
                      </a:r>
                    </a:p>
                    <a:p>
                      <a:pPr marL="0" indent="-6350" algn="l" defTabSz="914400" rtl="0" eaLnBrk="1" latinLnBrk="0" hangingPunct="1">
                        <a:lnSpc>
                          <a:spcPct val="150000"/>
                        </a:lnSpc>
                        <a:spcAft>
                          <a:spcPts val="15"/>
                        </a:spcAft>
                      </a:pPr>
                      <a:r>
                        <a:rPr lang="en-IN" sz="1600" kern="1200" dirty="0" err="1">
                          <a:solidFill>
                            <a:schemeClr val="dk1"/>
                          </a:solidFill>
                          <a:latin typeface="Times New Roman" panose="02020603050405020304" pitchFamily="18" charset="0"/>
                          <a:ea typeface="+mn-ea"/>
                          <a:cs typeface="Times New Roman" panose="02020603050405020304" pitchFamily="18" charset="0"/>
                        </a:rPr>
                        <a:t>Zarkar</a:t>
                      </a:r>
                      <a:r>
                        <a:rPr lang="en-IN" sz="1600" kern="1200" dirty="0">
                          <a:solidFill>
                            <a:schemeClr val="dk1"/>
                          </a:solidFill>
                          <a:latin typeface="Times New Roman" panose="02020603050405020304" pitchFamily="18" charset="0"/>
                          <a:ea typeface="+mn-ea"/>
                          <a:cs typeface="Times New Roman" panose="02020603050405020304" pitchFamily="18" charset="0"/>
                        </a:rPr>
                        <a:t>,</a:t>
                      </a:r>
                    </a:p>
                    <a:p>
                      <a:pPr marL="0" indent="-6350" algn="l" defTabSz="914400" rtl="0" eaLnBrk="1" latinLnBrk="0" hangingPunct="1">
                        <a:lnSpc>
                          <a:spcPct val="150000"/>
                        </a:lnSpc>
                        <a:spcAft>
                          <a:spcPts val="15"/>
                        </a:spcAft>
                      </a:pPr>
                      <a:r>
                        <a:rPr lang="en-IN" sz="1600" kern="1200" dirty="0" err="1">
                          <a:solidFill>
                            <a:schemeClr val="dk1"/>
                          </a:solidFill>
                          <a:latin typeface="Times New Roman" panose="02020603050405020304" pitchFamily="18" charset="0"/>
                          <a:ea typeface="+mn-ea"/>
                          <a:cs typeface="Times New Roman" panose="02020603050405020304" pitchFamily="18" charset="0"/>
                        </a:rPr>
                        <a:t>Sayali</a:t>
                      </a:r>
                      <a:r>
                        <a:rPr lang="en-IN" sz="1600" kern="1200" dirty="0">
                          <a:solidFill>
                            <a:schemeClr val="dk1"/>
                          </a:solidFill>
                          <a:latin typeface="Times New Roman" panose="02020603050405020304" pitchFamily="18" charset="0"/>
                          <a:ea typeface="+mn-ea"/>
                          <a:cs typeface="Times New Roman" panose="02020603050405020304" pitchFamily="18" charset="0"/>
                        </a:rPr>
                        <a:t> </a:t>
                      </a:r>
                      <a:r>
                        <a:rPr lang="en-IN" sz="1600" kern="1200" dirty="0" err="1">
                          <a:solidFill>
                            <a:schemeClr val="dk1"/>
                          </a:solidFill>
                          <a:latin typeface="Times New Roman" panose="02020603050405020304" pitchFamily="18" charset="0"/>
                          <a:ea typeface="+mn-ea"/>
                          <a:cs typeface="Times New Roman" panose="02020603050405020304" pitchFamily="18" charset="0"/>
                        </a:rPr>
                        <a:t>vaidya</a:t>
                      </a:r>
                      <a:endParaRPr lang="en-IN"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indent="-6350" algn="l" defTabSz="914400" rtl="0" eaLnBrk="1" latinLnBrk="0" hangingPunct="1">
                        <a:lnSpc>
                          <a:spcPct val="150000"/>
                        </a:lnSpc>
                        <a:spcAft>
                          <a:spcPts val="15"/>
                        </a:spcAft>
                      </a:pPr>
                      <a:r>
                        <a:rPr lang="en-IN" sz="1600" kern="1200" dirty="0">
                          <a:solidFill>
                            <a:schemeClr val="dk1"/>
                          </a:solidFill>
                          <a:latin typeface="Times New Roman" panose="02020603050405020304" pitchFamily="18" charset="0"/>
                          <a:ea typeface="+mn-ea"/>
                          <a:cs typeface="Times New Roman" panose="02020603050405020304" pitchFamily="18" charset="0"/>
                        </a:rPr>
                        <a:t>Visual cryptography often 	involves splitting an image into multiple shares. When these shares are combined, the original image is reconstructed.</a:t>
                      </a:r>
                    </a:p>
                    <a:p>
                      <a:pPr marL="0" indent="-6350" algn="l" defTabSz="914400" rtl="0" eaLnBrk="1" latinLnBrk="0" hangingPunct="1">
                        <a:lnSpc>
                          <a:spcPct val="150000"/>
                        </a:lnSpc>
                        <a:spcAft>
                          <a:spcPts val="15"/>
                        </a:spcAft>
                      </a:pPr>
                      <a:r>
                        <a:rPr lang="en-IN" sz="1600" kern="1200" dirty="0">
                          <a:solidFill>
                            <a:schemeClr val="dk1"/>
                          </a:solidFill>
                          <a:latin typeface="Times New Roman" panose="02020603050405020304" pitchFamily="18" charset="0"/>
                          <a:ea typeface="+mn-ea"/>
                          <a:cs typeface="Times New Roman" panose="02020603050405020304" pitchFamily="18" charset="0"/>
                        </a:rPr>
                        <a:t>if even one of these shares is lost or corrupted, the original image cannot be recovered, making this method sensitive to data loss.</a:t>
                      </a:r>
                    </a:p>
                  </a:txBody>
                  <a:tcPr marL="68580" marR="68580" marT="0" marB="0"/>
                </a:tc>
                <a:tc>
                  <a:txBody>
                    <a:bodyPr/>
                    <a:lstStyle/>
                    <a:p>
                      <a:pPr marL="0" indent="-6350" algn="l" defTabSz="914400" rtl="0" eaLnBrk="1" latinLnBrk="0" hangingPunct="1">
                        <a:lnSpc>
                          <a:spcPct val="150000"/>
                        </a:lnSpc>
                        <a:spcAft>
                          <a:spcPts val="15"/>
                        </a:spcAft>
                      </a:pPr>
                      <a:r>
                        <a:rPr lang="en-IN" sz="1600" kern="1200" dirty="0">
                          <a:solidFill>
                            <a:schemeClr val="dk1"/>
                          </a:solidFill>
                          <a:latin typeface="Times New Roman" panose="02020603050405020304" pitchFamily="18" charset="0"/>
                          <a:ea typeface="+mn-ea"/>
                          <a:cs typeface="Times New Roman" panose="02020603050405020304" pitchFamily="18" charset="0"/>
                        </a:rPr>
                        <a:t>Image-based authentication can provide a higher level of security compared to traditional password-based methods. Visual cryptography and encryption add an extra layer of protection, making it more difficult for unauthorized users to gain access.</a:t>
                      </a:r>
                    </a:p>
                    <a:p>
                      <a:pPr marL="0" indent="-6350" algn="l" defTabSz="914400" rtl="0" eaLnBrk="1" latinLnBrk="0" hangingPunct="1">
                        <a:lnSpc>
                          <a:spcPct val="150000"/>
                        </a:lnSpc>
                        <a:spcAft>
                          <a:spcPts val="15"/>
                        </a:spcAft>
                      </a:pPr>
                      <a:r>
                        <a:rPr lang="en-IN" sz="1600" kern="1200" dirty="0">
                          <a:solidFill>
                            <a:schemeClr val="dk1"/>
                          </a:solidFill>
                          <a:latin typeface="Times New Roman" panose="02020603050405020304" pitchFamily="18" charset="0"/>
                          <a:ea typeface="+mn-ea"/>
                          <a:cs typeface="Times New Roman" panose="02020603050405020304" pitchFamily="18" charset="0"/>
                        </a:rPr>
                        <a:t> </a:t>
                      </a:r>
                    </a:p>
                  </a:txBody>
                  <a:tcPr marL="68580" marR="68580" marT="0" marB="0"/>
                </a:tc>
                <a:extLst>
                  <a:ext uri="{0D108BD9-81ED-4DB2-BD59-A6C34878D82A}">
                    <a16:rowId xmlns:a16="http://schemas.microsoft.com/office/drawing/2014/main" val="557323659"/>
                  </a:ext>
                </a:extLst>
              </a:tr>
            </a:tbl>
          </a:graphicData>
        </a:graphic>
      </p:graphicFrame>
    </p:spTree>
    <p:extLst>
      <p:ext uri="{BB962C8B-B14F-4D97-AF65-F5344CB8AC3E}">
        <p14:creationId xmlns:p14="http://schemas.microsoft.com/office/powerpoint/2010/main" val="191502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Problem Statements</a:t>
            </a:r>
          </a:p>
        </p:txBody>
      </p:sp>
      <p:sp>
        <p:nvSpPr>
          <p:cNvPr id="3" name="Content Placeholder 2"/>
          <p:cNvSpPr>
            <a:spLocks noGrp="1"/>
          </p:cNvSpPr>
          <p:nvPr>
            <p:ph idx="1"/>
          </p:nvPr>
        </p:nvSpPr>
        <p:spPr/>
        <p:txBody>
          <a:bodyPr>
            <a:normAutofit/>
          </a:bodyPr>
          <a:lstStyle/>
          <a:p>
            <a:pPr indent="-342900" algn="just">
              <a:lnSpc>
                <a:spcPct val="150000"/>
              </a:lnSpc>
            </a:pPr>
            <a:r>
              <a:rPr lang="en-US" sz="1600" dirty="0">
                <a:latin typeface="Times New Roman" panose="02020603050405020304" pitchFamily="18" charset="0"/>
                <a:cs typeface="Times New Roman" panose="02020603050405020304" pitchFamily="18" charset="0"/>
              </a:rPr>
              <a:t>The problem statement for User Authentication Using Visual Cryptography is to develop a secure and user-friendly authentication method that relies on dividing images into transparent shares.</a:t>
            </a:r>
          </a:p>
          <a:p>
            <a:pPr indent="-342900" algn="just">
              <a:lnSpc>
                <a:spcPct val="150000"/>
              </a:lnSpc>
            </a:pPr>
            <a:r>
              <a:rPr lang="en-US" sz="1600" dirty="0">
                <a:latin typeface="Times New Roman" panose="02020603050405020304" pitchFamily="18" charset="0"/>
                <a:cs typeface="Times New Roman" panose="02020603050405020304" pitchFamily="18" charset="0"/>
              </a:rPr>
              <a:t> These shares, when combined, should reveal secret information to authenticate users, thus enhancing security and simplifying the authentication process while addressing the challenges of traditional password-based methods.</a:t>
            </a:r>
          </a:p>
        </p:txBody>
      </p:sp>
    </p:spTree>
    <p:extLst>
      <p:ext uri="{BB962C8B-B14F-4D97-AF65-F5344CB8AC3E}">
        <p14:creationId xmlns:p14="http://schemas.microsoft.com/office/powerpoint/2010/main" val="384136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normAutofit/>
          </a:bodyPr>
          <a:lstStyle/>
          <a:p>
            <a:pPr marL="457200" indent="-457200" algn="just">
              <a:lnSpc>
                <a:spcPct val="150000"/>
              </a:lnSpc>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To Improve security in user authentication processes by employing visual cryptography to make it more challenging for unauthorized access.</a:t>
            </a:r>
          </a:p>
          <a:p>
            <a:pPr marL="457200" indent="-457200" algn="just">
              <a:lnSpc>
                <a:spcPct val="150000"/>
              </a:lnSpc>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To Create a user-friendly authentication method.</a:t>
            </a:r>
          </a:p>
          <a:p>
            <a:pPr marL="457200" indent="-457200" algn="just">
              <a:lnSpc>
                <a:spcPct val="150000"/>
              </a:lnSpc>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To Protect Sensitive Information.</a:t>
            </a:r>
          </a:p>
          <a:p>
            <a:pPr marL="457200" indent="-457200" algn="just">
              <a:lnSpc>
                <a:spcPct val="150000"/>
              </a:lnSpc>
              <a:buFont typeface="+mj-lt"/>
              <a:buAutoNum type="arabicPeriod"/>
            </a:pPr>
            <a:r>
              <a:rPr lang="en-US" sz="1600" dirty="0">
                <a:solidFill>
                  <a:srgbClr val="374151"/>
                </a:solidFill>
                <a:latin typeface="Times New Roman" panose="02020603050405020304" pitchFamily="18" charset="0"/>
                <a:cs typeface="Times New Roman" panose="02020603050405020304" pitchFamily="18" charset="0"/>
              </a:rPr>
              <a:t>T</a:t>
            </a:r>
            <a:r>
              <a:rPr lang="en-US" sz="1600" b="0" i="0" dirty="0">
                <a:solidFill>
                  <a:srgbClr val="374151"/>
                </a:solidFill>
                <a:effectLst/>
                <a:latin typeface="Times New Roman" panose="02020603050405020304" pitchFamily="18" charset="0"/>
                <a:cs typeface="Times New Roman" panose="02020603050405020304" pitchFamily="18" charset="0"/>
              </a:rPr>
              <a:t>o control access to systems, documents, or secure areas in a secure and efficient manner.</a:t>
            </a:r>
          </a:p>
          <a:p>
            <a:pPr marL="457200" indent="-457200" algn="just">
              <a:lnSpc>
                <a:spcPct val="150000"/>
              </a:lnSpc>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To Develop a user authentication system that is both simple to use and adaptable to various applications and security needs.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946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634</TotalTime>
  <Words>1999</Words>
  <Application>Microsoft Office PowerPoint</Application>
  <PresentationFormat>On-screen Show (4:3)</PresentationFormat>
  <Paragraphs>214</Paragraphs>
  <Slides>31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Cambria</vt:lpstr>
      <vt:lpstr>Times New Roman</vt:lpstr>
      <vt:lpstr>Adjacency</vt:lpstr>
      <vt:lpstr>INTRODUCTION</vt:lpstr>
      <vt:lpstr>Motivation</vt:lpstr>
      <vt:lpstr>LITERATURE SURVEY</vt:lpstr>
      <vt:lpstr>LITERATURE SURVEY</vt:lpstr>
      <vt:lpstr>LITERATURE SURVEY</vt:lpstr>
      <vt:lpstr>LITERATURE SURVEY</vt:lpstr>
      <vt:lpstr>LITERATURE SURVEY</vt:lpstr>
      <vt:lpstr>Problem Statements</vt:lpstr>
      <vt:lpstr>Objective</vt:lpstr>
      <vt:lpstr>System Architecture </vt:lpstr>
      <vt:lpstr>Sequence Diagram</vt:lpstr>
      <vt:lpstr>Use Case Diagram</vt:lpstr>
      <vt:lpstr>Modules</vt:lpstr>
      <vt:lpstr>PowerPoint Presentation</vt:lpstr>
      <vt:lpstr>3.Database Connectivity</vt:lpstr>
      <vt:lpstr>PowerPoint Presentation</vt:lpstr>
      <vt:lpstr>PowerPoint Presentation</vt:lpstr>
      <vt:lpstr>PowerPoint Presentation</vt:lpstr>
      <vt:lpstr>PowerPoint Presentation</vt:lpstr>
      <vt:lpstr>PowerPoint Presentation</vt:lpstr>
      <vt:lpstr>PowerPoint Presentation</vt:lpstr>
      <vt:lpstr>Mathematical Model</vt:lpstr>
      <vt:lpstr>Algorithm</vt:lpstr>
      <vt:lpstr>Software Requirements </vt:lpstr>
      <vt:lpstr>Advantages</vt:lpstr>
      <vt:lpstr>Limitations</vt:lpstr>
      <vt:lpstr>Applications</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CRYPTOGRAPHY AUTHENTICATION SYSTEM</dc:title>
  <dc:creator>admin</dc:creator>
  <cp:lastModifiedBy>DHRUV JUNEJA</cp:lastModifiedBy>
  <cp:revision>45</cp:revision>
  <dcterms:created xsi:type="dcterms:W3CDTF">2023-08-24T08:42:51Z</dcterms:created>
  <dcterms:modified xsi:type="dcterms:W3CDTF">2024-12-12T05:25:50Z</dcterms:modified>
</cp:coreProperties>
</file>