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12192000"/>
  <p:notesSz cx="6858000" cy="9144000"/>
  <p:embeddedFontLst>
    <p:embeddedFont>
      <p:font typeface="Libre Franklin Black"/>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
          <p15:clr>
            <a:srgbClr val="A4A3A4"/>
          </p15:clr>
        </p15:guide>
        <p15:guide id="2" pos="3840">
          <p15:clr>
            <a:srgbClr val="A4A3A4"/>
          </p15:clr>
        </p15:guide>
      </p15:sldGuideLst>
    </p:ext>
    <p:ext uri="http://customooxmlschemas.google.com/">
      <go:slidesCustomData xmlns:go="http://customooxmlschemas.google.com/" r:id="rId42" roundtripDataSignature="AMtx7mgG/b3nZ21K10L8H/cf7LF5mSDs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Black-bold.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LibreFranklinBlack-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34"/>
          <p:cNvSpPr/>
          <p:nvPr/>
        </p:nvSpPr>
        <p:spPr>
          <a:xfrm>
            <a:off x="0" y="0"/>
            <a:ext cx="12192000" cy="6858000"/>
          </a:xfrm>
          <a:prstGeom prst="rect">
            <a:avLst/>
          </a:prstGeom>
          <a:solidFill>
            <a:schemeClr val="accen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34"/>
          <p:cNvSpPr/>
          <p:nvPr/>
        </p:nvSpPr>
        <p:spPr>
          <a:xfrm flipH="1">
            <a:off x="8052178" y="0"/>
            <a:ext cx="4139819"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34"/>
          <p:cNvSpPr/>
          <p:nvPr/>
        </p:nvSpPr>
        <p:spPr>
          <a:xfrm flipH="1" rot="10800000">
            <a:off x="4" y="0"/>
            <a:ext cx="4139819"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3" name="Shape 43"/>
        <p:cNvGrpSpPr/>
        <p:nvPr/>
      </p:nvGrpSpPr>
      <p:grpSpPr>
        <a:xfrm>
          <a:off x="0" y="0"/>
          <a:ext cx="0" cy="0"/>
          <a:chOff x="0" y="0"/>
          <a:chExt cx="0" cy="0"/>
        </a:xfrm>
      </p:grpSpPr>
      <p:sp>
        <p:nvSpPr>
          <p:cNvPr id="44" name="Google Shape;44;p48"/>
          <p:cNvSpPr/>
          <p:nvPr/>
        </p:nvSpPr>
        <p:spPr>
          <a:xfrm>
            <a:off x="0" y="0"/>
            <a:ext cx="12192000" cy="3886200"/>
          </a:xfrm>
          <a:prstGeom prst="rect">
            <a:avLst/>
          </a:prstGeom>
          <a:solidFill>
            <a:schemeClr val="accent1"/>
          </a:solidFill>
          <a:ln cap="flat" cmpd="sng" w="12700">
            <a:solidFill>
              <a:srgbClr val="468A9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D:\KBM-정애\014-Fullppt\PNG이미지\탭.png" id="45" name="Google Shape;45;p48"/>
          <p:cNvPicPr preferRelativeResize="0"/>
          <p:nvPr/>
        </p:nvPicPr>
        <p:blipFill rotWithShape="1">
          <a:blip r:embed="rId2">
            <a:alphaModFix/>
          </a:blip>
          <a:srcRect b="0" l="0" r="0" t="0"/>
          <a:stretch/>
        </p:blipFill>
        <p:spPr>
          <a:xfrm>
            <a:off x="8086552" y="1709312"/>
            <a:ext cx="3530683" cy="4348525"/>
          </a:xfrm>
          <a:prstGeom prst="rect">
            <a:avLst/>
          </a:prstGeom>
          <a:noFill/>
          <a:ln>
            <a:noFill/>
          </a:ln>
        </p:spPr>
      </p:pic>
      <p:pic>
        <p:nvPicPr>
          <p:cNvPr descr="D:\KBM-정애\014-Fullppt\PNG이미지\핸드폰.png" id="46" name="Google Shape;46;p48"/>
          <p:cNvPicPr preferRelativeResize="0"/>
          <p:nvPr/>
        </p:nvPicPr>
        <p:blipFill rotWithShape="1">
          <a:blip r:embed="rId3">
            <a:alphaModFix/>
          </a:blip>
          <a:srcRect b="0" l="0" r="0" t="0"/>
          <a:stretch/>
        </p:blipFill>
        <p:spPr>
          <a:xfrm>
            <a:off x="6210310" y="3259539"/>
            <a:ext cx="2660906" cy="3223724"/>
          </a:xfrm>
          <a:prstGeom prst="rect">
            <a:avLst/>
          </a:prstGeom>
          <a:noFill/>
          <a:ln>
            <a:noFill/>
          </a:ln>
        </p:spPr>
      </p:pic>
      <p:sp>
        <p:nvSpPr>
          <p:cNvPr id="47" name="Google Shape;47;p48"/>
          <p:cNvSpPr/>
          <p:nvPr>
            <p:ph idx="2" type="pic"/>
          </p:nvPr>
        </p:nvSpPr>
        <p:spPr>
          <a:xfrm>
            <a:off x="8660866" y="2158177"/>
            <a:ext cx="2449154" cy="3125523"/>
          </a:xfrm>
          <a:prstGeom prst="rect">
            <a:avLst/>
          </a:prstGeom>
          <a:solidFill>
            <a:srgbClr val="F2F2F2"/>
          </a:solidFill>
          <a:ln>
            <a:noFill/>
          </a:ln>
        </p:spPr>
      </p:sp>
      <p:sp>
        <p:nvSpPr>
          <p:cNvPr id="48" name="Google Shape;48;p48"/>
          <p:cNvSpPr/>
          <p:nvPr>
            <p:ph idx="3" type="pic"/>
          </p:nvPr>
        </p:nvSpPr>
        <p:spPr>
          <a:xfrm>
            <a:off x="6886576" y="3403405"/>
            <a:ext cx="1484457" cy="2330645"/>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spTree>
      <p:nvGrpSpPr>
        <p:cNvPr id="50" name="Shape 50"/>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1"/>
        </a:solidFill>
      </p:bgPr>
    </p:bg>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tyle slide layout">
  <p:cSld name="5_Style slide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6"/>
          <p:cNvSpPr/>
          <p:nvPr>
            <p:ph idx="2" type="pic"/>
          </p:nvPr>
        </p:nvSpPr>
        <p:spPr>
          <a:xfrm>
            <a:off x="5407010" y="2578730"/>
            <a:ext cx="1786270" cy="1786270"/>
          </a:xfrm>
          <a:prstGeom prst="ellipse">
            <a:avLst/>
          </a:prstGeom>
          <a:solidFill>
            <a:srgbClr val="F2F2F2"/>
          </a:solidFill>
          <a:ln>
            <a:noFill/>
          </a:ln>
        </p:spPr>
      </p:sp>
      <p:sp>
        <p:nvSpPr>
          <p:cNvPr id="18" name="Google Shape;18;p36"/>
          <p:cNvSpPr/>
          <p:nvPr>
            <p:ph idx="3" type="pic"/>
          </p:nvPr>
        </p:nvSpPr>
        <p:spPr>
          <a:xfrm>
            <a:off x="7584660" y="2578730"/>
            <a:ext cx="1786270" cy="1786270"/>
          </a:xfrm>
          <a:prstGeom prst="ellipse">
            <a:avLst/>
          </a:prstGeom>
          <a:solidFill>
            <a:srgbClr val="F2F2F2"/>
          </a:solidFill>
          <a:ln>
            <a:noFill/>
          </a:ln>
        </p:spPr>
      </p:sp>
      <p:sp>
        <p:nvSpPr>
          <p:cNvPr id="19" name="Google Shape;19;p36"/>
          <p:cNvSpPr/>
          <p:nvPr>
            <p:ph idx="4" type="pic"/>
          </p:nvPr>
        </p:nvSpPr>
        <p:spPr>
          <a:xfrm>
            <a:off x="9762309" y="2578730"/>
            <a:ext cx="1786270" cy="1786270"/>
          </a:xfrm>
          <a:prstGeom prst="ellipse">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21" name="Shape 21"/>
        <p:cNvGrpSpPr/>
        <p:nvPr/>
      </p:nvGrpSpPr>
      <p:grpSpPr>
        <a:xfrm>
          <a:off x="0" y="0"/>
          <a:ext cx="0" cy="0"/>
          <a:chOff x="0" y="0"/>
          <a:chExt cx="0" cy="0"/>
        </a:xfrm>
      </p:grpSpPr>
      <p:sp>
        <p:nvSpPr>
          <p:cNvPr id="22" name="Google Shape;22;p4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3" name="Google Shape;23;p40"/>
          <p:cNvGrpSpPr/>
          <p:nvPr/>
        </p:nvGrpSpPr>
        <p:grpSpPr>
          <a:xfrm>
            <a:off x="6286500" y="5899288"/>
            <a:ext cx="5572126" cy="862288"/>
            <a:chOff x="477110" y="4905446"/>
            <a:chExt cx="11078677" cy="1714429"/>
          </a:xfrm>
        </p:grpSpPr>
        <p:sp>
          <p:nvSpPr>
            <p:cNvPr id="24" name="Google Shape;24;p40"/>
            <p:cNvSpPr/>
            <p:nvPr/>
          </p:nvSpPr>
          <p:spPr>
            <a:xfrm>
              <a:off x="6913640" y="4905446"/>
              <a:ext cx="4642147" cy="1714429"/>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5" name="Google Shape;25;p40"/>
            <p:cNvGrpSpPr/>
            <p:nvPr/>
          </p:nvGrpSpPr>
          <p:grpSpPr>
            <a:xfrm>
              <a:off x="477110" y="5658084"/>
              <a:ext cx="655351" cy="517912"/>
              <a:chOff x="6456816" y="5667609"/>
              <a:chExt cx="655351" cy="517912"/>
            </a:xfrm>
          </p:grpSpPr>
          <p:sp>
            <p:nvSpPr>
              <p:cNvPr id="26" name="Google Shape;26;p40"/>
              <p:cNvSpPr/>
              <p:nvPr/>
            </p:nvSpPr>
            <p:spPr>
              <a:xfrm>
                <a:off x="6456816" y="5667609"/>
                <a:ext cx="517913"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40"/>
              <p:cNvSpPr/>
              <p:nvPr/>
            </p:nvSpPr>
            <p:spPr>
              <a:xfrm>
                <a:off x="6913640" y="5874290"/>
                <a:ext cx="198527" cy="129467"/>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 name="Google Shape;28;p40"/>
            <p:cNvSpPr/>
            <p:nvPr/>
          </p:nvSpPr>
          <p:spPr>
            <a:xfrm>
              <a:off x="995023" y="5898145"/>
              <a:ext cx="6479203" cy="653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 name="Google Shape;29;p40"/>
          <p:cNvGrpSpPr/>
          <p:nvPr/>
        </p:nvGrpSpPr>
        <p:grpSpPr>
          <a:xfrm flipH="1">
            <a:off x="347501" y="5899288"/>
            <a:ext cx="5572126" cy="862288"/>
            <a:chOff x="477110" y="4905446"/>
            <a:chExt cx="11078677" cy="1714429"/>
          </a:xfrm>
        </p:grpSpPr>
        <p:sp>
          <p:nvSpPr>
            <p:cNvPr id="30" name="Google Shape;30;p40"/>
            <p:cNvSpPr/>
            <p:nvPr/>
          </p:nvSpPr>
          <p:spPr>
            <a:xfrm>
              <a:off x="6913640" y="4905446"/>
              <a:ext cx="4642147" cy="1714429"/>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 name="Google Shape;31;p40"/>
            <p:cNvGrpSpPr/>
            <p:nvPr/>
          </p:nvGrpSpPr>
          <p:grpSpPr>
            <a:xfrm>
              <a:off x="477110" y="5658084"/>
              <a:ext cx="655351" cy="517912"/>
              <a:chOff x="6456816" y="5667609"/>
              <a:chExt cx="655351" cy="517912"/>
            </a:xfrm>
          </p:grpSpPr>
          <p:sp>
            <p:nvSpPr>
              <p:cNvPr id="32" name="Google Shape;32;p40"/>
              <p:cNvSpPr/>
              <p:nvPr/>
            </p:nvSpPr>
            <p:spPr>
              <a:xfrm>
                <a:off x="6456816" y="5667609"/>
                <a:ext cx="517913"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40"/>
              <p:cNvSpPr/>
              <p:nvPr/>
            </p:nvSpPr>
            <p:spPr>
              <a:xfrm>
                <a:off x="6913640" y="5874290"/>
                <a:ext cx="198527" cy="129467"/>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4" name="Google Shape;34;p40"/>
            <p:cNvSpPr/>
            <p:nvPr/>
          </p:nvSpPr>
          <p:spPr>
            <a:xfrm>
              <a:off x="995023" y="5898145"/>
              <a:ext cx="6479203" cy="653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tyle slide layout">
  <p:cSld name="6_Style slide layout">
    <p:bg>
      <p:bgPr>
        <a:solidFill>
          <a:schemeClr val="accent1"/>
        </a:solidFill>
      </p:bgPr>
    </p:bg>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44"/>
          <p:cNvSpPr/>
          <p:nvPr/>
        </p:nvSpPr>
        <p:spPr>
          <a:xfrm>
            <a:off x="2893325" y="0"/>
            <a:ext cx="8973404" cy="6858000"/>
          </a:xfrm>
          <a:custGeom>
            <a:rect b="b" l="l" r="r" t="t"/>
            <a:pathLst>
              <a:path extrusionOk="0" h="6858000" w="9202402">
                <a:moveTo>
                  <a:pt x="2419756" y="0"/>
                </a:moveTo>
                <a:lnTo>
                  <a:pt x="9202402" y="0"/>
                </a:lnTo>
                <a:lnTo>
                  <a:pt x="9188795" y="6858000"/>
                </a:lnTo>
                <a:lnTo>
                  <a:pt x="0" y="6858000"/>
                </a:lnTo>
                <a:close/>
              </a:path>
            </a:pathLst>
          </a:custGeom>
          <a:solidFill>
            <a:schemeClr val="lt1">
              <a:alpha val="2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44"/>
          <p:cNvSpPr/>
          <p:nvPr/>
        </p:nvSpPr>
        <p:spPr>
          <a:xfrm>
            <a:off x="3218596" y="0"/>
            <a:ext cx="8973404" cy="6858000"/>
          </a:xfrm>
          <a:custGeom>
            <a:rect b="b" l="l" r="r" t="t"/>
            <a:pathLst>
              <a:path extrusionOk="0" h="6858000" w="9202402">
                <a:moveTo>
                  <a:pt x="2419756" y="0"/>
                </a:moveTo>
                <a:lnTo>
                  <a:pt x="9202402" y="0"/>
                </a:lnTo>
                <a:lnTo>
                  <a:pt x="9188795"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tyle slide layout">
  <p:cSld name="4_Style slide layout">
    <p:bg>
      <p:bgPr>
        <a:blipFill>
          <a:blip r:embed="rId2">
            <a:alphaModFix/>
          </a:blip>
          <a:stretch>
            <a:fillRect/>
          </a:stretch>
        </a:blipFill>
      </p:bgPr>
    </p:bg>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theme" Target="../theme/theme2.xml"/><Relationship Id="rId10" Type="http://schemas.openxmlformats.org/officeDocument/2006/relationships/slideLayout" Target="../slideLayouts/slideLayout1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 name="Shape 4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10.png"/><Relationship Id="rId13" Type="http://schemas.openxmlformats.org/officeDocument/2006/relationships/image" Target="../media/image18.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32.png"/><Relationship Id="rId5" Type="http://schemas.openxmlformats.org/officeDocument/2006/relationships/image" Target="../media/image5.png"/><Relationship Id="rId6" Type="http://schemas.openxmlformats.org/officeDocument/2006/relationships/image" Target="../media/image19.png"/><Relationship Id="rId7" Type="http://schemas.openxmlformats.org/officeDocument/2006/relationships/image" Target="../media/image11.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1.jpg"/><Relationship Id="rId4" Type="http://schemas.openxmlformats.org/officeDocument/2006/relationships/image" Target="../media/image21.jpg"/><Relationship Id="rId5" Type="http://schemas.openxmlformats.org/officeDocument/2006/relationships/image" Target="../media/image2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image" Target="../media/image48.png"/><Relationship Id="rId10" Type="http://schemas.openxmlformats.org/officeDocument/2006/relationships/image" Target="../media/image44.png"/><Relationship Id="rId13" Type="http://schemas.openxmlformats.org/officeDocument/2006/relationships/image" Target="../media/image45.png"/><Relationship Id="rId12"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0.png"/><Relationship Id="rId4" Type="http://schemas.openxmlformats.org/officeDocument/2006/relationships/image" Target="../media/image41.png"/><Relationship Id="rId9" Type="http://schemas.openxmlformats.org/officeDocument/2006/relationships/image" Target="../media/image47.png"/><Relationship Id="rId14" Type="http://schemas.openxmlformats.org/officeDocument/2006/relationships/image" Target="../media/image32.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2.png"/><Relationship Id="rId8"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grpSp>
        <p:nvGrpSpPr>
          <p:cNvPr id="55" name="Google Shape;55;p1"/>
          <p:cNvGrpSpPr/>
          <p:nvPr/>
        </p:nvGrpSpPr>
        <p:grpSpPr>
          <a:xfrm>
            <a:off x="-491345" y="1200654"/>
            <a:ext cx="10267188" cy="2109978"/>
            <a:chOff x="-491345" y="1077822"/>
            <a:chExt cx="10267188" cy="2109978"/>
          </a:xfrm>
        </p:grpSpPr>
        <p:grpSp>
          <p:nvGrpSpPr>
            <p:cNvPr id="56" name="Google Shape;56;p1"/>
            <p:cNvGrpSpPr/>
            <p:nvPr/>
          </p:nvGrpSpPr>
          <p:grpSpPr>
            <a:xfrm>
              <a:off x="-491345" y="1077822"/>
              <a:ext cx="10267188" cy="2109978"/>
              <a:chOff x="-491345" y="1077822"/>
              <a:chExt cx="10267188" cy="2109978"/>
            </a:xfrm>
          </p:grpSpPr>
          <p:pic>
            <p:nvPicPr>
              <p:cNvPr id="57" name="Google Shape;57;p1"/>
              <p:cNvPicPr preferRelativeResize="0"/>
              <p:nvPr/>
            </p:nvPicPr>
            <p:blipFill rotWithShape="1">
              <a:blip r:embed="rId3">
                <a:alphaModFix/>
              </a:blip>
              <a:srcRect b="0" l="0" r="0" t="0"/>
              <a:stretch/>
            </p:blipFill>
            <p:spPr>
              <a:xfrm>
                <a:off x="8099443" y="1808913"/>
                <a:ext cx="1676400" cy="495300"/>
              </a:xfrm>
              <a:custGeom>
                <a:rect b="b" l="l" r="r" t="t"/>
                <a:pathLst>
                  <a:path extrusionOk="0" h="495300" w="1676400">
                    <a:moveTo>
                      <a:pt x="0" y="0"/>
                    </a:moveTo>
                    <a:lnTo>
                      <a:pt x="1684782" y="0"/>
                    </a:lnTo>
                    <a:lnTo>
                      <a:pt x="1684782" y="498348"/>
                    </a:lnTo>
                    <a:lnTo>
                      <a:pt x="0" y="498348"/>
                    </a:lnTo>
                    <a:close/>
                  </a:path>
                </a:pathLst>
              </a:custGeom>
              <a:noFill/>
              <a:ln>
                <a:noFill/>
              </a:ln>
            </p:spPr>
          </p:pic>
          <p:sp>
            <p:nvSpPr>
              <p:cNvPr id="58" name="Google Shape;58;p1"/>
              <p:cNvSpPr/>
              <p:nvPr/>
            </p:nvSpPr>
            <p:spPr>
              <a:xfrm>
                <a:off x="8125446" y="1833631"/>
                <a:ext cx="1600200" cy="409575"/>
              </a:xfrm>
              <a:custGeom>
                <a:rect b="b" l="l" r="r" t="t"/>
                <a:pathLst>
                  <a:path extrusionOk="0" h="409575" w="160020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9" name="Google Shape;59;p1"/>
              <p:cNvPicPr preferRelativeResize="0"/>
              <p:nvPr/>
            </p:nvPicPr>
            <p:blipFill rotWithShape="1">
              <a:blip r:embed="rId4">
                <a:alphaModFix/>
              </a:blip>
              <a:srcRect b="0" l="-8934" r="0" t="0"/>
              <a:stretch/>
            </p:blipFill>
            <p:spPr>
              <a:xfrm>
                <a:off x="-491345" y="1797483"/>
                <a:ext cx="5676900" cy="495300"/>
              </a:xfrm>
              <a:custGeom>
                <a:rect b="b" l="l" r="r" t="t"/>
                <a:pathLst>
                  <a:path extrusionOk="0" h="495300" w="5676900">
                    <a:moveTo>
                      <a:pt x="0" y="0"/>
                    </a:moveTo>
                    <a:lnTo>
                      <a:pt x="5685282" y="0"/>
                    </a:lnTo>
                    <a:lnTo>
                      <a:pt x="5685282" y="500634"/>
                    </a:lnTo>
                    <a:lnTo>
                      <a:pt x="0" y="500634"/>
                    </a:lnTo>
                    <a:close/>
                  </a:path>
                </a:pathLst>
              </a:custGeom>
              <a:noFill/>
              <a:ln>
                <a:noFill/>
              </a:ln>
            </p:spPr>
          </p:pic>
          <p:sp>
            <p:nvSpPr>
              <p:cNvPr id="60" name="Google Shape;60;p1"/>
              <p:cNvSpPr/>
              <p:nvPr/>
            </p:nvSpPr>
            <p:spPr>
              <a:xfrm>
                <a:off x="14351" y="1860842"/>
                <a:ext cx="5196891" cy="372428"/>
              </a:xfrm>
              <a:custGeom>
                <a:rect b="b" l="l" r="r" t="t"/>
                <a:pathLst>
                  <a:path extrusionOk="0" h="372428" w="5196891">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1" name="Google Shape;61;p1"/>
              <p:cNvPicPr preferRelativeResize="0"/>
              <p:nvPr/>
            </p:nvPicPr>
            <p:blipFill rotWithShape="1">
              <a:blip r:embed="rId5">
                <a:alphaModFix/>
              </a:blip>
              <a:srcRect b="0" l="0" r="0" t="0"/>
              <a:stretch/>
            </p:blipFill>
            <p:spPr>
              <a:xfrm>
                <a:off x="5082352"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62" name="Google Shape;62;p1"/>
              <p:cNvSpPr/>
              <p:nvPr/>
            </p:nvSpPr>
            <p:spPr>
              <a:xfrm>
                <a:off x="5117451" y="1766003"/>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3" name="Google Shape;63;p1"/>
              <p:cNvPicPr preferRelativeResize="0"/>
              <p:nvPr/>
            </p:nvPicPr>
            <p:blipFill rotWithShape="1">
              <a:blip r:embed="rId6">
                <a:alphaModFix/>
              </a:blip>
              <a:srcRect b="0" l="0" r="0" t="0"/>
              <a:stretch/>
            </p:blipFill>
            <p:spPr>
              <a:xfrm>
                <a:off x="5653852" y="2058516"/>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64" name="Google Shape;64;p1"/>
              <p:cNvSpPr/>
              <p:nvPr/>
            </p:nvSpPr>
            <p:spPr>
              <a:xfrm>
                <a:off x="5688951" y="2092711"/>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5" name="Google Shape;65;p1"/>
              <p:cNvPicPr preferRelativeResize="0"/>
              <p:nvPr/>
            </p:nvPicPr>
            <p:blipFill rotWithShape="1">
              <a:blip r:embed="rId7">
                <a:alphaModFix/>
              </a:blip>
              <a:srcRect b="0" l="0" r="0" t="0"/>
              <a:stretch/>
            </p:blipFill>
            <p:spPr>
              <a:xfrm>
                <a:off x="5649280" y="140472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66" name="Google Shape;66;p1"/>
              <p:cNvSpPr/>
              <p:nvPr/>
            </p:nvSpPr>
            <p:spPr>
              <a:xfrm>
                <a:off x="5685141" y="1437391"/>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7" name="Google Shape;67;p1"/>
              <p:cNvPicPr preferRelativeResize="0"/>
              <p:nvPr/>
            </p:nvPicPr>
            <p:blipFill rotWithShape="1">
              <a:blip r:embed="rId8">
                <a:alphaModFix/>
              </a:blip>
              <a:srcRect b="0" l="0" r="0" t="0"/>
              <a:stretch/>
            </p:blipFill>
            <p:spPr>
              <a:xfrm>
                <a:off x="7354636" y="1731618"/>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68" name="Google Shape;68;p1"/>
              <p:cNvSpPr/>
              <p:nvPr/>
            </p:nvSpPr>
            <p:spPr>
              <a:xfrm>
                <a:off x="7390116" y="1764098"/>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9" name="Google Shape;69;p1"/>
              <p:cNvPicPr preferRelativeResize="0"/>
              <p:nvPr/>
            </p:nvPicPr>
            <p:blipFill rotWithShape="1">
              <a:blip r:embed="rId9">
                <a:alphaModFix/>
              </a:blip>
              <a:srcRect b="0" l="0" r="0" t="0"/>
              <a:stretch/>
            </p:blipFill>
            <p:spPr>
              <a:xfrm>
                <a:off x="6218494" y="2387700"/>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70" name="Google Shape;70;p1"/>
              <p:cNvSpPr/>
              <p:nvPr/>
            </p:nvSpPr>
            <p:spPr>
              <a:xfrm>
                <a:off x="6252831" y="2421323"/>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1" name="Google Shape;71;p1"/>
              <p:cNvPicPr preferRelativeResize="0"/>
              <p:nvPr/>
            </p:nvPicPr>
            <p:blipFill rotWithShape="1">
              <a:blip r:embed="rId10">
                <a:alphaModFix/>
              </a:blip>
              <a:srcRect b="0" l="0" r="0" t="0"/>
              <a:stretch/>
            </p:blipFill>
            <p:spPr>
              <a:xfrm>
                <a:off x="6218494"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72" name="Google Shape;72;p1"/>
              <p:cNvSpPr/>
              <p:nvPr/>
            </p:nvSpPr>
            <p:spPr>
              <a:xfrm>
                <a:off x="6252831" y="1766003"/>
                <a:ext cx="800100" cy="695325"/>
              </a:xfrm>
              <a:custGeom>
                <a:rect b="b" l="l" r="r" t="t"/>
                <a:pathLst>
                  <a:path extrusionOk="0" h="695325" w="800100">
                    <a:moveTo>
                      <a:pt x="778669" y="349091"/>
                    </a:moveTo>
                    <a:lnTo>
                      <a:pt x="589122" y="676751"/>
                    </a:lnTo>
                    <a:lnTo>
                      <a:pt x="210979" y="676751"/>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3" name="Google Shape;73;p1"/>
              <p:cNvPicPr preferRelativeResize="0"/>
              <p:nvPr/>
            </p:nvPicPr>
            <p:blipFill rotWithShape="1">
              <a:blip r:embed="rId11">
                <a:alphaModFix/>
              </a:blip>
              <a:srcRect b="0" l="0" r="0" t="0"/>
              <a:stretch/>
            </p:blipFill>
            <p:spPr>
              <a:xfrm>
                <a:off x="6218494" y="1077822"/>
                <a:ext cx="904875" cy="800100"/>
              </a:xfrm>
              <a:custGeom>
                <a:rect b="b" l="l" r="r" t="t"/>
                <a:pathLst>
                  <a:path extrusionOk="0" h="800100" w="904875">
                    <a:moveTo>
                      <a:pt x="0" y="0"/>
                    </a:moveTo>
                    <a:lnTo>
                      <a:pt x="907542" y="0"/>
                    </a:lnTo>
                    <a:lnTo>
                      <a:pt x="907542" y="802386"/>
                    </a:lnTo>
                    <a:lnTo>
                      <a:pt x="0" y="802386"/>
                    </a:lnTo>
                    <a:close/>
                  </a:path>
                </a:pathLst>
              </a:custGeom>
              <a:noFill/>
              <a:ln>
                <a:noFill/>
              </a:ln>
            </p:spPr>
          </p:pic>
          <p:sp>
            <p:nvSpPr>
              <p:cNvPr id="74" name="Google Shape;74;p1"/>
              <p:cNvSpPr/>
              <p:nvPr/>
            </p:nvSpPr>
            <p:spPr>
              <a:xfrm>
                <a:off x="6252831" y="1109731"/>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5" name="Google Shape;75;p1"/>
              <p:cNvPicPr preferRelativeResize="0"/>
              <p:nvPr/>
            </p:nvPicPr>
            <p:blipFill rotWithShape="1">
              <a:blip r:embed="rId12">
                <a:alphaModFix/>
              </a:blip>
              <a:srcRect b="0" l="0" r="0" t="0"/>
              <a:stretch/>
            </p:blipFill>
            <p:spPr>
              <a:xfrm>
                <a:off x="6785422" y="1409292"/>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76" name="Google Shape;76;p1"/>
              <p:cNvSpPr/>
              <p:nvPr/>
            </p:nvSpPr>
            <p:spPr>
              <a:xfrm>
                <a:off x="6820521" y="1442153"/>
                <a:ext cx="800100" cy="695325"/>
              </a:xfrm>
              <a:custGeom>
                <a:rect b="b" l="l" r="r" t="t"/>
                <a:pathLst>
                  <a:path extrusionOk="0" h="695325" w="800100">
                    <a:moveTo>
                      <a:pt x="778669" y="349091"/>
                    </a:moveTo>
                    <a:lnTo>
                      <a:pt x="589121" y="676751"/>
                    </a:lnTo>
                    <a:lnTo>
                      <a:pt x="210978" y="676751"/>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7" name="Google Shape;77;p1"/>
              <p:cNvPicPr preferRelativeResize="0"/>
              <p:nvPr/>
            </p:nvPicPr>
            <p:blipFill rotWithShape="1">
              <a:blip r:embed="rId13">
                <a:alphaModFix/>
              </a:blip>
              <a:srcRect b="0" l="0" r="0" t="0"/>
              <a:stretch/>
            </p:blipFill>
            <p:spPr>
              <a:xfrm>
                <a:off x="6783136" y="205623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78" name="Google Shape;78;p1"/>
              <p:cNvSpPr/>
              <p:nvPr/>
            </p:nvSpPr>
            <p:spPr>
              <a:xfrm>
                <a:off x="6818616" y="2088901"/>
                <a:ext cx="800100" cy="695325"/>
              </a:xfrm>
              <a:custGeom>
                <a:rect b="b" l="l" r="r" t="t"/>
                <a:pathLst>
                  <a:path extrusionOk="0" h="695325" w="800100">
                    <a:moveTo>
                      <a:pt x="778669" y="349091"/>
                    </a:moveTo>
                    <a:lnTo>
                      <a:pt x="589121" y="677704"/>
                    </a:lnTo>
                    <a:lnTo>
                      <a:pt x="210978" y="677704"/>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1"/>
              <p:cNvSpPr/>
              <p:nvPr/>
            </p:nvSpPr>
            <p:spPr>
              <a:xfrm>
                <a:off x="5662281" y="239655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1"/>
              <p:cNvSpPr/>
              <p:nvPr/>
            </p:nvSpPr>
            <p:spPr>
              <a:xfrm>
                <a:off x="6411899" y="239655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1"/>
              <p:cNvSpPr/>
              <p:nvPr/>
            </p:nvSpPr>
            <p:spPr>
              <a:xfrm>
                <a:off x="5087924" y="206413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1"/>
              <p:cNvSpPr/>
              <p:nvPr/>
            </p:nvSpPr>
            <p:spPr>
              <a:xfrm>
                <a:off x="5836589" y="206413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1"/>
              <p:cNvSpPr/>
              <p:nvPr/>
            </p:nvSpPr>
            <p:spPr>
              <a:xfrm>
                <a:off x="6223304" y="271945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1"/>
              <p:cNvSpPr/>
              <p:nvPr/>
            </p:nvSpPr>
            <p:spPr>
              <a:xfrm>
                <a:off x="6971969" y="271945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1"/>
              <p:cNvSpPr/>
              <p:nvPr/>
            </p:nvSpPr>
            <p:spPr>
              <a:xfrm>
                <a:off x="679385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1"/>
              <p:cNvSpPr/>
              <p:nvPr/>
            </p:nvSpPr>
            <p:spPr>
              <a:xfrm>
                <a:off x="7543469"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1"/>
              <p:cNvSpPr/>
              <p:nvPr/>
            </p:nvSpPr>
            <p:spPr>
              <a:xfrm>
                <a:off x="6237591" y="20708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1"/>
              <p:cNvSpPr/>
              <p:nvPr/>
            </p:nvSpPr>
            <p:spPr>
              <a:xfrm>
                <a:off x="6986256" y="20708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1"/>
              <p:cNvSpPr/>
              <p:nvPr/>
            </p:nvSpPr>
            <p:spPr>
              <a:xfrm>
                <a:off x="6405231" y="10802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
              <p:cNvSpPr/>
              <p:nvPr/>
            </p:nvSpPr>
            <p:spPr>
              <a:xfrm>
                <a:off x="528128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1"/>
              <p:cNvSpPr/>
              <p:nvPr/>
            </p:nvSpPr>
            <p:spPr>
              <a:xfrm>
                <a:off x="5281281" y="23908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1"/>
              <p:cNvSpPr/>
              <p:nvPr/>
            </p:nvSpPr>
            <p:spPr>
              <a:xfrm>
                <a:off x="7928279" y="173266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
              <p:cNvSpPr/>
              <p:nvPr/>
            </p:nvSpPr>
            <p:spPr>
              <a:xfrm>
                <a:off x="7919706" y="23860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
              <p:cNvSpPr/>
              <p:nvPr/>
            </p:nvSpPr>
            <p:spPr>
              <a:xfrm>
                <a:off x="5852781" y="272421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
              <p:cNvSpPr/>
              <p:nvPr/>
            </p:nvSpPr>
            <p:spPr>
              <a:xfrm>
                <a:off x="5848019" y="140500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1"/>
              <p:cNvSpPr/>
              <p:nvPr/>
            </p:nvSpPr>
            <p:spPr>
              <a:xfrm>
                <a:off x="6795756" y="10906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1"/>
              <p:cNvSpPr/>
              <p:nvPr/>
            </p:nvSpPr>
            <p:spPr>
              <a:xfrm>
                <a:off x="6414756" y="30518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p:nvPr/>
            </p:nvSpPr>
            <p:spPr>
              <a:xfrm>
                <a:off x="6809091" y="30518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
              <p:cNvSpPr/>
              <p:nvPr/>
            </p:nvSpPr>
            <p:spPr>
              <a:xfrm>
                <a:off x="7357731" y="141834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
              <p:cNvSpPr/>
              <p:nvPr/>
            </p:nvSpPr>
            <p:spPr>
              <a:xfrm>
                <a:off x="5656566" y="17279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
              <p:cNvSpPr/>
              <p:nvPr/>
            </p:nvSpPr>
            <p:spPr>
              <a:xfrm>
                <a:off x="6405231" y="17279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
              <p:cNvSpPr/>
              <p:nvPr/>
            </p:nvSpPr>
            <p:spPr>
              <a:xfrm>
                <a:off x="6237591" y="14135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
              <p:cNvSpPr/>
              <p:nvPr/>
            </p:nvSpPr>
            <p:spPr>
              <a:xfrm>
                <a:off x="6986256" y="14135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
              <p:cNvSpPr/>
              <p:nvPr/>
            </p:nvSpPr>
            <p:spPr>
              <a:xfrm>
                <a:off x="7355826"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
              <p:cNvSpPr/>
              <p:nvPr/>
            </p:nvSpPr>
            <p:spPr>
              <a:xfrm>
                <a:off x="8105444"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
              <p:cNvSpPr/>
              <p:nvPr/>
            </p:nvSpPr>
            <p:spPr>
              <a:xfrm>
                <a:off x="6794804" y="2397511"/>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
              <p:cNvSpPr/>
              <p:nvPr/>
            </p:nvSpPr>
            <p:spPr>
              <a:xfrm>
                <a:off x="7543469" y="239751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8" name="Google Shape;108;p1"/>
            <p:cNvSpPr/>
            <p:nvPr/>
          </p:nvSpPr>
          <p:spPr>
            <a:xfrm>
              <a:off x="6525711" y="1969510"/>
              <a:ext cx="304016" cy="343366"/>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9" name="Google Shape;109;p1"/>
            <p:cNvSpPr/>
            <p:nvPr/>
          </p:nvSpPr>
          <p:spPr>
            <a:xfrm>
              <a:off x="7080464" y="1663425"/>
              <a:ext cx="324888" cy="31854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0" name="Google Shape;110;p1"/>
            <p:cNvSpPr/>
            <p:nvPr/>
          </p:nvSpPr>
          <p:spPr>
            <a:xfrm>
              <a:off x="5940450" y="1659330"/>
              <a:ext cx="322534" cy="271830"/>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1" name="Google Shape;111;p1"/>
            <p:cNvSpPr/>
            <p:nvPr/>
          </p:nvSpPr>
          <p:spPr>
            <a:xfrm>
              <a:off x="6509664" y="2627883"/>
              <a:ext cx="322534" cy="319706"/>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2" name="Google Shape;112;p1"/>
            <p:cNvSpPr/>
            <p:nvPr/>
          </p:nvSpPr>
          <p:spPr>
            <a:xfrm rot="2942052">
              <a:off x="6522986" y="1320229"/>
              <a:ext cx="299808" cy="31895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3" name="Google Shape;113;p1"/>
            <p:cNvSpPr/>
            <p:nvPr/>
          </p:nvSpPr>
          <p:spPr>
            <a:xfrm>
              <a:off x="7117850" y="2281894"/>
              <a:ext cx="215808" cy="343366"/>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4" name="Google Shape;114;p1"/>
            <p:cNvSpPr/>
            <p:nvPr/>
          </p:nvSpPr>
          <p:spPr>
            <a:xfrm>
              <a:off x="7651283" y="1958406"/>
              <a:ext cx="342900" cy="343366"/>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5" name="Google Shape;115;p1"/>
            <p:cNvSpPr/>
            <p:nvPr/>
          </p:nvSpPr>
          <p:spPr>
            <a:xfrm rot="10800000">
              <a:off x="5913625" y="2280181"/>
              <a:ext cx="355562" cy="38553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16" name="Google Shape;116;p1"/>
            <p:cNvSpPr/>
            <p:nvPr/>
          </p:nvSpPr>
          <p:spPr>
            <a:xfrm>
              <a:off x="5391982" y="1942120"/>
              <a:ext cx="283330" cy="343366"/>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pic>
        <p:nvPicPr>
          <p:cNvPr id="117" name="Google Shape;117;p1"/>
          <p:cNvPicPr preferRelativeResize="0"/>
          <p:nvPr/>
        </p:nvPicPr>
        <p:blipFill rotWithShape="1">
          <a:blip r:embed="rId14">
            <a:alphaModFix/>
          </a:blip>
          <a:srcRect b="0" l="0" r="0" t="0"/>
          <a:stretch/>
        </p:blipFill>
        <p:spPr>
          <a:xfrm>
            <a:off x="8062439" y="266434"/>
            <a:ext cx="3964435" cy="6591566"/>
          </a:xfrm>
          <a:prstGeom prst="rect">
            <a:avLst/>
          </a:prstGeom>
          <a:noFill/>
          <a:ln>
            <a:noFill/>
          </a:ln>
        </p:spPr>
      </p:pic>
      <p:sp>
        <p:nvSpPr>
          <p:cNvPr id="118" name="Google Shape;118;p1"/>
          <p:cNvSpPr txBox="1"/>
          <p:nvPr/>
        </p:nvSpPr>
        <p:spPr>
          <a:xfrm>
            <a:off x="287384" y="-4994"/>
            <a:ext cx="5293800" cy="178510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1000">
                <a:solidFill>
                  <a:schemeClr val="lt1"/>
                </a:solidFill>
                <a:latin typeface="Libre Franklin Black"/>
                <a:ea typeface="Libre Franklin Black"/>
                <a:cs typeface="Libre Franklin Black"/>
                <a:sym typeface="Libre Franklin Black"/>
              </a:rPr>
              <a:t>hack_x</a:t>
            </a:r>
            <a:endParaRPr sz="11000">
              <a:solidFill>
                <a:schemeClr val="lt1"/>
              </a:solidFill>
              <a:latin typeface="Libre Franklin Black"/>
              <a:ea typeface="Libre Franklin Black"/>
              <a:cs typeface="Libre Franklin Black"/>
              <a:sym typeface="Libre Franklin Black"/>
            </a:endParaRPr>
          </a:p>
        </p:txBody>
      </p:sp>
      <p:sp>
        <p:nvSpPr>
          <p:cNvPr id="119" name="Google Shape;119;p1"/>
          <p:cNvSpPr txBox="1"/>
          <p:nvPr/>
        </p:nvSpPr>
        <p:spPr>
          <a:xfrm>
            <a:off x="738661" y="4565616"/>
            <a:ext cx="6155104"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Diagnosis of skin lesions through images</a:t>
            </a:r>
            <a:endParaRPr b="1" sz="1800">
              <a:solidFill>
                <a:schemeClr val="lt1"/>
              </a:solidFill>
              <a:latin typeface="Arial"/>
              <a:ea typeface="Arial"/>
              <a:cs typeface="Arial"/>
              <a:sym typeface="Arial"/>
            </a:endParaRPr>
          </a:p>
        </p:txBody>
      </p:sp>
      <p:grpSp>
        <p:nvGrpSpPr>
          <p:cNvPr id="120" name="Google Shape;120;p1"/>
          <p:cNvGrpSpPr/>
          <p:nvPr/>
        </p:nvGrpSpPr>
        <p:grpSpPr>
          <a:xfrm>
            <a:off x="608033" y="2446254"/>
            <a:ext cx="6155104" cy="2270191"/>
            <a:chOff x="352045" y="2761104"/>
            <a:chExt cx="6155104" cy="2746933"/>
          </a:xfrm>
        </p:grpSpPr>
        <p:sp>
          <p:nvSpPr>
            <p:cNvPr id="121" name="Google Shape;121;p1"/>
            <p:cNvSpPr txBox="1"/>
            <p:nvPr/>
          </p:nvSpPr>
          <p:spPr>
            <a:xfrm>
              <a:off x="352045" y="2761104"/>
              <a:ext cx="6155104" cy="134067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6600">
                <a:solidFill>
                  <a:schemeClr val="lt1"/>
                </a:solidFill>
                <a:latin typeface="Arial"/>
                <a:ea typeface="Arial"/>
                <a:cs typeface="Arial"/>
                <a:sym typeface="Arial"/>
              </a:endParaRPr>
            </a:p>
          </p:txBody>
        </p:sp>
        <p:sp>
          <p:nvSpPr>
            <p:cNvPr id="122" name="Google Shape;122;p1"/>
            <p:cNvSpPr txBox="1"/>
            <p:nvPr/>
          </p:nvSpPr>
          <p:spPr>
            <a:xfrm>
              <a:off x="352045" y="3691299"/>
              <a:ext cx="6155104" cy="134067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6600">
                <a:solidFill>
                  <a:schemeClr val="lt1"/>
                </a:solidFill>
                <a:latin typeface="Arial"/>
                <a:ea typeface="Arial"/>
                <a:cs typeface="Arial"/>
                <a:sym typeface="Arial"/>
              </a:endParaRPr>
            </a:p>
          </p:txBody>
        </p:sp>
        <p:sp>
          <p:nvSpPr>
            <p:cNvPr id="123" name="Google Shape;123;p1"/>
            <p:cNvSpPr txBox="1"/>
            <p:nvPr/>
          </p:nvSpPr>
          <p:spPr>
            <a:xfrm>
              <a:off x="352045" y="4055638"/>
              <a:ext cx="6155104" cy="14523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Arial"/>
                  <a:ea typeface="Arial"/>
                  <a:cs typeface="Arial"/>
                  <a:sym typeface="Arial"/>
                </a:rPr>
                <a:t>SKIN-SENSE</a:t>
              </a:r>
              <a:endParaRPr b="1" sz="7200">
                <a:solidFill>
                  <a:schemeClr val="lt1"/>
                </a:solidFill>
                <a:latin typeface="Arial"/>
                <a:ea typeface="Arial"/>
                <a:cs typeface="Arial"/>
                <a:sym typeface="Arial"/>
              </a:endParaRPr>
            </a:p>
          </p:txBody>
        </p:sp>
      </p:grpSp>
      <p:sp>
        <p:nvSpPr>
          <p:cNvPr id="124" name="Google Shape;124;p1"/>
          <p:cNvSpPr/>
          <p:nvPr/>
        </p:nvSpPr>
        <p:spPr>
          <a:xfrm flipH="1" rot="-2675106">
            <a:off x="7181662" y="2944634"/>
            <a:ext cx="132210" cy="517088"/>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p:nvPr/>
        </p:nvSpPr>
        <p:spPr>
          <a:xfrm>
            <a:off x="165" y="1"/>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0"/>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0"/>
          <p:cNvSpPr txBox="1"/>
          <p:nvPr/>
        </p:nvSpPr>
        <p:spPr>
          <a:xfrm>
            <a:off x="-1" y="422755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SYSTEM DIAGRAMS</a:t>
            </a:r>
            <a:endParaRPr sz="5400">
              <a:solidFill>
                <a:schemeClr val="lt1"/>
              </a:solidFill>
              <a:latin typeface="Arial"/>
              <a:ea typeface="Arial"/>
              <a:cs typeface="Arial"/>
              <a:sym typeface="Arial"/>
            </a:endParaRPr>
          </a:p>
        </p:txBody>
      </p:sp>
      <p:pic>
        <p:nvPicPr>
          <p:cNvPr id="202" name="Google Shape;202;p10"/>
          <p:cNvPicPr preferRelativeResize="0"/>
          <p:nvPr/>
        </p:nvPicPr>
        <p:blipFill rotWithShape="1">
          <a:blip r:embed="rId3">
            <a:alphaModFix/>
          </a:blip>
          <a:srcRect b="0" l="0" r="0" t="0"/>
          <a:stretch/>
        </p:blipFill>
        <p:spPr>
          <a:xfrm>
            <a:off x="1979667" y="1221010"/>
            <a:ext cx="7959521" cy="29324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08" name="Google Shape;208;p11"/>
          <p:cNvSpPr txBox="1"/>
          <p:nvPr/>
        </p:nvSpPr>
        <p:spPr>
          <a:xfrm>
            <a:off x="940525" y="0"/>
            <a:ext cx="9927772" cy="21698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USE CASE DIAGRAM :-</a:t>
            </a:r>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pic>
        <p:nvPicPr>
          <p:cNvPr id="209" name="Google Shape;209;p11"/>
          <p:cNvPicPr preferRelativeResize="0"/>
          <p:nvPr/>
        </p:nvPicPr>
        <p:blipFill rotWithShape="1">
          <a:blip r:embed="rId3">
            <a:alphaModFix/>
          </a:blip>
          <a:srcRect b="0" l="0" r="0" t="0"/>
          <a:stretch/>
        </p:blipFill>
        <p:spPr>
          <a:xfrm>
            <a:off x="1554480" y="574766"/>
            <a:ext cx="9379131" cy="5669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15" name="Google Shape;215;p12"/>
          <p:cNvSpPr txBox="1"/>
          <p:nvPr/>
        </p:nvSpPr>
        <p:spPr>
          <a:xfrm>
            <a:off x="940525" y="0"/>
            <a:ext cx="9927772"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SYSTEM ARCHITECTURE :-</a:t>
            </a:r>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pic>
        <p:nvPicPr>
          <p:cNvPr id="216" name="Google Shape;216;p12"/>
          <p:cNvPicPr preferRelativeResize="0"/>
          <p:nvPr/>
        </p:nvPicPr>
        <p:blipFill rotWithShape="1">
          <a:blip r:embed="rId3">
            <a:alphaModFix/>
          </a:blip>
          <a:srcRect b="0" l="0" r="0" t="0"/>
          <a:stretch/>
        </p:blipFill>
        <p:spPr>
          <a:xfrm>
            <a:off x="561703" y="1058091"/>
            <a:ext cx="11116491" cy="47810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p:nvPr/>
        </p:nvSpPr>
        <p:spPr>
          <a:xfrm>
            <a:off x="165" y="1"/>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13"/>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3"/>
          <p:cNvSpPr txBox="1"/>
          <p:nvPr/>
        </p:nvSpPr>
        <p:spPr>
          <a:xfrm>
            <a:off x="-1" y="422755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FRAMEWORKS/TOOLS</a:t>
            </a:r>
            <a:endParaRPr sz="5400">
              <a:solidFill>
                <a:schemeClr val="lt1"/>
              </a:solidFill>
              <a:latin typeface="Arial"/>
              <a:ea typeface="Arial"/>
              <a:cs typeface="Arial"/>
              <a:sym typeface="Arial"/>
            </a:endParaRPr>
          </a:p>
        </p:txBody>
      </p:sp>
      <p:pic>
        <p:nvPicPr>
          <p:cNvPr id="224" name="Google Shape;224;p13"/>
          <p:cNvPicPr preferRelativeResize="0"/>
          <p:nvPr/>
        </p:nvPicPr>
        <p:blipFill rotWithShape="1">
          <a:blip r:embed="rId3">
            <a:alphaModFix/>
          </a:blip>
          <a:srcRect b="0" l="0" r="0" t="0"/>
          <a:stretch/>
        </p:blipFill>
        <p:spPr>
          <a:xfrm>
            <a:off x="1979667" y="1221010"/>
            <a:ext cx="7959521" cy="29324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30" name="Google Shape;230;p14"/>
          <p:cNvSpPr txBox="1"/>
          <p:nvPr/>
        </p:nvSpPr>
        <p:spPr>
          <a:xfrm>
            <a:off x="888273" y="182880"/>
            <a:ext cx="9927772" cy="590931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PROGRAMMING LANGUAGES USED :- </a:t>
            </a: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As we have developed a web application , an Android application , an IOS application so different languages for used.</a:t>
            </a:r>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Web application:- </a:t>
            </a:r>
            <a:r>
              <a:rPr lang="en-US" sz="1800">
                <a:solidFill>
                  <a:schemeClr val="dk1"/>
                </a:solidFill>
                <a:latin typeface="Consolas"/>
                <a:ea typeface="Consolas"/>
                <a:cs typeface="Consolas"/>
                <a:sym typeface="Consolas"/>
              </a:rPr>
              <a:t>(HTML , CSS , JAVASCRIPT) were used for frontend design , </a:t>
            </a:r>
            <a:r>
              <a:rPr b="1" lang="en-US" sz="1800">
                <a:solidFill>
                  <a:schemeClr val="dk1"/>
                </a:solidFill>
                <a:latin typeface="Consolas"/>
                <a:ea typeface="Consolas"/>
                <a:cs typeface="Consolas"/>
                <a:sym typeface="Consolas"/>
              </a:rPr>
              <a:t>Tensorflow.js</a:t>
            </a:r>
            <a:r>
              <a:rPr lang="en-US" sz="1800">
                <a:solidFill>
                  <a:schemeClr val="dk1"/>
                </a:solidFill>
                <a:latin typeface="Consolas"/>
                <a:ea typeface="Consolas"/>
                <a:cs typeface="Consolas"/>
                <a:sym typeface="Consolas"/>
              </a:rPr>
              <a:t> is a library for machine learning in java script which enables deep learning models to directly run in Web browser.</a:t>
            </a:r>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Android:- </a:t>
            </a:r>
            <a:r>
              <a:rPr lang="en-US" sz="1800">
                <a:solidFill>
                  <a:schemeClr val="dk1"/>
                </a:solidFill>
                <a:latin typeface="Consolas"/>
                <a:ea typeface="Consolas"/>
                <a:cs typeface="Consolas"/>
                <a:sym typeface="Consolas"/>
              </a:rPr>
              <a:t>Native android libraries are used to develop the application (java for android) below is the figure.</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pic>
        <p:nvPicPr>
          <p:cNvPr id="231" name="Google Shape;231;p14"/>
          <p:cNvPicPr preferRelativeResize="0"/>
          <p:nvPr/>
        </p:nvPicPr>
        <p:blipFill rotWithShape="1">
          <a:blip r:embed="rId3">
            <a:alphaModFix/>
          </a:blip>
          <a:srcRect b="0" l="0" r="0" t="0"/>
          <a:stretch/>
        </p:blipFill>
        <p:spPr>
          <a:xfrm>
            <a:off x="3526971" y="3135087"/>
            <a:ext cx="5316583" cy="29913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37" name="Google Shape;237;p15"/>
          <p:cNvSpPr txBox="1"/>
          <p:nvPr/>
        </p:nvSpPr>
        <p:spPr>
          <a:xfrm>
            <a:off x="901335" y="248194"/>
            <a:ext cx="10149841" cy="757130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TOOLS/LIBRARIES USED FOR DEEP LEARNING MODEL :-  </a:t>
            </a:r>
            <a:r>
              <a:rPr lang="en-US" sz="1800">
                <a:solidFill>
                  <a:schemeClr val="dk1"/>
                </a:solidFill>
                <a:latin typeface="Consolas"/>
                <a:ea typeface="Consolas"/>
                <a:cs typeface="Consolas"/>
                <a:sym typeface="Consolas"/>
              </a:rPr>
              <a:t>Native Keras libraries are used to develop deep learning model.</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Mobile-Net is used  as a model which is used to classify skin lesion images into 7 listed categories.(Further detail about model is given in next section)</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Native Keras model is then converted to tensorflow.js(model.json) model using tensorflow_converter api to be used for web app.</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Native keras model is also converted to tensorflow-lite(model.tflite) model which is used to develop mobile app.</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Conversion is done in order to make the model compatible to be able to run directly into web-browser.</a:t>
            </a:r>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p:nvPr/>
        </p:nvSpPr>
        <p:spPr>
          <a:xfrm>
            <a:off x="165" y="1"/>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6"/>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16"/>
          <p:cNvSpPr txBox="1"/>
          <p:nvPr/>
        </p:nvSpPr>
        <p:spPr>
          <a:xfrm>
            <a:off x="-1" y="422755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SYSTEM DESCRIPTION</a:t>
            </a:r>
            <a:endParaRPr sz="5400">
              <a:solidFill>
                <a:schemeClr val="lt1"/>
              </a:solidFill>
              <a:latin typeface="Arial"/>
              <a:ea typeface="Arial"/>
              <a:cs typeface="Arial"/>
              <a:sym typeface="Arial"/>
            </a:endParaRPr>
          </a:p>
        </p:txBody>
      </p:sp>
      <p:pic>
        <p:nvPicPr>
          <p:cNvPr id="245" name="Google Shape;245;p16"/>
          <p:cNvPicPr preferRelativeResize="0"/>
          <p:nvPr/>
        </p:nvPicPr>
        <p:blipFill rotWithShape="1">
          <a:blip r:embed="rId3">
            <a:alphaModFix/>
          </a:blip>
          <a:srcRect b="0" l="0" r="0" t="0"/>
          <a:stretch/>
        </p:blipFill>
        <p:spPr>
          <a:xfrm>
            <a:off x="1979667" y="1221010"/>
            <a:ext cx="7959521" cy="29324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1" name="Google Shape;251;p17"/>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52" name="Google Shape;252;p17"/>
          <p:cNvSpPr txBox="1"/>
          <p:nvPr/>
        </p:nvSpPr>
        <p:spPr>
          <a:xfrm>
            <a:off x="1031965" y="705394"/>
            <a:ext cx="9744891" cy="30008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SYSTEM DESCRIPTION :- </a:t>
            </a: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The whole solution has been composed of three features namely</a:t>
            </a:r>
            <a:endParaRPr/>
          </a:p>
          <a:p>
            <a:pPr indent="-114300" lvl="0" marL="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Identification of skin lesions form images.</a:t>
            </a:r>
            <a:endParaRPr/>
          </a:p>
          <a:p>
            <a:pPr indent="-114300" lvl="0" marL="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Finding a Doctor near ones current location.</a:t>
            </a:r>
            <a:endParaRPr/>
          </a:p>
          <a:p>
            <a:pPr indent="-114300" lvl="0" marL="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Discussion Forum for people to connect with each other.</a:t>
            </a:r>
            <a:endParaRPr/>
          </a:p>
          <a:p>
            <a:pPr indent="0" lvl="0" marL="0" marR="0" rtl="0" algn="l">
              <a:lnSpc>
                <a:spcPct val="150000"/>
              </a:lnSpc>
              <a:spcBef>
                <a:spcPts val="0"/>
              </a:spcBef>
              <a:spcAft>
                <a:spcPts val="0"/>
              </a:spcAft>
              <a:buClr>
                <a:schemeClr val="dk1"/>
              </a:buClr>
              <a:buSzPts val="1800"/>
              <a:buFont typeface="Arial"/>
              <a:buNone/>
            </a:pPr>
            <a:r>
              <a:t/>
            </a:r>
            <a:endParaRPr b="1" sz="1800">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None/>
            </a:pPr>
            <a:r>
              <a:rPr b="1" lang="en-US" sz="1800">
                <a:solidFill>
                  <a:schemeClr val="dk1"/>
                </a:solidFill>
                <a:latin typeface="Consolas"/>
                <a:ea typeface="Consolas"/>
                <a:cs typeface="Consolas"/>
                <a:sym typeface="Consolas"/>
              </a:rPr>
              <a:t>We will describe the functioning of each of the components in detail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8"/>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8" name="Google Shape;258;p18"/>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59" name="Google Shape;259;p18"/>
          <p:cNvSpPr txBox="1"/>
          <p:nvPr/>
        </p:nvSpPr>
        <p:spPr>
          <a:xfrm>
            <a:off x="1045028" y="169817"/>
            <a:ext cx="9744891" cy="29495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IDENTIFICATION OF SKIN DESEASE FROM IMAGE :- </a:t>
            </a:r>
            <a:r>
              <a:rPr lang="en-US" sz="1800">
                <a:solidFill>
                  <a:schemeClr val="dk1"/>
                </a:solidFill>
                <a:latin typeface="Consolas"/>
                <a:ea typeface="Consolas"/>
                <a:cs typeface="Consolas"/>
                <a:sym typeface="Consolas"/>
              </a:rPr>
              <a:t>This is the core functionality of our solution , here users will require to upload the image of a skin lesion either by clicking a picture form phone camera (for android and iOS) devices or by uploading a already stored images(for web app and mobile device).</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pic>
        <p:nvPicPr>
          <p:cNvPr id="260" name="Google Shape;260;p18"/>
          <p:cNvPicPr preferRelativeResize="0"/>
          <p:nvPr/>
        </p:nvPicPr>
        <p:blipFill rotWithShape="1">
          <a:blip r:embed="rId3">
            <a:alphaModFix/>
          </a:blip>
          <a:srcRect b="0" l="0" r="0" t="0"/>
          <a:stretch/>
        </p:blipFill>
        <p:spPr>
          <a:xfrm>
            <a:off x="2625634" y="1966369"/>
            <a:ext cx="7171509" cy="425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9"/>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66" name="Google Shape;266;p19"/>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67" name="Google Shape;267;p19"/>
          <p:cNvSpPr txBox="1"/>
          <p:nvPr/>
        </p:nvSpPr>
        <p:spPr>
          <a:xfrm>
            <a:off x="1031965" y="470263"/>
            <a:ext cx="9744891" cy="585801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BRIEF ABOUT THE MOBILE-NET MODEL :- </a:t>
            </a:r>
            <a:r>
              <a:rPr lang="en-US" sz="1800">
                <a:solidFill>
                  <a:schemeClr val="dk1"/>
                </a:solidFill>
                <a:latin typeface="Consolas"/>
                <a:ea typeface="Consolas"/>
                <a:cs typeface="Consolas"/>
                <a:sym typeface="Consolas"/>
              </a:rPr>
              <a:t>We shall be using Mobilenet as it is lightweight in its architecture. It uses depth wise separable convolutions which basically means it performs a single convolution on each colour channel rather than combining all three and flattening it. This has the effect of filtering the input channels. Or as the authors of the paper explain clearly: </a:t>
            </a:r>
            <a:r>
              <a:rPr b="1" lang="en-US" sz="1800">
                <a:solidFill>
                  <a:schemeClr val="dk1"/>
                </a:solidFill>
                <a:latin typeface="Consolas"/>
                <a:ea typeface="Consolas"/>
                <a:cs typeface="Consolas"/>
                <a:sym typeface="Consolas"/>
              </a:rPr>
              <a:t>“ </a:t>
            </a:r>
            <a:r>
              <a:rPr b="1" i="1" lang="en-US" sz="1800">
                <a:solidFill>
                  <a:schemeClr val="dk1"/>
                </a:solidFill>
                <a:latin typeface="Consolas"/>
                <a:ea typeface="Consolas"/>
                <a:cs typeface="Consolas"/>
                <a:sym typeface="Consolas"/>
              </a:rPr>
              <a:t>For MobileNets the depth wise convolution applies a single filter to each input channel. The point wise convolution then applies a 1×1 convolution to combine the outputs the depth wise convolution. A standard convolution both filters and combines inputs into a new set of outputs in one step. The depth wise separable convolution splits this into two layers, a separate layer for filtering and a separate layer for combining. This factorization has the effect of drastically reducing computation and model size</a:t>
            </a:r>
            <a:r>
              <a:rPr b="1" lang="en-US"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p:nvPr/>
        </p:nvSpPr>
        <p:spPr>
          <a:xfrm>
            <a:off x="7469977" y="2294161"/>
            <a:ext cx="1995678" cy="1995678"/>
          </a:xfrm>
          <a:prstGeom prst="ellipse">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2"/>
          <p:cNvSpPr/>
          <p:nvPr/>
        </p:nvSpPr>
        <p:spPr>
          <a:xfrm>
            <a:off x="9642657" y="2289717"/>
            <a:ext cx="1995678" cy="1995678"/>
          </a:xfrm>
          <a:prstGeom prst="ellipse">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2"/>
          <p:cNvSpPr txBox="1"/>
          <p:nvPr/>
        </p:nvSpPr>
        <p:spPr>
          <a:xfrm>
            <a:off x="5913287" y="168202"/>
            <a:ext cx="5952142" cy="92333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5400">
                <a:solidFill>
                  <a:srgbClr val="262626"/>
                </a:solidFill>
                <a:latin typeface="Arial"/>
                <a:ea typeface="Arial"/>
                <a:cs typeface="Arial"/>
                <a:sym typeface="Arial"/>
              </a:rPr>
              <a:t>TEAM PROFILE</a:t>
            </a:r>
            <a:endParaRPr sz="5400">
              <a:solidFill>
                <a:schemeClr val="accent1"/>
              </a:solidFill>
              <a:latin typeface="Arial"/>
              <a:ea typeface="Arial"/>
              <a:cs typeface="Arial"/>
              <a:sym typeface="Arial"/>
            </a:endParaRPr>
          </a:p>
        </p:txBody>
      </p:sp>
      <p:sp>
        <p:nvSpPr>
          <p:cNvPr id="132" name="Google Shape;132;p2"/>
          <p:cNvSpPr/>
          <p:nvPr/>
        </p:nvSpPr>
        <p:spPr>
          <a:xfrm>
            <a:off x="4918474" y="2350856"/>
            <a:ext cx="1995678" cy="1995678"/>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3" name="Google Shape;133;p2"/>
          <p:cNvGrpSpPr/>
          <p:nvPr/>
        </p:nvGrpSpPr>
        <p:grpSpPr>
          <a:xfrm>
            <a:off x="4950822" y="4522006"/>
            <a:ext cx="2050869" cy="1242872"/>
            <a:chOff x="2546993" y="3835202"/>
            <a:chExt cx="2050869" cy="1242872"/>
          </a:xfrm>
        </p:grpSpPr>
        <p:sp>
          <p:nvSpPr>
            <p:cNvPr id="134" name="Google Shape;134;p2"/>
            <p:cNvSpPr txBox="1"/>
            <p:nvPr/>
          </p:nvSpPr>
          <p:spPr>
            <a:xfrm>
              <a:off x="2724326" y="3835202"/>
              <a:ext cx="1811449" cy="372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DHRUV PATEL</a:t>
              </a:r>
              <a:endParaRPr b="1" sz="1400">
                <a:solidFill>
                  <a:schemeClr val="dk1"/>
                </a:solidFill>
                <a:latin typeface="Arial"/>
                <a:ea typeface="Arial"/>
                <a:cs typeface="Arial"/>
                <a:sym typeface="Arial"/>
              </a:endParaRPr>
            </a:p>
          </p:txBody>
        </p:sp>
        <p:sp>
          <p:nvSpPr>
            <p:cNvPr id="135" name="Google Shape;135;p2"/>
            <p:cNvSpPr txBox="1"/>
            <p:nvPr/>
          </p:nvSpPr>
          <p:spPr>
            <a:xfrm>
              <a:off x="2714325" y="4542219"/>
              <a:ext cx="183145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136" name="Google Shape;136;p2"/>
            <p:cNvSpPr txBox="1"/>
            <p:nvPr/>
          </p:nvSpPr>
          <p:spPr>
            <a:xfrm>
              <a:off x="2546993" y="4247077"/>
              <a:ext cx="2050869" cy="830997"/>
            </a:xfrm>
            <a:prstGeom prst="rect">
              <a:avLst/>
            </a:prstGeom>
            <a:noFill/>
            <a:ln>
              <a:noFill/>
            </a:ln>
          </p:spPr>
          <p:txBody>
            <a:bodyPr anchorCtr="0" anchor="t" bIns="45700" lIns="90000" spcFirstLastPara="1" rIns="108000"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TEAM  LEADER</a:t>
              </a:r>
              <a:endParaRPr/>
            </a:p>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a:p>
              <a:pPr indent="0" lvl="0" marL="0" marR="0" rtl="0" algn="ctr">
                <a:spcBef>
                  <a:spcPts val="0"/>
                </a:spcBef>
                <a:spcAft>
                  <a:spcPts val="0"/>
                </a:spcAft>
                <a:buNone/>
              </a:pPr>
              <a:r>
                <a:rPr b="1" lang="en-US" sz="1200">
                  <a:solidFill>
                    <a:schemeClr val="lt1"/>
                  </a:solidFill>
                  <a:latin typeface="Arial"/>
                  <a:ea typeface="Arial"/>
                  <a:cs typeface="Arial"/>
                  <a:sym typeface="Arial"/>
                </a:rPr>
                <a:t>EMAIL: dhruvgcet29@gmail.com</a:t>
              </a:r>
              <a:endParaRPr/>
            </a:p>
          </p:txBody>
        </p:sp>
      </p:grpSp>
      <p:grpSp>
        <p:nvGrpSpPr>
          <p:cNvPr id="137" name="Google Shape;137;p2"/>
          <p:cNvGrpSpPr/>
          <p:nvPr/>
        </p:nvGrpSpPr>
        <p:grpSpPr>
          <a:xfrm>
            <a:off x="7210698" y="4574257"/>
            <a:ext cx="2677886" cy="1203684"/>
            <a:chOff x="4351247" y="3822139"/>
            <a:chExt cx="2677886" cy="1203684"/>
          </a:xfrm>
        </p:grpSpPr>
        <p:sp>
          <p:nvSpPr>
            <p:cNvPr id="138" name="Google Shape;138;p2"/>
            <p:cNvSpPr txBox="1"/>
            <p:nvPr/>
          </p:nvSpPr>
          <p:spPr>
            <a:xfrm>
              <a:off x="4625567" y="3822139"/>
              <a:ext cx="2129246" cy="372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PRATIKSHYA MISHRA</a:t>
              </a:r>
              <a:endParaRPr b="1" sz="1400">
                <a:solidFill>
                  <a:schemeClr val="dk1"/>
                </a:solidFill>
                <a:latin typeface="Arial"/>
                <a:ea typeface="Arial"/>
                <a:cs typeface="Arial"/>
                <a:sym typeface="Arial"/>
              </a:endParaRPr>
            </a:p>
          </p:txBody>
        </p:sp>
        <p:sp>
          <p:nvSpPr>
            <p:cNvPr id="139" name="Google Shape;139;p2"/>
            <p:cNvSpPr txBox="1"/>
            <p:nvPr/>
          </p:nvSpPr>
          <p:spPr>
            <a:xfrm>
              <a:off x="4700113" y="4542219"/>
              <a:ext cx="183145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a:t>
              </a:r>
              <a:endParaRPr sz="1200">
                <a:solidFill>
                  <a:srgbClr val="3F3F3F"/>
                </a:solidFill>
                <a:latin typeface="Arial"/>
                <a:ea typeface="Arial"/>
                <a:cs typeface="Arial"/>
                <a:sym typeface="Arial"/>
              </a:endParaRPr>
            </a:p>
          </p:txBody>
        </p:sp>
        <p:sp>
          <p:nvSpPr>
            <p:cNvPr id="140" name="Google Shape;140;p2"/>
            <p:cNvSpPr txBox="1"/>
            <p:nvPr/>
          </p:nvSpPr>
          <p:spPr>
            <a:xfrm>
              <a:off x="4351247" y="4194826"/>
              <a:ext cx="2677886" cy="830997"/>
            </a:xfrm>
            <a:prstGeom prst="rect">
              <a:avLst/>
            </a:prstGeom>
            <a:noFill/>
            <a:ln>
              <a:noFill/>
            </a:ln>
          </p:spPr>
          <p:txBody>
            <a:bodyPr anchorCtr="0" anchor="t" bIns="45700" lIns="90000" spcFirstLastPara="1" rIns="108000"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TEAM  MEMBER</a:t>
              </a:r>
              <a:endParaRPr/>
            </a:p>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a:p>
              <a:pPr indent="0" lvl="0" marL="0" marR="0" rtl="0" algn="ctr">
                <a:spcBef>
                  <a:spcPts val="0"/>
                </a:spcBef>
                <a:spcAft>
                  <a:spcPts val="0"/>
                </a:spcAft>
                <a:buNone/>
              </a:pPr>
              <a:r>
                <a:rPr b="1" lang="en-US" sz="1200">
                  <a:solidFill>
                    <a:schemeClr val="lt1"/>
                  </a:solidFill>
                  <a:latin typeface="Arial"/>
                  <a:ea typeface="Arial"/>
                  <a:cs typeface="Arial"/>
                  <a:sym typeface="Arial"/>
                </a:rPr>
                <a:t>EMAIL:</a:t>
              </a:r>
              <a:endParaRPr/>
            </a:p>
            <a:p>
              <a:pPr indent="0" lvl="0" marL="0" marR="0" rtl="0" algn="ctr">
                <a:spcBef>
                  <a:spcPts val="0"/>
                </a:spcBef>
                <a:spcAft>
                  <a:spcPts val="0"/>
                </a:spcAft>
                <a:buNone/>
              </a:pPr>
              <a:r>
                <a:rPr b="1" lang="en-US" sz="1200">
                  <a:solidFill>
                    <a:schemeClr val="lt1"/>
                  </a:solidFill>
                  <a:latin typeface="Arial"/>
                  <a:ea typeface="Arial"/>
                  <a:cs typeface="Arial"/>
                  <a:sym typeface="Arial"/>
                </a:rPr>
                <a:t>pratikshya.mishra72@gmail.com</a:t>
              </a:r>
              <a:endParaRPr b="1" sz="1200">
                <a:solidFill>
                  <a:schemeClr val="lt1"/>
                </a:solidFill>
                <a:latin typeface="Arial"/>
                <a:ea typeface="Arial"/>
                <a:cs typeface="Arial"/>
                <a:sym typeface="Arial"/>
              </a:endParaRPr>
            </a:p>
          </p:txBody>
        </p:sp>
      </p:grpSp>
      <p:grpSp>
        <p:nvGrpSpPr>
          <p:cNvPr id="141" name="Google Shape;141;p2"/>
          <p:cNvGrpSpPr/>
          <p:nvPr/>
        </p:nvGrpSpPr>
        <p:grpSpPr>
          <a:xfrm>
            <a:off x="9739717" y="4567788"/>
            <a:ext cx="1831453" cy="997079"/>
            <a:chOff x="6665706" y="3822139"/>
            <a:chExt cx="1831453" cy="997079"/>
          </a:xfrm>
        </p:grpSpPr>
        <p:sp>
          <p:nvSpPr>
            <p:cNvPr id="142" name="Google Shape;142;p2"/>
            <p:cNvSpPr txBox="1"/>
            <p:nvPr/>
          </p:nvSpPr>
          <p:spPr>
            <a:xfrm>
              <a:off x="6675708" y="3822139"/>
              <a:ext cx="1811449" cy="372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YOGISHANKAR</a:t>
              </a:r>
              <a:endParaRPr b="1" sz="1400">
                <a:solidFill>
                  <a:schemeClr val="dk1"/>
                </a:solidFill>
                <a:latin typeface="Arial"/>
                <a:ea typeface="Arial"/>
                <a:cs typeface="Arial"/>
                <a:sym typeface="Arial"/>
              </a:endParaRPr>
            </a:p>
          </p:txBody>
        </p:sp>
        <p:sp>
          <p:nvSpPr>
            <p:cNvPr id="143" name="Google Shape;143;p2"/>
            <p:cNvSpPr txBox="1"/>
            <p:nvPr/>
          </p:nvSpPr>
          <p:spPr>
            <a:xfrm>
              <a:off x="6665706" y="4542219"/>
              <a:ext cx="183145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144" name="Google Shape;144;p2"/>
            <p:cNvSpPr txBox="1"/>
            <p:nvPr/>
          </p:nvSpPr>
          <p:spPr>
            <a:xfrm>
              <a:off x="6675707" y="4194826"/>
              <a:ext cx="1811450" cy="276999"/>
            </a:xfrm>
            <a:prstGeom prst="rect">
              <a:avLst/>
            </a:prstGeom>
            <a:noFill/>
            <a:ln>
              <a:noFill/>
            </a:ln>
          </p:spPr>
          <p:txBody>
            <a:bodyPr anchorCtr="0" anchor="t" bIns="45700" lIns="90000" spcFirstLastPara="1" rIns="108000"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TEAM  MEMBER</a:t>
              </a:r>
              <a:endParaRPr b="1" sz="1200">
                <a:solidFill>
                  <a:schemeClr val="lt1"/>
                </a:solidFill>
                <a:latin typeface="Arial"/>
                <a:ea typeface="Arial"/>
                <a:cs typeface="Arial"/>
                <a:sym typeface="Arial"/>
              </a:endParaRPr>
            </a:p>
          </p:txBody>
        </p:sp>
      </p:grpSp>
      <p:sp>
        <p:nvSpPr>
          <p:cNvPr id="145" name="Google Shape;145;p2"/>
          <p:cNvSpPr/>
          <p:nvPr/>
        </p:nvSpPr>
        <p:spPr>
          <a:xfrm>
            <a:off x="8817983" y="3560000"/>
            <a:ext cx="792088" cy="792088"/>
          </a:xfrm>
          <a:prstGeom prst="plus">
            <a:avLst>
              <a:gd fmla="val 30541"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descr="20201003_000517.jpg" id="146" name="Google Shape;146;p2"/>
          <p:cNvPicPr preferRelativeResize="0"/>
          <p:nvPr>
            <p:ph idx="2" type="pic"/>
          </p:nvPr>
        </p:nvPicPr>
        <p:blipFill rotWithShape="1">
          <a:blip r:embed="rId3">
            <a:alphaModFix/>
          </a:blip>
          <a:srcRect b="0" l="2889" r="2889" t="0"/>
          <a:stretch/>
        </p:blipFill>
        <p:spPr>
          <a:xfrm>
            <a:off x="5028187" y="2565668"/>
            <a:ext cx="1786270" cy="1786270"/>
          </a:xfrm>
          <a:prstGeom prst="ellipse">
            <a:avLst/>
          </a:prstGeom>
          <a:solidFill>
            <a:srgbClr val="F2F2F2"/>
          </a:solidFill>
          <a:ln>
            <a:noFill/>
          </a:ln>
        </p:spPr>
      </p:pic>
      <p:pic>
        <p:nvPicPr>
          <p:cNvPr descr="20201003_000003.jpg" id="147" name="Google Shape;147;p2"/>
          <p:cNvPicPr preferRelativeResize="0"/>
          <p:nvPr>
            <p:ph idx="3" type="pic"/>
          </p:nvPr>
        </p:nvPicPr>
        <p:blipFill rotWithShape="1">
          <a:blip r:embed="rId4">
            <a:alphaModFix/>
          </a:blip>
          <a:srcRect b="0" l="1113" r="1112" t="0"/>
          <a:stretch/>
        </p:blipFill>
        <p:spPr>
          <a:xfrm>
            <a:off x="7362592" y="2591792"/>
            <a:ext cx="1786270" cy="1786270"/>
          </a:xfrm>
          <a:prstGeom prst="ellipse">
            <a:avLst/>
          </a:prstGeom>
          <a:solidFill>
            <a:srgbClr val="F2F2F2"/>
          </a:solidFill>
          <a:ln>
            <a:noFill/>
          </a:ln>
        </p:spPr>
      </p:pic>
      <p:pic>
        <p:nvPicPr>
          <p:cNvPr descr="20201002_235944.jpg" id="148" name="Google Shape;148;p2"/>
          <p:cNvPicPr preferRelativeResize="0"/>
          <p:nvPr>
            <p:ph idx="4" type="pic"/>
          </p:nvPr>
        </p:nvPicPr>
        <p:blipFill rotWithShape="1">
          <a:blip r:embed="rId5">
            <a:alphaModFix/>
          </a:blip>
          <a:srcRect b="13824" l="0" r="0" t="13824"/>
          <a:stretch/>
        </p:blipFill>
        <p:spPr>
          <a:xfrm>
            <a:off x="9762309" y="2578730"/>
            <a:ext cx="1786270" cy="1786270"/>
          </a:xfrm>
          <a:prstGeom prst="ellipse">
            <a:avLst/>
          </a:prstGeom>
          <a:solidFill>
            <a:srgbClr val="F2F2F2"/>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73" name="Google Shape;273;p20"/>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74" name="Google Shape;274;p20"/>
          <p:cNvSpPr txBox="1"/>
          <p:nvPr/>
        </p:nvSpPr>
        <p:spPr>
          <a:xfrm>
            <a:off x="1045028" y="169817"/>
            <a:ext cx="9744891" cy="133882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MobileNET Architecture </a:t>
            </a:r>
            <a:endParaRPr/>
          </a:p>
          <a:p>
            <a:pPr indent="0" lvl="0" marL="0" marR="0" rtl="0" algn="just">
              <a:lnSpc>
                <a:spcPct val="150000"/>
              </a:lnSpc>
              <a:spcBef>
                <a:spcPts val="0"/>
              </a:spcBef>
              <a:spcAft>
                <a:spcPts val="0"/>
              </a:spcAft>
              <a:buNone/>
            </a:pPr>
            <a:r>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pic>
        <p:nvPicPr>
          <p:cNvPr descr="C:\Users\DELL\Desktop\1_lrxsPkbVrrIPVmr7jy-noA.png" id="275" name="Google Shape;275;p20"/>
          <p:cNvPicPr preferRelativeResize="0"/>
          <p:nvPr/>
        </p:nvPicPr>
        <p:blipFill rotWithShape="1">
          <a:blip r:embed="rId3">
            <a:alphaModFix/>
          </a:blip>
          <a:srcRect b="0" l="0" r="0" t="0"/>
          <a:stretch/>
        </p:blipFill>
        <p:spPr>
          <a:xfrm>
            <a:off x="2821577" y="571500"/>
            <a:ext cx="6583680" cy="571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81" name="Google Shape;281;p21"/>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82" name="Google Shape;282;p21"/>
          <p:cNvSpPr txBox="1"/>
          <p:nvPr/>
        </p:nvSpPr>
        <p:spPr>
          <a:xfrm>
            <a:off x="1045028" y="862149"/>
            <a:ext cx="9744891" cy="383181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FINDING NEARBY LOCATION :-  </a:t>
            </a:r>
            <a:r>
              <a:rPr lang="en-US" sz="1800">
                <a:solidFill>
                  <a:schemeClr val="dk1"/>
                </a:solidFill>
                <a:latin typeface="Consolas"/>
                <a:ea typeface="Consolas"/>
                <a:cs typeface="Consolas"/>
                <a:sym typeface="Consolas"/>
              </a:rPr>
              <a:t>This feature uses users current location to fetch nearby dermatologist and point their location on the map.</a:t>
            </a:r>
            <a:endParaRPr/>
          </a:p>
          <a:p>
            <a:pPr indent="0" lvl="0" marL="0" marR="0" rtl="0" algn="just">
              <a:lnSpc>
                <a:spcPct val="150000"/>
              </a:lnSpc>
              <a:spcBef>
                <a:spcPts val="0"/>
              </a:spcBef>
              <a:spcAft>
                <a:spcPts val="0"/>
              </a:spcAft>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It also displays the website of the clinic (if it has one) along with mobile number so they can book their appointments.</a:t>
            </a:r>
            <a:endParaRPr/>
          </a:p>
          <a:p>
            <a:pPr indent="0" lvl="0" marL="0" marR="0" rtl="0" algn="just">
              <a:lnSpc>
                <a:spcPct val="150000"/>
              </a:lnSpc>
              <a:spcBef>
                <a:spcPts val="0"/>
              </a:spcBef>
              <a:spcAft>
                <a:spcPts val="0"/>
              </a:spcAft>
              <a:buClr>
                <a:schemeClr val="dk1"/>
              </a:buClr>
              <a:buSzPts val="1800"/>
              <a:buFont typeface="Arial"/>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a:t>
            </a:r>
            <a:r>
              <a:rPr lang="en-US" sz="1800">
                <a:solidFill>
                  <a:schemeClr val="dk1"/>
                </a:solidFill>
                <a:latin typeface="Consolas"/>
                <a:ea typeface="Consolas"/>
                <a:cs typeface="Consolas"/>
                <a:sym typeface="Consolas"/>
              </a:rPr>
              <a:t>It uses Google maps Api to achieve the functionality.</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88" name="Google Shape;288;p22"/>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89" name="Google Shape;289;p22"/>
          <p:cNvSpPr txBox="1"/>
          <p:nvPr/>
        </p:nvSpPr>
        <p:spPr>
          <a:xfrm>
            <a:off x="1018902" y="587828"/>
            <a:ext cx="9744891" cy="4565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290" name="Google Shape;290;p22"/>
          <p:cNvSpPr txBox="1"/>
          <p:nvPr/>
        </p:nvSpPr>
        <p:spPr>
          <a:xfrm>
            <a:off x="1097280" y="261257"/>
            <a:ext cx="9326880" cy="590931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DISCUSSION FORUM :- </a:t>
            </a:r>
            <a:r>
              <a:rPr lang="en-US" sz="1800">
                <a:solidFill>
                  <a:schemeClr val="dk1"/>
                </a:solidFill>
                <a:latin typeface="Consolas"/>
                <a:ea typeface="Consolas"/>
                <a:cs typeface="Consolas"/>
                <a:sym typeface="Consolas"/>
              </a:rPr>
              <a:t> The discussion forum is a place where people can connect with each other and share information , discuss around the issues , suggest or recommend doctors to people suffering from skin ailments.</a:t>
            </a:r>
            <a:endParaRPr/>
          </a:p>
          <a:p>
            <a:pPr indent="0" lvl="0" marL="0" marR="0" rtl="0" algn="just">
              <a:lnSpc>
                <a:spcPct val="150000"/>
              </a:lnSpc>
              <a:spcBef>
                <a:spcPts val="0"/>
              </a:spcBef>
              <a:spcAft>
                <a:spcPts val="0"/>
              </a:spcAft>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It is developed on a platform called muut.com and is embedded into the application.</a:t>
            </a:r>
            <a:endParaRPr/>
          </a:p>
          <a:p>
            <a:pPr indent="0" lvl="0" marL="0" marR="0" rtl="0" algn="just">
              <a:lnSpc>
                <a:spcPct val="150000"/>
              </a:lnSpc>
              <a:spcBef>
                <a:spcPts val="0"/>
              </a:spcBef>
              <a:spcAft>
                <a:spcPts val="0"/>
              </a:spcAft>
              <a:buClr>
                <a:schemeClr val="dk1"/>
              </a:buClr>
              <a:buSzPts val="1800"/>
              <a:buFont typeface="Arial"/>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Users would require to sign-in in order to post comments/images on the forum.</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rgbClr val="FF0000"/>
              </a:buClr>
              <a:buSzPts val="1800"/>
              <a:buFont typeface="Arial"/>
              <a:buChar char="•"/>
            </a:pPr>
            <a:r>
              <a:rPr b="1" lang="en-US" sz="1800">
                <a:solidFill>
                  <a:srgbClr val="FF0000"/>
                </a:solidFill>
                <a:latin typeface="Consolas"/>
                <a:ea typeface="Consolas"/>
                <a:cs typeface="Consolas"/>
                <a:sym typeface="Consolas"/>
              </a:rPr>
              <a:t> Note:- As this is prototype sign by (Google , facebook , twitter) has not been enabled because they are paid services and this forum uses free-trail version users will have to sign in via traditional method.</a:t>
            </a:r>
            <a:endParaRPr b="1" sz="1800">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p:nvPr/>
        </p:nvSpPr>
        <p:spPr>
          <a:xfrm>
            <a:off x="165" y="1"/>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23"/>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23"/>
          <p:cNvSpPr txBox="1"/>
          <p:nvPr/>
        </p:nvSpPr>
        <p:spPr>
          <a:xfrm>
            <a:off x="-1" y="422755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SCREENSHOTS/IMAGES</a:t>
            </a:r>
            <a:endParaRPr sz="5400">
              <a:solidFill>
                <a:schemeClr val="lt1"/>
              </a:solidFill>
              <a:latin typeface="Arial"/>
              <a:ea typeface="Arial"/>
              <a:cs typeface="Arial"/>
              <a:sym typeface="Arial"/>
            </a:endParaRPr>
          </a:p>
        </p:txBody>
      </p:sp>
      <p:pic>
        <p:nvPicPr>
          <p:cNvPr id="298" name="Google Shape;298;p23"/>
          <p:cNvPicPr preferRelativeResize="0"/>
          <p:nvPr/>
        </p:nvPicPr>
        <p:blipFill rotWithShape="1">
          <a:blip r:embed="rId3">
            <a:alphaModFix/>
          </a:blip>
          <a:srcRect b="0" l="0" r="0" t="0"/>
          <a:stretch/>
        </p:blipFill>
        <p:spPr>
          <a:xfrm>
            <a:off x="1979667" y="1221010"/>
            <a:ext cx="7959521" cy="29324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04" name="Google Shape;304;p24"/>
          <p:cNvSpPr txBox="1"/>
          <p:nvPr/>
        </p:nvSpPr>
        <p:spPr>
          <a:xfrm>
            <a:off x="6831874" y="378823"/>
            <a:ext cx="421930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05" name="Google Shape;305;p24"/>
          <p:cNvSpPr txBox="1"/>
          <p:nvPr/>
        </p:nvSpPr>
        <p:spPr>
          <a:xfrm>
            <a:off x="7511143" y="587828"/>
            <a:ext cx="3252650" cy="507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06" name="Google Shape;306;p24"/>
          <p:cNvSpPr txBox="1"/>
          <p:nvPr/>
        </p:nvSpPr>
        <p:spPr>
          <a:xfrm>
            <a:off x="352697" y="0"/>
            <a:ext cx="4637315" cy="120032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HOME PAGE :-  </a:t>
            </a:r>
            <a:r>
              <a:rPr lang="en-US" sz="1800">
                <a:solidFill>
                  <a:schemeClr val="dk1"/>
                </a:solidFill>
                <a:latin typeface="Consolas"/>
                <a:ea typeface="Consolas"/>
                <a:cs typeface="Consolas"/>
                <a:sym typeface="Consolas"/>
              </a:rPr>
              <a:t>In the main page results displayed are dummy for user understanding</a:t>
            </a:r>
            <a:r>
              <a:rPr b="1"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id="307" name="Google Shape;307;p24"/>
          <p:cNvPicPr preferRelativeResize="0"/>
          <p:nvPr/>
        </p:nvPicPr>
        <p:blipFill rotWithShape="1">
          <a:blip r:embed="rId3">
            <a:alphaModFix/>
          </a:blip>
          <a:srcRect b="0" l="0" r="0" t="0"/>
          <a:stretch/>
        </p:blipFill>
        <p:spPr>
          <a:xfrm>
            <a:off x="1220425" y="1175656"/>
            <a:ext cx="3324225" cy="5003074"/>
          </a:xfrm>
          <a:prstGeom prst="rect">
            <a:avLst/>
          </a:prstGeom>
          <a:noFill/>
          <a:ln>
            <a:noFill/>
          </a:ln>
        </p:spPr>
      </p:pic>
      <p:sp>
        <p:nvSpPr>
          <p:cNvPr id="308" name="Google Shape;308;p24"/>
          <p:cNvSpPr txBox="1"/>
          <p:nvPr/>
        </p:nvSpPr>
        <p:spPr>
          <a:xfrm>
            <a:off x="5603966" y="0"/>
            <a:ext cx="4976948" cy="120032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USER UPLOADS THE IMAGE :- </a:t>
            </a:r>
            <a:r>
              <a:rPr lang="en-US" sz="1800">
                <a:solidFill>
                  <a:schemeClr val="dk1"/>
                </a:solidFill>
                <a:latin typeface="Consolas"/>
                <a:ea typeface="Consolas"/>
                <a:cs typeface="Consolas"/>
                <a:sym typeface="Consolas"/>
              </a:rPr>
              <a:t>Predicted class (top 3) are displayed along with their probability.</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id="309" name="Google Shape;309;p24"/>
          <p:cNvPicPr preferRelativeResize="0"/>
          <p:nvPr/>
        </p:nvPicPr>
        <p:blipFill rotWithShape="1">
          <a:blip r:embed="rId4">
            <a:alphaModFix/>
          </a:blip>
          <a:srcRect b="0" l="0" r="0" t="0"/>
          <a:stretch/>
        </p:blipFill>
        <p:spPr>
          <a:xfrm>
            <a:off x="7072585" y="1162594"/>
            <a:ext cx="3324225" cy="50873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5"/>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15" name="Google Shape;315;p25"/>
          <p:cNvSpPr txBox="1"/>
          <p:nvPr/>
        </p:nvSpPr>
        <p:spPr>
          <a:xfrm>
            <a:off x="901335" y="378823"/>
            <a:ext cx="10149841"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16" name="Google Shape;316;p25"/>
          <p:cNvSpPr txBox="1"/>
          <p:nvPr/>
        </p:nvSpPr>
        <p:spPr>
          <a:xfrm>
            <a:off x="1018902" y="587828"/>
            <a:ext cx="9744891" cy="45653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17" name="Google Shape;317;p25"/>
          <p:cNvSpPr txBox="1"/>
          <p:nvPr/>
        </p:nvSpPr>
        <p:spPr>
          <a:xfrm>
            <a:off x="3853542" y="0"/>
            <a:ext cx="4532811" cy="872034"/>
          </a:xfrm>
          <a:prstGeom prst="rect">
            <a:avLst/>
          </a:prstGeom>
          <a:noFill/>
          <a:ln>
            <a:noFill/>
          </a:ln>
        </p:spPr>
        <p:txBody>
          <a:bodyPr anchorCtr="0" anchor="t" bIns="45700" lIns="91425" spcFirstLastPara="1" rIns="91425" wrap="square" tIns="45700">
            <a:spAutoFit/>
          </a:bodyPr>
          <a:lstStyle/>
          <a:p>
            <a:pPr indent="-114300" lvl="0" marL="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HOW TO USE (INSTRUCTIONS  PAGE)</a:t>
            </a:r>
            <a:endParaRPr/>
          </a:p>
          <a:p>
            <a:pPr indent="0" lvl="0" marL="0" marR="0" rtl="0" algn="l">
              <a:lnSpc>
                <a:spcPct val="150000"/>
              </a:lnSpc>
              <a:spcBef>
                <a:spcPts val="0"/>
              </a:spcBef>
              <a:spcAft>
                <a:spcPts val="0"/>
              </a:spcAft>
              <a:buNone/>
            </a:pPr>
            <a:r>
              <a:t/>
            </a:r>
            <a:endParaRPr b="1" sz="1800">
              <a:solidFill>
                <a:schemeClr val="dk1"/>
              </a:solidFill>
              <a:latin typeface="Arial"/>
              <a:ea typeface="Arial"/>
              <a:cs typeface="Arial"/>
              <a:sym typeface="Arial"/>
            </a:endParaRPr>
          </a:p>
        </p:txBody>
      </p:sp>
      <p:pic>
        <p:nvPicPr>
          <p:cNvPr id="318" name="Google Shape;318;p25"/>
          <p:cNvPicPr preferRelativeResize="0"/>
          <p:nvPr/>
        </p:nvPicPr>
        <p:blipFill rotWithShape="1">
          <a:blip r:embed="rId3">
            <a:alphaModFix/>
          </a:blip>
          <a:srcRect b="0" l="0" r="0" t="0"/>
          <a:stretch/>
        </p:blipFill>
        <p:spPr>
          <a:xfrm>
            <a:off x="1342752" y="522514"/>
            <a:ext cx="3314700" cy="5704795"/>
          </a:xfrm>
          <a:prstGeom prst="rect">
            <a:avLst/>
          </a:prstGeom>
          <a:noFill/>
          <a:ln>
            <a:noFill/>
          </a:ln>
        </p:spPr>
      </p:pic>
      <p:pic>
        <p:nvPicPr>
          <p:cNvPr id="319" name="Google Shape;319;p25"/>
          <p:cNvPicPr preferRelativeResize="0"/>
          <p:nvPr/>
        </p:nvPicPr>
        <p:blipFill rotWithShape="1">
          <a:blip r:embed="rId4">
            <a:alphaModFix/>
          </a:blip>
          <a:srcRect b="0" l="0" r="0" t="0"/>
          <a:stretch/>
        </p:blipFill>
        <p:spPr>
          <a:xfrm>
            <a:off x="7377793" y="452574"/>
            <a:ext cx="3314700" cy="584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6"/>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25" name="Google Shape;325;p26"/>
          <p:cNvSpPr txBox="1"/>
          <p:nvPr/>
        </p:nvSpPr>
        <p:spPr>
          <a:xfrm>
            <a:off x="6831874" y="378823"/>
            <a:ext cx="421930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26" name="Google Shape;326;p26"/>
          <p:cNvSpPr txBox="1"/>
          <p:nvPr/>
        </p:nvSpPr>
        <p:spPr>
          <a:xfrm>
            <a:off x="7511143" y="587828"/>
            <a:ext cx="3252650" cy="507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27" name="Google Shape;327;p26"/>
          <p:cNvSpPr txBox="1"/>
          <p:nvPr/>
        </p:nvSpPr>
        <p:spPr>
          <a:xfrm>
            <a:off x="352697" y="0"/>
            <a:ext cx="4807132" cy="923330"/>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FIND a DOCTOR:-  </a:t>
            </a:r>
            <a:r>
              <a:rPr lang="en-US" sz="1800">
                <a:solidFill>
                  <a:schemeClr val="dk1"/>
                </a:solidFill>
                <a:latin typeface="Consolas"/>
                <a:ea typeface="Consolas"/>
                <a:cs typeface="Consolas"/>
                <a:sym typeface="Consolas"/>
              </a:rPr>
              <a:t>Users can find a dermatologist near his/her location.</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8" name="Google Shape;328;p26"/>
          <p:cNvSpPr txBox="1"/>
          <p:nvPr/>
        </p:nvSpPr>
        <p:spPr>
          <a:xfrm>
            <a:off x="5603965" y="0"/>
            <a:ext cx="5303521" cy="1200329"/>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DETAILS OF THE CLINIC :- </a:t>
            </a:r>
            <a:r>
              <a:rPr lang="en-US" sz="1800">
                <a:solidFill>
                  <a:schemeClr val="dk1"/>
                </a:solidFill>
                <a:latin typeface="Consolas"/>
                <a:ea typeface="Consolas"/>
                <a:cs typeface="Consolas"/>
                <a:sym typeface="Consolas"/>
              </a:rPr>
              <a:t>Details(address , website, ratings) are displayed in the side panel.</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id="329" name="Google Shape;329;p26"/>
          <p:cNvPicPr preferRelativeResize="0"/>
          <p:nvPr/>
        </p:nvPicPr>
        <p:blipFill rotWithShape="1">
          <a:blip r:embed="rId3">
            <a:alphaModFix/>
          </a:blip>
          <a:srcRect b="0" l="0" r="0" t="0"/>
          <a:stretch/>
        </p:blipFill>
        <p:spPr>
          <a:xfrm>
            <a:off x="1351054" y="940525"/>
            <a:ext cx="3324225" cy="5212080"/>
          </a:xfrm>
          <a:prstGeom prst="rect">
            <a:avLst/>
          </a:prstGeom>
          <a:noFill/>
          <a:ln>
            <a:noFill/>
          </a:ln>
        </p:spPr>
      </p:pic>
      <p:pic>
        <p:nvPicPr>
          <p:cNvPr id="330" name="Google Shape;330;p26"/>
          <p:cNvPicPr preferRelativeResize="0"/>
          <p:nvPr/>
        </p:nvPicPr>
        <p:blipFill rotWithShape="1">
          <a:blip r:embed="rId4">
            <a:alphaModFix/>
          </a:blip>
          <a:srcRect b="0" l="0" r="0" t="0"/>
          <a:stretch/>
        </p:blipFill>
        <p:spPr>
          <a:xfrm>
            <a:off x="7116536" y="927463"/>
            <a:ext cx="3314700" cy="52512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36" name="Google Shape;336;p27"/>
          <p:cNvSpPr txBox="1"/>
          <p:nvPr/>
        </p:nvSpPr>
        <p:spPr>
          <a:xfrm>
            <a:off x="6831874" y="378823"/>
            <a:ext cx="421930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37" name="Google Shape;337;p27"/>
          <p:cNvSpPr txBox="1"/>
          <p:nvPr/>
        </p:nvSpPr>
        <p:spPr>
          <a:xfrm>
            <a:off x="7511143" y="587828"/>
            <a:ext cx="3252650" cy="507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38" name="Google Shape;338;p27"/>
          <p:cNvSpPr txBox="1"/>
          <p:nvPr/>
        </p:nvSpPr>
        <p:spPr>
          <a:xfrm>
            <a:off x="352697" y="0"/>
            <a:ext cx="4807132" cy="92333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DISCUSSION FORUM:-</a:t>
            </a:r>
            <a:r>
              <a:rPr lang="en-US" sz="1800">
                <a:solidFill>
                  <a:schemeClr val="dk1"/>
                </a:solidFill>
                <a:latin typeface="Consolas"/>
                <a:ea typeface="Consolas"/>
                <a:cs typeface="Consolas"/>
                <a:sym typeface="Consolas"/>
              </a:rPr>
              <a:t>This page displays all the active channels.</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39" name="Google Shape;339;p27"/>
          <p:cNvSpPr txBox="1"/>
          <p:nvPr/>
        </p:nvSpPr>
        <p:spPr>
          <a:xfrm>
            <a:off x="5603965" y="0"/>
            <a:ext cx="5303521" cy="923330"/>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 SKIN-SENSE CHANNEL:- </a:t>
            </a:r>
            <a:r>
              <a:rPr lang="en-US" sz="1800">
                <a:solidFill>
                  <a:schemeClr val="dk1"/>
                </a:solidFill>
                <a:latin typeface="Consolas"/>
                <a:ea typeface="Consolas"/>
                <a:cs typeface="Consolas"/>
                <a:sym typeface="Consolas"/>
              </a:rPr>
              <a:t> Below is one of the channel initiated by admin.</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id="340" name="Google Shape;340;p27"/>
          <p:cNvPicPr preferRelativeResize="0"/>
          <p:nvPr/>
        </p:nvPicPr>
        <p:blipFill rotWithShape="1">
          <a:blip r:embed="rId3">
            <a:alphaModFix/>
          </a:blip>
          <a:srcRect b="0" l="0" r="0" t="0"/>
          <a:stretch/>
        </p:blipFill>
        <p:spPr>
          <a:xfrm>
            <a:off x="942567" y="744582"/>
            <a:ext cx="3305175" cy="5355772"/>
          </a:xfrm>
          <a:prstGeom prst="rect">
            <a:avLst/>
          </a:prstGeom>
          <a:noFill/>
          <a:ln>
            <a:noFill/>
          </a:ln>
        </p:spPr>
      </p:pic>
      <p:pic>
        <p:nvPicPr>
          <p:cNvPr id="341" name="Google Shape;341;p27"/>
          <p:cNvPicPr preferRelativeResize="0"/>
          <p:nvPr/>
        </p:nvPicPr>
        <p:blipFill rotWithShape="1">
          <a:blip r:embed="rId4">
            <a:alphaModFix/>
          </a:blip>
          <a:srcRect b="0" l="0" r="0" t="0"/>
          <a:stretch/>
        </p:blipFill>
        <p:spPr>
          <a:xfrm>
            <a:off x="6846979" y="692330"/>
            <a:ext cx="3305175" cy="53949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8"/>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47" name="Google Shape;347;p28"/>
          <p:cNvSpPr txBox="1"/>
          <p:nvPr/>
        </p:nvSpPr>
        <p:spPr>
          <a:xfrm>
            <a:off x="6831874" y="378823"/>
            <a:ext cx="421930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48" name="Google Shape;348;p28"/>
          <p:cNvSpPr txBox="1"/>
          <p:nvPr/>
        </p:nvSpPr>
        <p:spPr>
          <a:xfrm>
            <a:off x="7511143" y="587828"/>
            <a:ext cx="3252650" cy="507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49" name="Google Shape;349;p28"/>
          <p:cNvSpPr txBox="1"/>
          <p:nvPr/>
        </p:nvSpPr>
        <p:spPr>
          <a:xfrm>
            <a:off x="3618411" y="0"/>
            <a:ext cx="48071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LOGIN PAGE:- </a:t>
            </a:r>
            <a:r>
              <a:rPr b="1" lang="en-US" sz="1800">
                <a:solidFill>
                  <a:schemeClr val="dk1"/>
                </a:solidFill>
                <a:latin typeface="Consolas"/>
                <a:ea typeface="Consolas"/>
                <a:cs typeface="Consolas"/>
                <a:sym typeface="Consolas"/>
              </a:rPr>
              <a:t>U</a:t>
            </a:r>
            <a:r>
              <a:rPr lang="en-US" sz="1800">
                <a:solidFill>
                  <a:schemeClr val="dk1"/>
                </a:solidFill>
                <a:latin typeface="Consolas"/>
                <a:ea typeface="Consolas"/>
                <a:cs typeface="Consolas"/>
                <a:sym typeface="Consolas"/>
              </a:rPr>
              <a:t>sers need to login before accessing the forum.</a:t>
            </a:r>
            <a:endParaRPr sz="1800">
              <a:solidFill>
                <a:schemeClr val="dk1"/>
              </a:solidFill>
              <a:latin typeface="Consolas"/>
              <a:ea typeface="Consolas"/>
              <a:cs typeface="Consolas"/>
              <a:sym typeface="Consolas"/>
            </a:endParaRPr>
          </a:p>
        </p:txBody>
      </p:sp>
      <p:pic>
        <p:nvPicPr>
          <p:cNvPr id="350" name="Google Shape;350;p28"/>
          <p:cNvPicPr preferRelativeResize="0"/>
          <p:nvPr/>
        </p:nvPicPr>
        <p:blipFill rotWithShape="1">
          <a:blip r:embed="rId3">
            <a:alphaModFix/>
          </a:blip>
          <a:srcRect b="0" l="0" r="0" t="0"/>
          <a:stretch/>
        </p:blipFill>
        <p:spPr>
          <a:xfrm>
            <a:off x="4278357" y="783772"/>
            <a:ext cx="3295650" cy="53296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p:nvPr/>
        </p:nvSpPr>
        <p:spPr>
          <a:xfrm>
            <a:off x="165" y="1"/>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29"/>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29"/>
          <p:cNvSpPr txBox="1"/>
          <p:nvPr/>
        </p:nvSpPr>
        <p:spPr>
          <a:xfrm>
            <a:off x="-1" y="422755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FUTURE WORK/CONCLUSION</a:t>
            </a:r>
            <a:endParaRPr sz="5400">
              <a:solidFill>
                <a:schemeClr val="lt1"/>
              </a:solidFill>
              <a:latin typeface="Arial"/>
              <a:ea typeface="Arial"/>
              <a:cs typeface="Arial"/>
              <a:sym typeface="Arial"/>
            </a:endParaRPr>
          </a:p>
        </p:txBody>
      </p:sp>
      <p:pic>
        <p:nvPicPr>
          <p:cNvPr id="358" name="Google Shape;358;p29"/>
          <p:cNvPicPr preferRelativeResize="0"/>
          <p:nvPr/>
        </p:nvPicPr>
        <p:blipFill rotWithShape="1">
          <a:blip r:embed="rId3">
            <a:alphaModFix/>
          </a:blip>
          <a:srcRect b="0" l="0" r="0" t="0"/>
          <a:stretch/>
        </p:blipFill>
        <p:spPr>
          <a:xfrm>
            <a:off x="1979667" y="1221010"/>
            <a:ext cx="7959521" cy="2932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p:nvPr/>
        </p:nvSpPr>
        <p:spPr>
          <a:xfrm>
            <a:off x="11770892" y="0"/>
            <a:ext cx="421108" cy="6858000"/>
          </a:xfrm>
          <a:prstGeom prst="rect">
            <a:avLst/>
          </a:prstGeom>
          <a:solidFill>
            <a:schemeClr val="accent1">
              <a:alpha val="5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3"/>
          <p:cNvSpPr txBox="1"/>
          <p:nvPr/>
        </p:nvSpPr>
        <p:spPr>
          <a:xfrm>
            <a:off x="5172501" y="0"/>
            <a:ext cx="6025744"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contents</a:t>
            </a:r>
            <a:endParaRPr sz="5400">
              <a:solidFill>
                <a:schemeClr val="lt1"/>
              </a:solidFill>
              <a:latin typeface="Arial"/>
              <a:ea typeface="Arial"/>
              <a:cs typeface="Arial"/>
              <a:sym typeface="Arial"/>
            </a:endParaRPr>
          </a:p>
        </p:txBody>
      </p:sp>
      <p:sp>
        <p:nvSpPr>
          <p:cNvPr id="155" name="Google Shape;155;p3"/>
          <p:cNvSpPr/>
          <p:nvPr/>
        </p:nvSpPr>
        <p:spPr>
          <a:xfrm>
            <a:off x="11349784" y="0"/>
            <a:ext cx="421108" cy="6858000"/>
          </a:xfrm>
          <a:prstGeom prst="rect">
            <a:avLst/>
          </a:prstGeom>
          <a:solidFill>
            <a:schemeClr val="accent2">
              <a:alpha val="5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3"/>
          <p:cNvSpPr txBox="1"/>
          <p:nvPr/>
        </p:nvSpPr>
        <p:spPr>
          <a:xfrm>
            <a:off x="5133702" y="940526"/>
            <a:ext cx="4428309" cy="67403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1800">
                <a:solidFill>
                  <a:schemeClr val="lt1"/>
                </a:solidFill>
                <a:latin typeface="Arial"/>
                <a:ea typeface="Arial"/>
                <a:cs typeface="Arial"/>
                <a:sym typeface="Arial"/>
              </a:rPr>
              <a:t>INTRODUCTION </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Problem statement</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Proposed Solution</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Challenges faced</a:t>
            </a:r>
            <a:endParaRPr/>
          </a:p>
          <a:p>
            <a:pPr indent="-342900" lvl="0" marL="342900" marR="0" rtl="0" algn="l">
              <a:spcBef>
                <a:spcPts val="0"/>
              </a:spcBef>
              <a:spcAft>
                <a:spcPts val="0"/>
              </a:spcAft>
              <a:buNone/>
            </a:pPr>
            <a:r>
              <a:t/>
            </a:r>
            <a:endParaRPr sz="1800">
              <a:solidFill>
                <a:schemeClr val="lt1"/>
              </a:solidFill>
              <a:latin typeface="Arial"/>
              <a:ea typeface="Arial"/>
              <a:cs typeface="Arial"/>
              <a:sym typeface="Arial"/>
            </a:endParaRPr>
          </a:p>
          <a:p>
            <a:pPr indent="-342900" lvl="0" marL="342900" marR="0" rtl="0" algn="l">
              <a:spcBef>
                <a:spcPts val="0"/>
              </a:spcBef>
              <a:spcAft>
                <a:spcPts val="0"/>
              </a:spcAft>
              <a:buNone/>
            </a:pPr>
            <a:r>
              <a:rPr b="1" lang="en-US" sz="1800">
                <a:solidFill>
                  <a:schemeClr val="lt1"/>
                </a:solidFill>
                <a:latin typeface="Arial"/>
                <a:ea typeface="Arial"/>
                <a:cs typeface="Arial"/>
                <a:sym typeface="Arial"/>
              </a:rPr>
              <a:t>SYSTEM DIAGRAMS:</a:t>
            </a:r>
            <a:endParaRPr b="1" sz="1800">
              <a:solidFill>
                <a:schemeClr val="lt1"/>
              </a:solidFill>
              <a:latin typeface="Arial"/>
              <a:ea typeface="Arial"/>
              <a:cs typeface="Arial"/>
              <a:sym typeface="Arial"/>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Architecture diagram</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Use case diagram</a:t>
            </a:r>
            <a:endParaRPr/>
          </a:p>
          <a:p>
            <a:pPr indent="-228600" lvl="0" marL="34290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342900" lvl="0" marL="342900" marR="0" rtl="0" algn="l">
              <a:spcBef>
                <a:spcPts val="0"/>
              </a:spcBef>
              <a:spcAft>
                <a:spcPts val="0"/>
              </a:spcAft>
              <a:buNone/>
            </a:pPr>
            <a:r>
              <a:rPr b="1" lang="en-US" sz="1800">
                <a:solidFill>
                  <a:schemeClr val="lt1"/>
                </a:solidFill>
                <a:latin typeface="Arial"/>
                <a:ea typeface="Arial"/>
                <a:cs typeface="Arial"/>
                <a:sym typeface="Arial"/>
              </a:rPr>
              <a:t>FRAMEWORS/TOOLS USED</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Programming languages</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Tools/Software etc</a:t>
            </a:r>
            <a:endParaRPr/>
          </a:p>
          <a:p>
            <a:pPr indent="-228600" lvl="0" marL="34290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342900" lvl="0" marL="342900" marR="0" rtl="0" algn="l">
              <a:spcBef>
                <a:spcPts val="0"/>
              </a:spcBef>
              <a:spcAft>
                <a:spcPts val="0"/>
              </a:spcAft>
              <a:buNone/>
            </a:pPr>
            <a:r>
              <a:rPr b="1" lang="en-US" sz="1800">
                <a:solidFill>
                  <a:schemeClr val="lt1"/>
                </a:solidFill>
                <a:latin typeface="Arial"/>
                <a:ea typeface="Arial"/>
                <a:cs typeface="Arial"/>
                <a:sym typeface="Arial"/>
              </a:rPr>
              <a:t>SOLUTION/SYSTEM DESCRIPTION</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Detailed description of the application</a:t>
            </a:r>
            <a:endParaRPr/>
          </a:p>
          <a:p>
            <a:pPr indent="-342900" lvl="0" marL="342900" marR="0" rtl="0" algn="l">
              <a:spcBef>
                <a:spcPts val="0"/>
              </a:spcBef>
              <a:spcAft>
                <a:spcPts val="0"/>
              </a:spcAft>
              <a:buNone/>
            </a:pPr>
            <a:r>
              <a:t/>
            </a:r>
            <a:endParaRPr sz="1800">
              <a:solidFill>
                <a:schemeClr val="lt1"/>
              </a:solidFill>
              <a:latin typeface="Arial"/>
              <a:ea typeface="Arial"/>
              <a:cs typeface="Arial"/>
              <a:sym typeface="Arial"/>
            </a:endParaRPr>
          </a:p>
          <a:p>
            <a:pPr indent="-342900" lvl="0" marL="342900" marR="0" rtl="0" algn="l">
              <a:spcBef>
                <a:spcPts val="0"/>
              </a:spcBef>
              <a:spcAft>
                <a:spcPts val="0"/>
              </a:spcAft>
              <a:buNone/>
            </a:pPr>
            <a:r>
              <a:rPr b="1" lang="en-US" sz="1800">
                <a:solidFill>
                  <a:schemeClr val="lt1"/>
                </a:solidFill>
                <a:latin typeface="Arial"/>
                <a:ea typeface="Arial"/>
                <a:cs typeface="Arial"/>
                <a:sym typeface="Arial"/>
              </a:rPr>
              <a:t>IMAGES/SCREENSHOTS</a:t>
            </a:r>
            <a:endParaRPr/>
          </a:p>
          <a:p>
            <a:pPr indent="-342900" lvl="0" marL="342900" marR="0" rtl="0" algn="l">
              <a:spcBef>
                <a:spcPts val="0"/>
              </a:spcBef>
              <a:spcAft>
                <a:spcPts val="0"/>
              </a:spcAft>
              <a:buClr>
                <a:schemeClr val="lt1"/>
              </a:buClr>
              <a:buSzPts val="1800"/>
              <a:buFont typeface="Arial"/>
              <a:buChar char="•"/>
            </a:pPr>
            <a:r>
              <a:rPr lang="en-US" sz="1800">
                <a:solidFill>
                  <a:schemeClr val="lt1"/>
                </a:solidFill>
                <a:latin typeface="Arial"/>
                <a:ea typeface="Arial"/>
                <a:cs typeface="Arial"/>
                <a:sym typeface="Arial"/>
              </a:rPr>
              <a:t>Screenshots of android/web-app</a:t>
            </a:r>
            <a:endParaRPr sz="1800">
              <a:solidFill>
                <a:schemeClr val="lt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lt1"/>
              </a:solidFill>
              <a:latin typeface="Arial"/>
              <a:ea typeface="Arial"/>
              <a:cs typeface="Arial"/>
              <a:sym typeface="Arial"/>
            </a:endParaRPr>
          </a:p>
          <a:p>
            <a:pPr indent="-342900" lvl="0" marL="342900" marR="0" rtl="0" algn="l">
              <a:spcBef>
                <a:spcPts val="0"/>
              </a:spcBef>
              <a:spcAft>
                <a:spcPts val="0"/>
              </a:spcAft>
              <a:buNone/>
            </a:pPr>
            <a:r>
              <a:rPr b="1" lang="en-US" sz="1800">
                <a:solidFill>
                  <a:schemeClr val="lt1"/>
                </a:solidFill>
                <a:latin typeface="Arial"/>
                <a:ea typeface="Arial"/>
                <a:cs typeface="Arial"/>
                <a:sym typeface="Arial"/>
              </a:rPr>
              <a:t>CONCLUSION AND FUTURE WORK</a:t>
            </a: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None/>
            </a:pPr>
            <a:r>
              <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64" name="Google Shape;364;p30"/>
          <p:cNvSpPr txBox="1"/>
          <p:nvPr/>
        </p:nvSpPr>
        <p:spPr>
          <a:xfrm>
            <a:off x="6831874" y="378823"/>
            <a:ext cx="421930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65" name="Google Shape;365;p30"/>
          <p:cNvSpPr txBox="1"/>
          <p:nvPr/>
        </p:nvSpPr>
        <p:spPr>
          <a:xfrm>
            <a:off x="7511143" y="587828"/>
            <a:ext cx="3252650" cy="507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66" name="Google Shape;366;p30"/>
          <p:cNvSpPr txBox="1"/>
          <p:nvPr/>
        </p:nvSpPr>
        <p:spPr>
          <a:xfrm>
            <a:off x="875210" y="0"/>
            <a:ext cx="9888583" cy="63248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SUMMARY :- </a:t>
            </a: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Below is the summary of the accuracy of this application in predicting the correct label of the skin lesion.</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As one can see we have displayed the top 3 predicted classes because due to imbalance in dataset and bottleneck in the model the categorical accuracy i.e.(accuracy with which the correct class is predicted) is </a:t>
            </a:r>
            <a:r>
              <a:rPr b="1" lang="en-US" sz="1800">
                <a:solidFill>
                  <a:schemeClr val="dk1"/>
                </a:solidFill>
                <a:latin typeface="Arial"/>
                <a:ea typeface="Arial"/>
                <a:cs typeface="Arial"/>
                <a:sym typeface="Arial"/>
              </a:rPr>
              <a:t>0.8081023454157783 (80 %).</a:t>
            </a:r>
            <a:endParaRPr/>
          </a:p>
          <a:p>
            <a:pPr indent="0" lvl="0" marL="0" marR="0" rtl="0" algn="just">
              <a:lnSpc>
                <a:spcPct val="150000"/>
              </a:lnSpc>
              <a:spcBef>
                <a:spcPts val="0"/>
              </a:spcBef>
              <a:spcAft>
                <a:spcPts val="0"/>
              </a:spcAft>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Whereas the application is significantly better in predicting top_2 or top 3_accuracy.</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It has achieved top_2 accuracy of </a:t>
            </a:r>
            <a:r>
              <a:rPr b="1" lang="en-US" sz="1800">
                <a:solidFill>
                  <a:schemeClr val="dk1"/>
                </a:solidFill>
                <a:latin typeface="Arial"/>
                <a:ea typeface="Arial"/>
                <a:cs typeface="Arial"/>
                <a:sym typeface="Arial"/>
              </a:rPr>
              <a:t>0.9125799573560768 (91 %) </a:t>
            </a: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and top_3 accuracy of </a:t>
            </a:r>
            <a:r>
              <a:rPr b="1" lang="en-US" sz="1800">
                <a:solidFill>
                  <a:schemeClr val="dk1"/>
                </a:solidFill>
                <a:latin typeface="Arial"/>
                <a:ea typeface="Arial"/>
                <a:cs typeface="Arial"/>
                <a:sym typeface="Arial"/>
              </a:rPr>
              <a:t>0.9626865671641791 (96 %).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FF0000"/>
                </a:solidFill>
                <a:latin typeface="Consolas"/>
                <a:ea typeface="Consolas"/>
                <a:cs typeface="Consolas"/>
                <a:sym typeface="Consolas"/>
              </a:rPr>
              <a:t>Note: Above mentioned accuracy is calculated on the validation dataset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72" name="Google Shape;372;p31"/>
          <p:cNvSpPr txBox="1"/>
          <p:nvPr/>
        </p:nvSpPr>
        <p:spPr>
          <a:xfrm>
            <a:off x="6831874" y="378823"/>
            <a:ext cx="4219302"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73" name="Google Shape;373;p31"/>
          <p:cNvSpPr txBox="1"/>
          <p:nvPr/>
        </p:nvSpPr>
        <p:spPr>
          <a:xfrm>
            <a:off x="7511143" y="587828"/>
            <a:ext cx="3252650" cy="507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
        <p:nvSpPr>
          <p:cNvPr id="374" name="Google Shape;374;p31"/>
          <p:cNvSpPr txBox="1"/>
          <p:nvPr/>
        </p:nvSpPr>
        <p:spPr>
          <a:xfrm>
            <a:off x="875210" y="444137"/>
            <a:ext cx="9888583" cy="549381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FUTURE SCOPE:- </a:t>
            </a: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After the contest is over we plan to build further on this prototype in the following manner.</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Try out more neural-net architecture to improve on categorical accuracy.</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Providing batch prediction functionality so users can submit bunch of images and get the results in parallel.</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Integrating an interactive Chabot which can recommend medicines based on symptoms and book doctors appointment for the user.</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a:t>
            </a:r>
            <a:r>
              <a:rPr b="1" lang="en-US" sz="1800">
                <a:solidFill>
                  <a:schemeClr val="dk1"/>
                </a:solidFill>
                <a:latin typeface="Consolas"/>
                <a:ea typeface="Consolas"/>
                <a:cs typeface="Consolas"/>
                <a:sym typeface="Consolas"/>
              </a:rPr>
              <a:t>As of now we have developed web application and android application we will also develop the ios app for iPhone users.</a:t>
            </a:r>
            <a:endParaRPr b="1"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32"/>
          <p:cNvGrpSpPr/>
          <p:nvPr/>
        </p:nvGrpSpPr>
        <p:grpSpPr>
          <a:xfrm>
            <a:off x="-652519" y="3762837"/>
            <a:ext cx="12969199" cy="2665260"/>
            <a:chOff x="-491345" y="1077822"/>
            <a:chExt cx="10267188" cy="2109978"/>
          </a:xfrm>
        </p:grpSpPr>
        <p:grpSp>
          <p:nvGrpSpPr>
            <p:cNvPr id="380" name="Google Shape;380;p32"/>
            <p:cNvGrpSpPr/>
            <p:nvPr/>
          </p:nvGrpSpPr>
          <p:grpSpPr>
            <a:xfrm>
              <a:off x="-491345" y="1077822"/>
              <a:ext cx="10267188" cy="2109978"/>
              <a:chOff x="-491345" y="1077822"/>
              <a:chExt cx="10267188" cy="2109978"/>
            </a:xfrm>
          </p:grpSpPr>
          <p:pic>
            <p:nvPicPr>
              <p:cNvPr id="381" name="Google Shape;381;p32"/>
              <p:cNvPicPr preferRelativeResize="0"/>
              <p:nvPr/>
            </p:nvPicPr>
            <p:blipFill rotWithShape="1">
              <a:blip r:embed="rId3">
                <a:alphaModFix/>
              </a:blip>
              <a:srcRect b="0" l="0" r="0" t="0"/>
              <a:stretch/>
            </p:blipFill>
            <p:spPr>
              <a:xfrm>
                <a:off x="8099443" y="1808913"/>
                <a:ext cx="1676400" cy="495300"/>
              </a:xfrm>
              <a:custGeom>
                <a:rect b="b" l="l" r="r" t="t"/>
                <a:pathLst>
                  <a:path extrusionOk="0" h="495300" w="1676400">
                    <a:moveTo>
                      <a:pt x="0" y="0"/>
                    </a:moveTo>
                    <a:lnTo>
                      <a:pt x="1684782" y="0"/>
                    </a:lnTo>
                    <a:lnTo>
                      <a:pt x="1684782" y="498348"/>
                    </a:lnTo>
                    <a:lnTo>
                      <a:pt x="0" y="498348"/>
                    </a:lnTo>
                    <a:close/>
                  </a:path>
                </a:pathLst>
              </a:custGeom>
              <a:noFill/>
              <a:ln>
                <a:noFill/>
              </a:ln>
            </p:spPr>
          </p:pic>
          <p:sp>
            <p:nvSpPr>
              <p:cNvPr id="382" name="Google Shape;382;p32"/>
              <p:cNvSpPr/>
              <p:nvPr/>
            </p:nvSpPr>
            <p:spPr>
              <a:xfrm>
                <a:off x="8125446" y="1833631"/>
                <a:ext cx="1600200" cy="409575"/>
              </a:xfrm>
              <a:custGeom>
                <a:rect b="b" l="l" r="r" t="t"/>
                <a:pathLst>
                  <a:path extrusionOk="0" h="409575" w="160020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83" name="Google Shape;383;p32"/>
              <p:cNvPicPr preferRelativeResize="0"/>
              <p:nvPr/>
            </p:nvPicPr>
            <p:blipFill rotWithShape="1">
              <a:blip r:embed="rId4">
                <a:alphaModFix/>
              </a:blip>
              <a:srcRect b="0" l="-8934" r="0" t="0"/>
              <a:stretch/>
            </p:blipFill>
            <p:spPr>
              <a:xfrm>
                <a:off x="-491345" y="1797483"/>
                <a:ext cx="5676900" cy="495300"/>
              </a:xfrm>
              <a:custGeom>
                <a:rect b="b" l="l" r="r" t="t"/>
                <a:pathLst>
                  <a:path extrusionOk="0" h="495300" w="5676900">
                    <a:moveTo>
                      <a:pt x="0" y="0"/>
                    </a:moveTo>
                    <a:lnTo>
                      <a:pt x="5685282" y="0"/>
                    </a:lnTo>
                    <a:lnTo>
                      <a:pt x="5685282" y="500634"/>
                    </a:lnTo>
                    <a:lnTo>
                      <a:pt x="0" y="500634"/>
                    </a:lnTo>
                    <a:close/>
                  </a:path>
                </a:pathLst>
              </a:custGeom>
              <a:noFill/>
              <a:ln>
                <a:noFill/>
              </a:ln>
            </p:spPr>
          </p:pic>
          <p:sp>
            <p:nvSpPr>
              <p:cNvPr id="384" name="Google Shape;384;p32"/>
              <p:cNvSpPr/>
              <p:nvPr/>
            </p:nvSpPr>
            <p:spPr>
              <a:xfrm>
                <a:off x="14351" y="1860842"/>
                <a:ext cx="5196891" cy="372428"/>
              </a:xfrm>
              <a:custGeom>
                <a:rect b="b" l="l" r="r" t="t"/>
                <a:pathLst>
                  <a:path extrusionOk="0" h="372428" w="5196891">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85" name="Google Shape;385;p32"/>
              <p:cNvPicPr preferRelativeResize="0"/>
              <p:nvPr/>
            </p:nvPicPr>
            <p:blipFill rotWithShape="1">
              <a:blip r:embed="rId5">
                <a:alphaModFix/>
              </a:blip>
              <a:srcRect b="0" l="0" r="0" t="0"/>
              <a:stretch/>
            </p:blipFill>
            <p:spPr>
              <a:xfrm>
                <a:off x="5082352"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86" name="Google Shape;386;p32"/>
              <p:cNvSpPr/>
              <p:nvPr/>
            </p:nvSpPr>
            <p:spPr>
              <a:xfrm>
                <a:off x="5117451" y="1766003"/>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87" name="Google Shape;387;p32"/>
              <p:cNvPicPr preferRelativeResize="0"/>
              <p:nvPr/>
            </p:nvPicPr>
            <p:blipFill rotWithShape="1">
              <a:blip r:embed="rId6">
                <a:alphaModFix/>
              </a:blip>
              <a:srcRect b="0" l="0" r="0" t="0"/>
              <a:stretch/>
            </p:blipFill>
            <p:spPr>
              <a:xfrm>
                <a:off x="5653852" y="2058516"/>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88" name="Google Shape;388;p32"/>
              <p:cNvSpPr/>
              <p:nvPr/>
            </p:nvSpPr>
            <p:spPr>
              <a:xfrm>
                <a:off x="5688951" y="2092711"/>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89" name="Google Shape;389;p32"/>
              <p:cNvPicPr preferRelativeResize="0"/>
              <p:nvPr/>
            </p:nvPicPr>
            <p:blipFill rotWithShape="1">
              <a:blip r:embed="rId7">
                <a:alphaModFix/>
              </a:blip>
              <a:srcRect b="0" l="0" r="0" t="0"/>
              <a:stretch/>
            </p:blipFill>
            <p:spPr>
              <a:xfrm>
                <a:off x="5649280" y="140472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390" name="Google Shape;390;p32"/>
              <p:cNvSpPr/>
              <p:nvPr/>
            </p:nvSpPr>
            <p:spPr>
              <a:xfrm>
                <a:off x="5685141" y="1437391"/>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1" name="Google Shape;391;p32"/>
              <p:cNvPicPr preferRelativeResize="0"/>
              <p:nvPr/>
            </p:nvPicPr>
            <p:blipFill rotWithShape="1">
              <a:blip r:embed="rId8">
                <a:alphaModFix/>
              </a:blip>
              <a:srcRect b="0" l="0" r="0" t="0"/>
              <a:stretch/>
            </p:blipFill>
            <p:spPr>
              <a:xfrm>
                <a:off x="7354636" y="1731618"/>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392" name="Google Shape;392;p32"/>
              <p:cNvSpPr/>
              <p:nvPr/>
            </p:nvSpPr>
            <p:spPr>
              <a:xfrm>
                <a:off x="7390116" y="1764098"/>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3" name="Google Shape;393;p32"/>
              <p:cNvPicPr preferRelativeResize="0"/>
              <p:nvPr/>
            </p:nvPicPr>
            <p:blipFill rotWithShape="1">
              <a:blip r:embed="rId9">
                <a:alphaModFix/>
              </a:blip>
              <a:srcRect b="0" l="0" r="0" t="0"/>
              <a:stretch/>
            </p:blipFill>
            <p:spPr>
              <a:xfrm>
                <a:off x="6218494" y="2387700"/>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94" name="Google Shape;394;p32"/>
              <p:cNvSpPr/>
              <p:nvPr/>
            </p:nvSpPr>
            <p:spPr>
              <a:xfrm>
                <a:off x="6252831" y="2421323"/>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5" name="Google Shape;395;p32"/>
              <p:cNvPicPr preferRelativeResize="0"/>
              <p:nvPr/>
            </p:nvPicPr>
            <p:blipFill rotWithShape="1">
              <a:blip r:embed="rId10">
                <a:alphaModFix/>
              </a:blip>
              <a:srcRect b="0" l="0" r="0" t="0"/>
              <a:stretch/>
            </p:blipFill>
            <p:spPr>
              <a:xfrm>
                <a:off x="6218494"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96" name="Google Shape;396;p32"/>
              <p:cNvSpPr/>
              <p:nvPr/>
            </p:nvSpPr>
            <p:spPr>
              <a:xfrm>
                <a:off x="6252831" y="1766003"/>
                <a:ext cx="800100" cy="695325"/>
              </a:xfrm>
              <a:custGeom>
                <a:rect b="b" l="l" r="r" t="t"/>
                <a:pathLst>
                  <a:path extrusionOk="0" h="695325" w="800100">
                    <a:moveTo>
                      <a:pt x="778669" y="349091"/>
                    </a:moveTo>
                    <a:lnTo>
                      <a:pt x="589122" y="676751"/>
                    </a:lnTo>
                    <a:lnTo>
                      <a:pt x="210979" y="676751"/>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7" name="Google Shape;397;p32"/>
              <p:cNvPicPr preferRelativeResize="0"/>
              <p:nvPr/>
            </p:nvPicPr>
            <p:blipFill rotWithShape="1">
              <a:blip r:embed="rId11">
                <a:alphaModFix/>
              </a:blip>
              <a:srcRect b="0" l="0" r="0" t="0"/>
              <a:stretch/>
            </p:blipFill>
            <p:spPr>
              <a:xfrm>
                <a:off x="6218494" y="1077822"/>
                <a:ext cx="904875" cy="800100"/>
              </a:xfrm>
              <a:custGeom>
                <a:rect b="b" l="l" r="r" t="t"/>
                <a:pathLst>
                  <a:path extrusionOk="0" h="800100" w="904875">
                    <a:moveTo>
                      <a:pt x="0" y="0"/>
                    </a:moveTo>
                    <a:lnTo>
                      <a:pt x="907542" y="0"/>
                    </a:lnTo>
                    <a:lnTo>
                      <a:pt x="907542" y="802386"/>
                    </a:lnTo>
                    <a:lnTo>
                      <a:pt x="0" y="802386"/>
                    </a:lnTo>
                    <a:close/>
                  </a:path>
                </a:pathLst>
              </a:custGeom>
              <a:noFill/>
              <a:ln>
                <a:noFill/>
              </a:ln>
            </p:spPr>
          </p:pic>
          <p:sp>
            <p:nvSpPr>
              <p:cNvPr id="398" name="Google Shape;398;p32"/>
              <p:cNvSpPr/>
              <p:nvPr/>
            </p:nvSpPr>
            <p:spPr>
              <a:xfrm>
                <a:off x="6252831" y="1109731"/>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99" name="Google Shape;399;p32"/>
              <p:cNvPicPr preferRelativeResize="0"/>
              <p:nvPr/>
            </p:nvPicPr>
            <p:blipFill rotWithShape="1">
              <a:blip r:embed="rId12">
                <a:alphaModFix/>
              </a:blip>
              <a:srcRect b="0" l="0" r="0" t="0"/>
              <a:stretch/>
            </p:blipFill>
            <p:spPr>
              <a:xfrm>
                <a:off x="6785422" y="1409292"/>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400" name="Google Shape;400;p32"/>
              <p:cNvSpPr/>
              <p:nvPr/>
            </p:nvSpPr>
            <p:spPr>
              <a:xfrm>
                <a:off x="6820521" y="1442153"/>
                <a:ext cx="800100" cy="695325"/>
              </a:xfrm>
              <a:custGeom>
                <a:rect b="b" l="l" r="r" t="t"/>
                <a:pathLst>
                  <a:path extrusionOk="0" h="695325" w="800100">
                    <a:moveTo>
                      <a:pt x="778669" y="349091"/>
                    </a:moveTo>
                    <a:lnTo>
                      <a:pt x="589121" y="676751"/>
                    </a:lnTo>
                    <a:lnTo>
                      <a:pt x="210978" y="676751"/>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01" name="Google Shape;401;p32"/>
              <p:cNvPicPr preferRelativeResize="0"/>
              <p:nvPr/>
            </p:nvPicPr>
            <p:blipFill rotWithShape="1">
              <a:blip r:embed="rId13">
                <a:alphaModFix/>
              </a:blip>
              <a:srcRect b="0" l="0" r="0" t="0"/>
              <a:stretch/>
            </p:blipFill>
            <p:spPr>
              <a:xfrm>
                <a:off x="6783136" y="205623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402" name="Google Shape;402;p32"/>
              <p:cNvSpPr/>
              <p:nvPr/>
            </p:nvSpPr>
            <p:spPr>
              <a:xfrm>
                <a:off x="6818616" y="2088901"/>
                <a:ext cx="800100" cy="695325"/>
              </a:xfrm>
              <a:custGeom>
                <a:rect b="b" l="l" r="r" t="t"/>
                <a:pathLst>
                  <a:path extrusionOk="0" h="695325" w="800100">
                    <a:moveTo>
                      <a:pt x="778669" y="349091"/>
                    </a:moveTo>
                    <a:lnTo>
                      <a:pt x="589121" y="677704"/>
                    </a:lnTo>
                    <a:lnTo>
                      <a:pt x="210978" y="677704"/>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32"/>
              <p:cNvSpPr/>
              <p:nvPr/>
            </p:nvSpPr>
            <p:spPr>
              <a:xfrm>
                <a:off x="5662281" y="239655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32"/>
              <p:cNvSpPr/>
              <p:nvPr/>
            </p:nvSpPr>
            <p:spPr>
              <a:xfrm>
                <a:off x="6411899" y="239655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32"/>
              <p:cNvSpPr/>
              <p:nvPr/>
            </p:nvSpPr>
            <p:spPr>
              <a:xfrm>
                <a:off x="5087924" y="206413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32"/>
              <p:cNvSpPr/>
              <p:nvPr/>
            </p:nvSpPr>
            <p:spPr>
              <a:xfrm>
                <a:off x="5836589" y="206413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32"/>
              <p:cNvSpPr/>
              <p:nvPr/>
            </p:nvSpPr>
            <p:spPr>
              <a:xfrm>
                <a:off x="6223304" y="271945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32"/>
              <p:cNvSpPr/>
              <p:nvPr/>
            </p:nvSpPr>
            <p:spPr>
              <a:xfrm>
                <a:off x="6971969" y="271945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32"/>
              <p:cNvSpPr/>
              <p:nvPr/>
            </p:nvSpPr>
            <p:spPr>
              <a:xfrm>
                <a:off x="679385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32"/>
              <p:cNvSpPr/>
              <p:nvPr/>
            </p:nvSpPr>
            <p:spPr>
              <a:xfrm>
                <a:off x="7543469"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32"/>
              <p:cNvSpPr/>
              <p:nvPr/>
            </p:nvSpPr>
            <p:spPr>
              <a:xfrm>
                <a:off x="6237591" y="20708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32"/>
              <p:cNvSpPr/>
              <p:nvPr/>
            </p:nvSpPr>
            <p:spPr>
              <a:xfrm>
                <a:off x="6986256" y="20708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32"/>
              <p:cNvSpPr/>
              <p:nvPr/>
            </p:nvSpPr>
            <p:spPr>
              <a:xfrm>
                <a:off x="6405231" y="10802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32"/>
              <p:cNvSpPr/>
              <p:nvPr/>
            </p:nvSpPr>
            <p:spPr>
              <a:xfrm>
                <a:off x="528128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32"/>
              <p:cNvSpPr/>
              <p:nvPr/>
            </p:nvSpPr>
            <p:spPr>
              <a:xfrm>
                <a:off x="5281281" y="23908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32"/>
              <p:cNvSpPr/>
              <p:nvPr/>
            </p:nvSpPr>
            <p:spPr>
              <a:xfrm>
                <a:off x="7928279" y="173266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32"/>
              <p:cNvSpPr/>
              <p:nvPr/>
            </p:nvSpPr>
            <p:spPr>
              <a:xfrm>
                <a:off x="7919706" y="23860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32"/>
              <p:cNvSpPr/>
              <p:nvPr/>
            </p:nvSpPr>
            <p:spPr>
              <a:xfrm>
                <a:off x="5852781" y="272421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32"/>
              <p:cNvSpPr/>
              <p:nvPr/>
            </p:nvSpPr>
            <p:spPr>
              <a:xfrm>
                <a:off x="5848019" y="140500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32"/>
              <p:cNvSpPr/>
              <p:nvPr/>
            </p:nvSpPr>
            <p:spPr>
              <a:xfrm>
                <a:off x="6795756" y="10906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32"/>
              <p:cNvSpPr/>
              <p:nvPr/>
            </p:nvSpPr>
            <p:spPr>
              <a:xfrm>
                <a:off x="6414756" y="30518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32"/>
              <p:cNvSpPr/>
              <p:nvPr/>
            </p:nvSpPr>
            <p:spPr>
              <a:xfrm>
                <a:off x="6809091" y="30518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32"/>
              <p:cNvSpPr/>
              <p:nvPr/>
            </p:nvSpPr>
            <p:spPr>
              <a:xfrm>
                <a:off x="7357731" y="141834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32"/>
              <p:cNvSpPr/>
              <p:nvPr/>
            </p:nvSpPr>
            <p:spPr>
              <a:xfrm>
                <a:off x="5656566" y="17279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32"/>
              <p:cNvSpPr/>
              <p:nvPr/>
            </p:nvSpPr>
            <p:spPr>
              <a:xfrm>
                <a:off x="6405231" y="17279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32"/>
              <p:cNvSpPr/>
              <p:nvPr/>
            </p:nvSpPr>
            <p:spPr>
              <a:xfrm>
                <a:off x="6237591" y="14135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32"/>
              <p:cNvSpPr/>
              <p:nvPr/>
            </p:nvSpPr>
            <p:spPr>
              <a:xfrm>
                <a:off x="6986256" y="14135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32"/>
              <p:cNvSpPr/>
              <p:nvPr/>
            </p:nvSpPr>
            <p:spPr>
              <a:xfrm>
                <a:off x="7355826"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32"/>
              <p:cNvSpPr/>
              <p:nvPr/>
            </p:nvSpPr>
            <p:spPr>
              <a:xfrm>
                <a:off x="8105444"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32"/>
              <p:cNvSpPr/>
              <p:nvPr/>
            </p:nvSpPr>
            <p:spPr>
              <a:xfrm>
                <a:off x="6794804" y="2397511"/>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32"/>
              <p:cNvSpPr/>
              <p:nvPr/>
            </p:nvSpPr>
            <p:spPr>
              <a:xfrm>
                <a:off x="7543469" y="239751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2" name="Google Shape;432;p32"/>
            <p:cNvSpPr/>
            <p:nvPr/>
          </p:nvSpPr>
          <p:spPr>
            <a:xfrm>
              <a:off x="6525711" y="1969510"/>
              <a:ext cx="304016" cy="343366"/>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3" name="Google Shape;433;p32"/>
            <p:cNvSpPr/>
            <p:nvPr/>
          </p:nvSpPr>
          <p:spPr>
            <a:xfrm>
              <a:off x="7080464" y="1663425"/>
              <a:ext cx="324888" cy="31854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4" name="Google Shape;434;p32"/>
            <p:cNvSpPr/>
            <p:nvPr/>
          </p:nvSpPr>
          <p:spPr>
            <a:xfrm>
              <a:off x="5940450" y="1659330"/>
              <a:ext cx="322534" cy="271830"/>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5" name="Google Shape;435;p32"/>
            <p:cNvSpPr/>
            <p:nvPr/>
          </p:nvSpPr>
          <p:spPr>
            <a:xfrm>
              <a:off x="6509664" y="2627883"/>
              <a:ext cx="322534" cy="319706"/>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6" name="Google Shape;436;p32"/>
            <p:cNvSpPr/>
            <p:nvPr/>
          </p:nvSpPr>
          <p:spPr>
            <a:xfrm rot="2942052">
              <a:off x="6522986" y="1320229"/>
              <a:ext cx="299808" cy="31895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7" name="Google Shape;437;p32"/>
            <p:cNvSpPr/>
            <p:nvPr/>
          </p:nvSpPr>
          <p:spPr>
            <a:xfrm>
              <a:off x="7117850" y="2281894"/>
              <a:ext cx="215808" cy="343366"/>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8" name="Google Shape;438;p32"/>
            <p:cNvSpPr/>
            <p:nvPr/>
          </p:nvSpPr>
          <p:spPr>
            <a:xfrm>
              <a:off x="7651283" y="1958406"/>
              <a:ext cx="342900" cy="343366"/>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39" name="Google Shape;439;p32"/>
            <p:cNvSpPr/>
            <p:nvPr/>
          </p:nvSpPr>
          <p:spPr>
            <a:xfrm rot="10800000">
              <a:off x="5913625" y="2280181"/>
              <a:ext cx="355562" cy="38553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440" name="Google Shape;440;p32"/>
            <p:cNvSpPr/>
            <p:nvPr/>
          </p:nvSpPr>
          <p:spPr>
            <a:xfrm>
              <a:off x="5391982" y="1942120"/>
              <a:ext cx="283330" cy="343366"/>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441" name="Google Shape;441;p32"/>
          <p:cNvSpPr/>
          <p:nvPr/>
        </p:nvSpPr>
        <p:spPr>
          <a:xfrm>
            <a:off x="-13739" y="0"/>
            <a:ext cx="6520938" cy="6858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2" name="Google Shape;442;p32"/>
          <p:cNvSpPr/>
          <p:nvPr/>
        </p:nvSpPr>
        <p:spPr>
          <a:xfrm>
            <a:off x="2593075" y="765885"/>
            <a:ext cx="9598777" cy="2402027"/>
          </a:xfrm>
          <a:prstGeom prst="rect">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 name="Google Shape;443;p32"/>
          <p:cNvSpPr txBox="1"/>
          <p:nvPr/>
        </p:nvSpPr>
        <p:spPr>
          <a:xfrm>
            <a:off x="4462818" y="1261884"/>
            <a:ext cx="7729182" cy="101566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444" name="Google Shape;444;p32"/>
          <p:cNvSpPr txBox="1"/>
          <p:nvPr/>
        </p:nvSpPr>
        <p:spPr>
          <a:xfrm>
            <a:off x="4462764" y="2123902"/>
            <a:ext cx="772908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Prepared by :- Team hack_x</a:t>
            </a:r>
            <a:endParaRPr sz="2000">
              <a:solidFill>
                <a:schemeClr val="lt1"/>
              </a:solidFill>
              <a:latin typeface="Arial"/>
              <a:ea typeface="Arial"/>
              <a:cs typeface="Arial"/>
              <a:sym typeface="Arial"/>
            </a:endParaRPr>
          </a:p>
        </p:txBody>
      </p:sp>
      <p:pic>
        <p:nvPicPr>
          <p:cNvPr id="445" name="Google Shape;445;p32"/>
          <p:cNvPicPr preferRelativeResize="0"/>
          <p:nvPr/>
        </p:nvPicPr>
        <p:blipFill rotWithShape="1">
          <a:blip r:embed="rId14">
            <a:alphaModFix/>
          </a:blip>
          <a:srcRect b="0" l="0" r="0" t="0"/>
          <a:stretch/>
        </p:blipFill>
        <p:spPr>
          <a:xfrm flipH="1">
            <a:off x="841718" y="765886"/>
            <a:ext cx="3675239" cy="61107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p:nvPr/>
        </p:nvSpPr>
        <p:spPr>
          <a:xfrm>
            <a:off x="165" y="1"/>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4"/>
          <p:cNvSpPr/>
          <p:nvPr/>
        </p:nvSpPr>
        <p:spPr>
          <a:xfrm>
            <a:off x="0" y="3115098"/>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4"/>
          <p:cNvSpPr txBox="1"/>
          <p:nvPr/>
        </p:nvSpPr>
        <p:spPr>
          <a:xfrm>
            <a:off x="-1" y="422755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INTRODUCTION</a:t>
            </a:r>
            <a:endParaRPr sz="5400">
              <a:solidFill>
                <a:schemeClr val="lt1"/>
              </a:solidFill>
              <a:latin typeface="Arial"/>
              <a:ea typeface="Arial"/>
              <a:cs typeface="Arial"/>
              <a:sym typeface="Arial"/>
            </a:endParaRPr>
          </a:p>
        </p:txBody>
      </p:sp>
      <p:pic>
        <p:nvPicPr>
          <p:cNvPr id="164" name="Google Shape;164;p4"/>
          <p:cNvPicPr preferRelativeResize="0"/>
          <p:nvPr/>
        </p:nvPicPr>
        <p:blipFill rotWithShape="1">
          <a:blip r:embed="rId3">
            <a:alphaModFix/>
          </a:blip>
          <a:srcRect b="0" l="0" r="0" t="0"/>
          <a:stretch/>
        </p:blipFill>
        <p:spPr>
          <a:xfrm>
            <a:off x="1979667" y="1221010"/>
            <a:ext cx="7959521" cy="29324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70" name="Google Shape;170;p5"/>
          <p:cNvSpPr txBox="1"/>
          <p:nvPr/>
        </p:nvSpPr>
        <p:spPr>
          <a:xfrm>
            <a:off x="1071154" y="1058091"/>
            <a:ext cx="9927772" cy="254082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PROBLEM STATEMENT :- </a:t>
            </a:r>
            <a:r>
              <a:rPr lang="en-US" sz="1800">
                <a:solidFill>
                  <a:schemeClr val="dk1"/>
                </a:solidFill>
                <a:latin typeface="Consolas"/>
                <a:ea typeface="Consolas"/>
                <a:cs typeface="Consolas"/>
                <a:sym typeface="Consolas"/>
              </a:rPr>
              <a:t>We rely on your expertise to help doctors and surgeons to identify the associated allergies from capture images of skin, predict the probability of skin cancer, and suggest remedies to prevent further damage. Enabling smart features like connecting with forums offering discussions around the problem or prescribing a skin specialist based on a geographic location will give extra advantages to your solutions!</a:t>
            </a:r>
            <a:endParaRPr sz="1800">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76" name="Google Shape;176;p6"/>
          <p:cNvSpPr txBox="1"/>
          <p:nvPr/>
        </p:nvSpPr>
        <p:spPr>
          <a:xfrm>
            <a:off x="966651" y="313509"/>
            <a:ext cx="9927772" cy="61863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PROPOSED SOLUTION :- </a:t>
            </a:r>
            <a:r>
              <a:rPr lang="en-US" sz="1800">
                <a:solidFill>
                  <a:schemeClr val="dk1"/>
                </a:solidFill>
                <a:latin typeface="Consolas"/>
                <a:ea typeface="Consolas"/>
                <a:cs typeface="Consolas"/>
                <a:sym typeface="Consolas"/>
              </a:rPr>
              <a:t>The recent emergence of machine learning and deep learning methods for medical image analysis has enabled the development of intelligent medical imaging-based diagnosis systems that can assist physicians in making better decisions about a patient’s health. In particular, skin imaging is a field where these new methods can be applied with a high rate of success.</a:t>
            </a:r>
            <a:r>
              <a:rPr b="1" lang="en-US" sz="1800">
                <a:solidFill>
                  <a:schemeClr val="dk1"/>
                </a:solidFill>
                <a:latin typeface="Consolas"/>
                <a:ea typeface="Consolas"/>
                <a:cs typeface="Consolas"/>
                <a:sym typeface="Consolas"/>
              </a:rPr>
              <a:t> </a:t>
            </a:r>
            <a:endParaRPr/>
          </a:p>
          <a:p>
            <a:pPr indent="0" lvl="0" marL="0" marR="0" rtl="0" algn="l">
              <a:lnSpc>
                <a:spcPct val="150000"/>
              </a:lnSpc>
              <a:spcBef>
                <a:spcPts val="0"/>
              </a:spcBef>
              <a:spcAft>
                <a:spcPts val="0"/>
              </a:spcAft>
              <a:buNone/>
            </a:pPr>
            <a:r>
              <a:rPr b="1" lang="en-US" sz="1800">
                <a:solidFill>
                  <a:schemeClr val="dk1"/>
                </a:solidFill>
                <a:latin typeface="Consolas"/>
                <a:ea typeface="Consolas"/>
                <a:cs typeface="Consolas"/>
                <a:sym typeface="Consolas"/>
              </a:rPr>
              <a:t>Our solution aims to classify 7 common types of skin infections namely</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ACTINIC KERATOSES</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BASAL CELL CARCINOMA</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BENINGN KERATOSES</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DERMATOFIBROMA</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MELANOCYTIC NEVI</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MELANOMA</a:t>
            </a:r>
            <a:endParaRPr/>
          </a:p>
          <a:p>
            <a:pPr indent="-114300" lvl="0" marL="0" marR="0" rtl="0" algn="l">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VASCULAR LESIONS</a:t>
            </a:r>
            <a:endParaRPr/>
          </a:p>
          <a:p>
            <a:pPr indent="0" lvl="0" marL="0" marR="0" rtl="0" algn="just">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82" name="Google Shape;182;p7"/>
          <p:cNvSpPr txBox="1"/>
          <p:nvPr/>
        </p:nvSpPr>
        <p:spPr>
          <a:xfrm>
            <a:off x="966651" y="313509"/>
            <a:ext cx="9927772" cy="63248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Consolas"/>
                <a:ea typeface="Consolas"/>
                <a:cs typeface="Consolas"/>
                <a:sym typeface="Consolas"/>
              </a:rPr>
              <a:t>Out of the above 7 categories (MELANOMA) is considered to be cancerous other categories of infections can be classifies as non-cancerous.</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will classify all the 7 classes with high precision and accuracy.</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can be used my </a:t>
            </a:r>
            <a:r>
              <a:rPr b="1" lang="en-US" sz="1800">
                <a:solidFill>
                  <a:schemeClr val="dk1"/>
                </a:solidFill>
                <a:latin typeface="Consolas"/>
                <a:ea typeface="Consolas"/>
                <a:cs typeface="Consolas"/>
                <a:sym typeface="Consolas"/>
              </a:rPr>
              <a:t>medical professional </a:t>
            </a:r>
            <a:r>
              <a:rPr lang="en-US" sz="1800">
                <a:solidFill>
                  <a:schemeClr val="dk1"/>
                </a:solidFill>
                <a:latin typeface="Consolas"/>
                <a:ea typeface="Consolas"/>
                <a:cs typeface="Consolas"/>
                <a:sym typeface="Consolas"/>
              </a:rPr>
              <a:t>to identify the skin disease it helps automate the identification process.</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can also be used by common people to detect which type of skin infection they have.</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Our solution aims to </a:t>
            </a:r>
            <a:r>
              <a:rPr b="1" lang="en-US" sz="1800">
                <a:solidFill>
                  <a:schemeClr val="dk1"/>
                </a:solidFill>
                <a:latin typeface="Consolas"/>
                <a:ea typeface="Consolas"/>
                <a:cs typeface="Consolas"/>
                <a:sym typeface="Consolas"/>
              </a:rPr>
              <a:t>detect Melanoma which is predominant skin cancer </a:t>
            </a:r>
            <a:r>
              <a:rPr lang="en-US" sz="1800">
                <a:solidFill>
                  <a:schemeClr val="dk1"/>
                </a:solidFill>
                <a:latin typeface="Consolas"/>
                <a:ea typeface="Consolas"/>
                <a:cs typeface="Consolas"/>
                <a:sym typeface="Consolas"/>
              </a:rPr>
              <a:t>in early stages so lives of the patients can be saved.</a:t>
            </a:r>
            <a:endParaRPr/>
          </a:p>
          <a:p>
            <a:pPr indent="0" lvl="0" marL="0" marR="0" rtl="0" algn="just">
              <a:lnSpc>
                <a:spcPct val="150000"/>
              </a:lnSpc>
              <a:spcBef>
                <a:spcPts val="0"/>
              </a:spcBef>
              <a:spcAft>
                <a:spcPts val="0"/>
              </a:spcAft>
              <a:buNone/>
            </a:pPr>
            <a:r>
              <a:t/>
            </a:r>
            <a:endParaRPr sz="1800">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88" name="Google Shape;188;p8"/>
          <p:cNvSpPr txBox="1"/>
          <p:nvPr/>
        </p:nvSpPr>
        <p:spPr>
          <a:xfrm>
            <a:off x="966651" y="653144"/>
            <a:ext cx="9927772" cy="2585323"/>
          </a:xfrm>
          <a:prstGeom prst="rect">
            <a:avLst/>
          </a:prstGeom>
          <a:noFill/>
          <a:ln>
            <a:noFill/>
          </a:ln>
        </p:spPr>
        <p:txBody>
          <a:bodyPr anchorCtr="0" anchor="t" bIns="45700" lIns="91425" spcFirstLastPara="1" rIns="91425" wrap="square" tIns="45700">
            <a:spAutoFit/>
          </a:bodyPr>
          <a:lstStyle/>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We also provide a functionality which will enable users to find a dermatologist closest to their current location</a:t>
            </a:r>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Consolas"/>
                <a:ea typeface="Consolas"/>
                <a:cs typeface="Consolas"/>
                <a:sym typeface="Consolas"/>
              </a:rPr>
              <a:t> We have a embedded discussion forum that allows users to connect with people having similar issues, discuss around the problem , give recommendations to people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p:nvPr/>
        </p:nvSpPr>
        <p:spPr>
          <a:xfrm>
            <a:off x="11199957" y="0"/>
            <a:ext cx="992043" cy="992043"/>
          </a:xfrm>
          <a:prstGeom prst="ellipse">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94" name="Google Shape;194;p9"/>
          <p:cNvSpPr txBox="1"/>
          <p:nvPr/>
        </p:nvSpPr>
        <p:spPr>
          <a:xfrm>
            <a:off x="966651" y="653144"/>
            <a:ext cx="9927900" cy="410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CHALLENGES FACED :-  </a:t>
            </a:r>
            <a:r>
              <a:rPr lang="en-US" sz="1800">
                <a:solidFill>
                  <a:schemeClr val="dk1"/>
                </a:solidFill>
                <a:latin typeface="Consolas"/>
                <a:ea typeface="Consolas"/>
                <a:cs typeface="Consolas"/>
                <a:sym typeface="Consolas"/>
              </a:rPr>
              <a:t>Following are some challenges we came across.</a:t>
            </a:r>
            <a:endParaRPr/>
          </a:p>
          <a:p>
            <a:pPr indent="0" lvl="0" marL="0" marR="0" rtl="0" algn="just">
              <a:lnSpc>
                <a:spcPct val="150000"/>
              </a:lnSpc>
              <a:spcBef>
                <a:spcPts val="0"/>
              </a:spcBef>
              <a:spcAft>
                <a:spcPts val="0"/>
              </a:spcAft>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Finding the dataset was a tough task due to its scarcity and even tough dataset were there they were highly imbalanced.</a:t>
            </a:r>
            <a:endParaRPr/>
          </a:p>
          <a:p>
            <a:pPr indent="0" lvl="0" marL="0" marR="0" rtl="0" algn="just">
              <a:lnSpc>
                <a:spcPct val="150000"/>
              </a:lnSpc>
              <a:spcBef>
                <a:spcPts val="0"/>
              </a:spcBef>
              <a:spcAft>
                <a:spcPts val="0"/>
              </a:spcAft>
              <a:buClr>
                <a:schemeClr val="dk1"/>
              </a:buClr>
              <a:buSzPts val="1800"/>
              <a:buFont typeface="Arial"/>
              <a:buNone/>
            </a:pPr>
            <a:r>
              <a:t/>
            </a:r>
            <a:endParaRPr b="1" sz="1800">
              <a:solidFill>
                <a:schemeClr val="dk1"/>
              </a:solidFill>
              <a:latin typeface="Consolas"/>
              <a:ea typeface="Consolas"/>
              <a:cs typeface="Consolas"/>
              <a:sym typeface="Consolas"/>
            </a:endParaRPr>
          </a:p>
          <a:p>
            <a:pPr indent="-114300" lvl="0" marL="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Consolas"/>
                <a:ea typeface="Consolas"/>
                <a:cs typeface="Consolas"/>
                <a:sym typeface="Consolas"/>
              </a:rPr>
              <a:t> </a:t>
            </a:r>
            <a:r>
              <a:rPr lang="en-US" sz="1800">
                <a:solidFill>
                  <a:schemeClr val="dk1"/>
                </a:solidFill>
                <a:latin typeface="Consolas"/>
                <a:ea typeface="Consolas"/>
                <a:cs typeface="Consolas"/>
                <a:sym typeface="Consolas"/>
              </a:rPr>
              <a:t>Choosing the model to train images on , as our solution is mobile based we had to choose a model that was small in size and efficient on mobile as a result there is trade-off between accuracy and efficiency.</a:t>
            </a:r>
            <a:endParaRPr/>
          </a:p>
          <a:p>
            <a:pPr indent="0" lvl="0" marL="0" marR="0" rtl="0" algn="just">
              <a:lnSpc>
                <a:spcPct val="150000"/>
              </a:lnSpc>
              <a:spcBef>
                <a:spcPts val="0"/>
              </a:spcBef>
              <a:spcAft>
                <a:spcPts val="0"/>
              </a:spcAft>
              <a:buClr>
                <a:schemeClr val="dk1"/>
              </a:buClr>
              <a:buSzPts val="1800"/>
              <a:buFont typeface="Arial"/>
              <a:buNone/>
            </a:pPr>
            <a:r>
              <a:t/>
            </a:r>
            <a:endParaRPr b="1" sz="1800">
              <a:solidFill>
                <a:schemeClr val="dk1"/>
              </a:solidFill>
              <a:latin typeface="Consolas"/>
              <a:ea typeface="Consolas"/>
              <a:cs typeface="Consolas"/>
              <a:sym typeface="Consolas"/>
            </a:endParaRPr>
          </a:p>
          <a:p>
            <a:pPr indent="0" lvl="0" marL="0" marR="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