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662"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4" r:id="rId26"/>
    <p:sldId id="285" r:id="rId27"/>
    <p:sldId id="286" r:id="rId28"/>
    <p:sldId id="287"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Libre Franklin Black" pitchFamily="2"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52">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G/b3nZ21K10L8H/cf7LF5mSDs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35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customschemas.google.com/relationships/presentationmetadata" Target="meta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34"/>
          <p:cNvSpPr/>
          <p:nvPr/>
        </p:nvSpPr>
        <p:spPr>
          <a:xfrm>
            <a:off x="0" y="0"/>
            <a:ext cx="12192000" cy="6858000"/>
          </a:xfrm>
          <a:prstGeom prst="rect">
            <a:avLst/>
          </a:prstGeom>
          <a:solidFill>
            <a:schemeClr val="accent1">
              <a:alpha val="5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34"/>
          <p:cNvSpPr/>
          <p:nvPr/>
        </p:nvSpPr>
        <p:spPr>
          <a:xfrm flipH="1">
            <a:off x="8052178" y="0"/>
            <a:ext cx="4139819" cy="6858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34"/>
          <p:cNvSpPr/>
          <p:nvPr/>
        </p:nvSpPr>
        <p:spPr>
          <a:xfrm rot="10800000" flipH="1">
            <a:off x="4" y="0"/>
            <a:ext cx="4139819" cy="6858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3"/>
        <p:cNvGrpSpPr/>
        <p:nvPr/>
      </p:nvGrpSpPr>
      <p:grpSpPr>
        <a:xfrm>
          <a:off x="0" y="0"/>
          <a:ext cx="0" cy="0"/>
          <a:chOff x="0" y="0"/>
          <a:chExt cx="0" cy="0"/>
        </a:xfrm>
      </p:grpSpPr>
      <p:sp>
        <p:nvSpPr>
          <p:cNvPr id="44" name="Google Shape;44;p48"/>
          <p:cNvSpPr/>
          <p:nvPr/>
        </p:nvSpPr>
        <p:spPr>
          <a:xfrm>
            <a:off x="0" y="0"/>
            <a:ext cx="12192000" cy="3886200"/>
          </a:xfrm>
          <a:prstGeom prst="rect">
            <a:avLst/>
          </a:prstGeom>
          <a:solidFill>
            <a:schemeClr val="accent1"/>
          </a:solidFill>
          <a:ln w="12700" cap="flat" cmpd="sng">
            <a:solidFill>
              <a:srgbClr val="468A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5" name="Google Shape;45;p48" descr="D:\KBM-정애\014-Fullppt\PNG이미지\탭.png"/>
          <p:cNvPicPr preferRelativeResize="0"/>
          <p:nvPr/>
        </p:nvPicPr>
        <p:blipFill rotWithShape="1">
          <a:blip r:embed="rId2">
            <a:alphaModFix/>
          </a:blip>
          <a:srcRect/>
          <a:stretch/>
        </p:blipFill>
        <p:spPr>
          <a:xfrm>
            <a:off x="8086552" y="1709312"/>
            <a:ext cx="3530683" cy="4348525"/>
          </a:xfrm>
          <a:prstGeom prst="rect">
            <a:avLst/>
          </a:prstGeom>
          <a:noFill/>
          <a:ln>
            <a:noFill/>
          </a:ln>
        </p:spPr>
      </p:pic>
      <p:pic>
        <p:nvPicPr>
          <p:cNvPr id="46" name="Google Shape;46;p48" descr="D:\KBM-정애\014-Fullppt\PNG이미지\핸드폰.png"/>
          <p:cNvPicPr preferRelativeResize="0"/>
          <p:nvPr/>
        </p:nvPicPr>
        <p:blipFill rotWithShape="1">
          <a:blip r:embed="rId3">
            <a:alphaModFix/>
          </a:blip>
          <a:srcRect/>
          <a:stretch/>
        </p:blipFill>
        <p:spPr>
          <a:xfrm>
            <a:off x="6210310" y="3259539"/>
            <a:ext cx="2660906" cy="3223724"/>
          </a:xfrm>
          <a:prstGeom prst="rect">
            <a:avLst/>
          </a:prstGeom>
          <a:noFill/>
          <a:ln>
            <a:noFill/>
          </a:ln>
        </p:spPr>
      </p:pic>
      <p:sp>
        <p:nvSpPr>
          <p:cNvPr id="47" name="Google Shape;47;p48"/>
          <p:cNvSpPr>
            <a:spLocks noGrp="1"/>
          </p:cNvSpPr>
          <p:nvPr>
            <p:ph type="pic" idx="2"/>
          </p:nvPr>
        </p:nvSpPr>
        <p:spPr>
          <a:xfrm>
            <a:off x="8660866" y="2158177"/>
            <a:ext cx="2449154" cy="3125523"/>
          </a:xfrm>
          <a:prstGeom prst="rect">
            <a:avLst/>
          </a:prstGeom>
          <a:solidFill>
            <a:srgbClr val="F2F2F2"/>
          </a:solidFill>
          <a:ln>
            <a:noFill/>
          </a:ln>
        </p:spPr>
      </p:sp>
      <p:sp>
        <p:nvSpPr>
          <p:cNvPr id="48" name="Google Shape;48;p48"/>
          <p:cNvSpPr>
            <a:spLocks noGrp="1"/>
          </p:cNvSpPr>
          <p:nvPr>
            <p:ph type="pic" idx="3"/>
          </p:nvPr>
        </p:nvSpPr>
        <p:spPr>
          <a:xfrm>
            <a:off x="6886576" y="3403405"/>
            <a:ext cx="1484457" cy="2330645"/>
          </a:xfrm>
          <a:prstGeom prst="rect">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5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1"/>
        </a:solid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_Style slide layout">
  <p:cSld name="5_Style slide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6"/>
          <p:cNvSpPr>
            <a:spLocks noGrp="1"/>
          </p:cNvSpPr>
          <p:nvPr>
            <p:ph type="pic" idx="2"/>
          </p:nvPr>
        </p:nvSpPr>
        <p:spPr>
          <a:xfrm>
            <a:off x="5407010" y="2578730"/>
            <a:ext cx="1786270" cy="1786270"/>
          </a:xfrm>
          <a:prstGeom prst="ellipse">
            <a:avLst/>
          </a:prstGeom>
          <a:solidFill>
            <a:srgbClr val="F2F2F2"/>
          </a:solidFill>
          <a:ln>
            <a:noFill/>
          </a:ln>
        </p:spPr>
      </p:sp>
      <p:sp>
        <p:nvSpPr>
          <p:cNvPr id="18" name="Google Shape;18;p36"/>
          <p:cNvSpPr>
            <a:spLocks noGrp="1"/>
          </p:cNvSpPr>
          <p:nvPr>
            <p:ph type="pic" idx="3"/>
          </p:nvPr>
        </p:nvSpPr>
        <p:spPr>
          <a:xfrm>
            <a:off x="7584660" y="2578730"/>
            <a:ext cx="1786270" cy="1786270"/>
          </a:xfrm>
          <a:prstGeom prst="ellipse">
            <a:avLst/>
          </a:prstGeom>
          <a:solidFill>
            <a:srgbClr val="F2F2F2"/>
          </a:solidFill>
          <a:ln>
            <a:noFill/>
          </a:ln>
        </p:spPr>
      </p:sp>
      <p:sp>
        <p:nvSpPr>
          <p:cNvPr id="19" name="Google Shape;19;p36"/>
          <p:cNvSpPr>
            <a:spLocks noGrp="1"/>
          </p:cNvSpPr>
          <p:nvPr>
            <p:ph type="pic" idx="4"/>
          </p:nvPr>
        </p:nvSpPr>
        <p:spPr>
          <a:xfrm>
            <a:off x="9762309" y="2578730"/>
            <a:ext cx="1786270" cy="1786270"/>
          </a:xfrm>
          <a:prstGeom prst="ellipse">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21"/>
        <p:cNvGrpSpPr/>
        <p:nvPr/>
      </p:nvGrpSpPr>
      <p:grpSpPr>
        <a:xfrm>
          <a:off x="0" y="0"/>
          <a:ext cx="0" cy="0"/>
          <a:chOff x="0" y="0"/>
          <a:chExt cx="0" cy="0"/>
        </a:xfrm>
      </p:grpSpPr>
      <p:sp>
        <p:nvSpPr>
          <p:cNvPr id="22" name="Google Shape;22;p40"/>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23" name="Google Shape;23;p40"/>
          <p:cNvGrpSpPr/>
          <p:nvPr/>
        </p:nvGrpSpPr>
        <p:grpSpPr>
          <a:xfrm>
            <a:off x="6286500" y="5899288"/>
            <a:ext cx="5572126" cy="862288"/>
            <a:chOff x="477110" y="4905446"/>
            <a:chExt cx="11078677" cy="1714429"/>
          </a:xfrm>
        </p:grpSpPr>
        <p:sp>
          <p:nvSpPr>
            <p:cNvPr id="24" name="Google Shape;24;p40"/>
            <p:cNvSpPr/>
            <p:nvPr/>
          </p:nvSpPr>
          <p:spPr>
            <a:xfrm>
              <a:off x="6913640" y="4905446"/>
              <a:ext cx="4642147" cy="1714429"/>
            </a:xfrm>
            <a:custGeom>
              <a:avLst/>
              <a:gdLst/>
              <a:ahLst/>
              <a:cxnLst/>
              <a:rect l="l" t="t" r="r" b="b"/>
              <a:pathLst>
                <a:path w="4797505" h="1771805" extrusionOk="0">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5" name="Google Shape;25;p40"/>
            <p:cNvGrpSpPr/>
            <p:nvPr/>
          </p:nvGrpSpPr>
          <p:grpSpPr>
            <a:xfrm>
              <a:off x="477110" y="5658084"/>
              <a:ext cx="655351" cy="517912"/>
              <a:chOff x="6456816" y="5667609"/>
              <a:chExt cx="655351" cy="517912"/>
            </a:xfrm>
          </p:grpSpPr>
          <p:sp>
            <p:nvSpPr>
              <p:cNvPr id="26" name="Google Shape;26;p40"/>
              <p:cNvSpPr/>
              <p:nvPr/>
            </p:nvSpPr>
            <p:spPr>
              <a:xfrm>
                <a:off x="6456816" y="5667609"/>
                <a:ext cx="517913" cy="517912"/>
              </a:xfrm>
              <a:custGeom>
                <a:avLst/>
                <a:gdLst/>
                <a:ahLst/>
                <a:cxnLst/>
                <a:rect l="l" t="t" r="r" b="b"/>
                <a:pathLst>
                  <a:path w="517912" h="517912" extrusionOk="0">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40"/>
              <p:cNvSpPr/>
              <p:nvPr/>
            </p:nvSpPr>
            <p:spPr>
              <a:xfrm>
                <a:off x="6913640" y="5874290"/>
                <a:ext cx="198527" cy="129467"/>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8" name="Google Shape;28;p40"/>
            <p:cNvSpPr/>
            <p:nvPr/>
          </p:nvSpPr>
          <p:spPr>
            <a:xfrm>
              <a:off x="995023" y="5898145"/>
              <a:ext cx="6479203" cy="653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9" name="Google Shape;29;p40"/>
          <p:cNvGrpSpPr/>
          <p:nvPr/>
        </p:nvGrpSpPr>
        <p:grpSpPr>
          <a:xfrm flipH="1">
            <a:off x="347501" y="5899288"/>
            <a:ext cx="5572126" cy="862288"/>
            <a:chOff x="477110" y="4905446"/>
            <a:chExt cx="11078677" cy="1714429"/>
          </a:xfrm>
        </p:grpSpPr>
        <p:sp>
          <p:nvSpPr>
            <p:cNvPr id="30" name="Google Shape;30;p40"/>
            <p:cNvSpPr/>
            <p:nvPr/>
          </p:nvSpPr>
          <p:spPr>
            <a:xfrm>
              <a:off x="6913640" y="4905446"/>
              <a:ext cx="4642147" cy="1714429"/>
            </a:xfrm>
            <a:custGeom>
              <a:avLst/>
              <a:gdLst/>
              <a:ahLst/>
              <a:cxnLst/>
              <a:rect l="l" t="t" r="r" b="b"/>
              <a:pathLst>
                <a:path w="4797505" h="1771805" extrusionOk="0">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1" name="Google Shape;31;p40"/>
            <p:cNvGrpSpPr/>
            <p:nvPr/>
          </p:nvGrpSpPr>
          <p:grpSpPr>
            <a:xfrm>
              <a:off x="477110" y="5658084"/>
              <a:ext cx="655351" cy="517912"/>
              <a:chOff x="6456816" y="5667609"/>
              <a:chExt cx="655351" cy="517912"/>
            </a:xfrm>
          </p:grpSpPr>
          <p:sp>
            <p:nvSpPr>
              <p:cNvPr id="32" name="Google Shape;32;p40"/>
              <p:cNvSpPr/>
              <p:nvPr/>
            </p:nvSpPr>
            <p:spPr>
              <a:xfrm>
                <a:off x="6456816" y="5667609"/>
                <a:ext cx="517913" cy="517912"/>
              </a:xfrm>
              <a:custGeom>
                <a:avLst/>
                <a:gdLst/>
                <a:ahLst/>
                <a:cxnLst/>
                <a:rect l="l" t="t" r="r" b="b"/>
                <a:pathLst>
                  <a:path w="517912" h="517912" extrusionOk="0">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40"/>
              <p:cNvSpPr/>
              <p:nvPr/>
            </p:nvSpPr>
            <p:spPr>
              <a:xfrm>
                <a:off x="6913640" y="5874290"/>
                <a:ext cx="198527" cy="129467"/>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4" name="Google Shape;34;p40"/>
            <p:cNvSpPr/>
            <p:nvPr/>
          </p:nvSpPr>
          <p:spPr>
            <a:xfrm>
              <a:off x="995023" y="5898145"/>
              <a:ext cx="6479203" cy="653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Style slide layout">
  <p:cSld name="6_Style slide layout">
    <p:bg>
      <p:bgPr>
        <a:solidFill>
          <a:schemeClr val="accent1"/>
        </a:solidFill>
        <a:effectLst/>
      </p:bgPr>
    </p:bg>
    <p:spTree>
      <p:nvGrpSpPr>
        <p:cNvPr id="1"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44"/>
          <p:cNvSpPr/>
          <p:nvPr/>
        </p:nvSpPr>
        <p:spPr>
          <a:xfrm>
            <a:off x="2893325" y="0"/>
            <a:ext cx="8973404" cy="6858000"/>
          </a:xfrm>
          <a:custGeom>
            <a:avLst/>
            <a:gdLst/>
            <a:ahLst/>
            <a:cxnLst/>
            <a:rect l="l" t="t" r="r" b="b"/>
            <a:pathLst>
              <a:path w="9202402" h="6858000" extrusionOk="0">
                <a:moveTo>
                  <a:pt x="2419756" y="0"/>
                </a:moveTo>
                <a:lnTo>
                  <a:pt x="9202402" y="0"/>
                </a:lnTo>
                <a:lnTo>
                  <a:pt x="9188795" y="6858000"/>
                </a:lnTo>
                <a:lnTo>
                  <a:pt x="0" y="6858000"/>
                </a:lnTo>
                <a:close/>
              </a:path>
            </a:pathLst>
          </a:custGeom>
          <a:solidFill>
            <a:schemeClr val="lt1">
              <a:alpha val="2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44"/>
          <p:cNvSpPr/>
          <p:nvPr/>
        </p:nvSpPr>
        <p:spPr>
          <a:xfrm>
            <a:off x="3218596" y="0"/>
            <a:ext cx="8973404" cy="6858000"/>
          </a:xfrm>
          <a:custGeom>
            <a:avLst/>
            <a:gdLst/>
            <a:ahLst/>
            <a:cxnLst/>
            <a:rect l="l" t="t" r="r" b="b"/>
            <a:pathLst>
              <a:path w="9202402" h="6858000" extrusionOk="0">
                <a:moveTo>
                  <a:pt x="2419756" y="0"/>
                </a:moveTo>
                <a:lnTo>
                  <a:pt x="9202402" y="0"/>
                </a:lnTo>
                <a:lnTo>
                  <a:pt x="9188795" y="6858000"/>
                </a:ln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4.jpg"/><Relationship Id="rId4" Type="http://schemas.openxmlformats.org/officeDocument/2006/relationships/image" Target="../media/image23.jp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5" name="Google Shape;55;p1"/>
          <p:cNvGrpSpPr/>
          <p:nvPr/>
        </p:nvGrpSpPr>
        <p:grpSpPr>
          <a:xfrm>
            <a:off x="-491345" y="1200654"/>
            <a:ext cx="10267188" cy="2109978"/>
            <a:chOff x="-491345" y="1077822"/>
            <a:chExt cx="10267188" cy="2109978"/>
          </a:xfrm>
        </p:grpSpPr>
        <p:grpSp>
          <p:nvGrpSpPr>
            <p:cNvPr id="56" name="Google Shape;56;p1"/>
            <p:cNvGrpSpPr/>
            <p:nvPr/>
          </p:nvGrpSpPr>
          <p:grpSpPr>
            <a:xfrm>
              <a:off x="-491345" y="1077822"/>
              <a:ext cx="10267188" cy="2109978"/>
              <a:chOff x="-491345" y="1077822"/>
              <a:chExt cx="10267188" cy="2109978"/>
            </a:xfrm>
          </p:grpSpPr>
          <p:pic>
            <p:nvPicPr>
              <p:cNvPr id="57" name="Google Shape;57;p1"/>
              <p:cNvPicPr preferRelativeResize="0"/>
              <p:nvPr/>
            </p:nvPicPr>
            <p:blipFill rotWithShape="1">
              <a:blip r:embed="rId3">
                <a:alphaModFix/>
              </a:blip>
              <a:srcRect/>
              <a:stretch/>
            </p:blipFill>
            <p:spPr>
              <a:xfrm>
                <a:off x="8099443" y="1808913"/>
                <a:ext cx="1676400" cy="495300"/>
              </a:xfrm>
              <a:custGeom>
                <a:avLst/>
                <a:gdLst/>
                <a:ahLst/>
                <a:cxnLst/>
                <a:rect l="l" t="t" r="r" b="b"/>
                <a:pathLst>
                  <a:path w="1676400" h="495300" extrusionOk="0">
                    <a:moveTo>
                      <a:pt x="0" y="0"/>
                    </a:moveTo>
                    <a:lnTo>
                      <a:pt x="1684782" y="0"/>
                    </a:lnTo>
                    <a:lnTo>
                      <a:pt x="1684782" y="498348"/>
                    </a:lnTo>
                    <a:lnTo>
                      <a:pt x="0" y="498348"/>
                    </a:lnTo>
                    <a:close/>
                  </a:path>
                </a:pathLst>
              </a:custGeom>
              <a:noFill/>
              <a:ln>
                <a:noFill/>
              </a:ln>
            </p:spPr>
          </p:pic>
          <p:sp>
            <p:nvSpPr>
              <p:cNvPr id="58" name="Google Shape;58;p1"/>
              <p:cNvSpPr/>
              <p:nvPr/>
            </p:nvSpPr>
            <p:spPr>
              <a:xfrm>
                <a:off x="8125446" y="1833631"/>
                <a:ext cx="1600200" cy="409575"/>
              </a:xfrm>
              <a:custGeom>
                <a:avLst/>
                <a:gdLst/>
                <a:ahLst/>
                <a:cxnLst/>
                <a:rect l="l" t="t" r="r" b="b"/>
                <a:pathLst>
                  <a:path w="1600200" h="409575" extrusionOk="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59" name="Google Shape;59;p1"/>
              <p:cNvPicPr preferRelativeResize="0"/>
              <p:nvPr/>
            </p:nvPicPr>
            <p:blipFill rotWithShape="1">
              <a:blip r:embed="rId4">
                <a:alphaModFix/>
              </a:blip>
              <a:srcRect l="-8934"/>
              <a:stretch/>
            </p:blipFill>
            <p:spPr>
              <a:xfrm>
                <a:off x="-491345" y="1797483"/>
                <a:ext cx="5676900" cy="495300"/>
              </a:xfrm>
              <a:custGeom>
                <a:avLst/>
                <a:gdLst/>
                <a:ahLst/>
                <a:cxnLst/>
                <a:rect l="l" t="t" r="r" b="b"/>
                <a:pathLst>
                  <a:path w="5676900" h="495300" extrusionOk="0">
                    <a:moveTo>
                      <a:pt x="0" y="0"/>
                    </a:moveTo>
                    <a:lnTo>
                      <a:pt x="5685282" y="0"/>
                    </a:lnTo>
                    <a:lnTo>
                      <a:pt x="5685282" y="500634"/>
                    </a:lnTo>
                    <a:lnTo>
                      <a:pt x="0" y="500634"/>
                    </a:lnTo>
                    <a:close/>
                  </a:path>
                </a:pathLst>
              </a:custGeom>
              <a:noFill/>
              <a:ln>
                <a:noFill/>
              </a:ln>
            </p:spPr>
          </p:pic>
          <p:sp>
            <p:nvSpPr>
              <p:cNvPr id="60" name="Google Shape;60;p1"/>
              <p:cNvSpPr/>
              <p:nvPr/>
            </p:nvSpPr>
            <p:spPr>
              <a:xfrm>
                <a:off x="14351" y="1860842"/>
                <a:ext cx="5196891" cy="372428"/>
              </a:xfrm>
              <a:custGeom>
                <a:avLst/>
                <a:gdLst/>
                <a:ahLst/>
                <a:cxnLst/>
                <a:rect l="l" t="t" r="r" b="b"/>
                <a:pathLst>
                  <a:path w="5196891" h="372428" extrusionOk="0">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1" name="Google Shape;61;p1"/>
              <p:cNvPicPr preferRelativeResize="0"/>
              <p:nvPr/>
            </p:nvPicPr>
            <p:blipFill rotWithShape="1">
              <a:blip r:embed="rId5">
                <a:alphaModFix/>
              </a:blip>
              <a:srcRect/>
              <a:stretch/>
            </p:blipFill>
            <p:spPr>
              <a:xfrm>
                <a:off x="5082352" y="1731618"/>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62" name="Google Shape;62;p1"/>
              <p:cNvSpPr/>
              <p:nvPr/>
            </p:nvSpPr>
            <p:spPr>
              <a:xfrm>
                <a:off x="5117451" y="1766003"/>
                <a:ext cx="800100" cy="695325"/>
              </a:xfrm>
              <a:custGeom>
                <a:avLst/>
                <a:gdLst/>
                <a:ahLst/>
                <a:cxnLst/>
                <a:rect l="l" t="t" r="r" b="b"/>
                <a:pathLst>
                  <a:path w="800100" h="695325" extrusionOk="0">
                    <a:moveTo>
                      <a:pt x="778669" y="349091"/>
                    </a:moveTo>
                    <a:lnTo>
                      <a:pt x="589122" y="676751"/>
                    </a:lnTo>
                    <a:lnTo>
                      <a:pt x="210027" y="676751"/>
                    </a:lnTo>
                    <a:lnTo>
                      <a:pt x="21431" y="349091"/>
                    </a:lnTo>
                    <a:lnTo>
                      <a:pt x="210027"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3" name="Google Shape;63;p1"/>
              <p:cNvPicPr preferRelativeResize="0"/>
              <p:nvPr/>
            </p:nvPicPr>
            <p:blipFill rotWithShape="1">
              <a:blip r:embed="rId6">
                <a:alphaModFix/>
              </a:blip>
              <a:srcRect/>
              <a:stretch/>
            </p:blipFill>
            <p:spPr>
              <a:xfrm>
                <a:off x="5653852" y="2058516"/>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64" name="Google Shape;64;p1"/>
              <p:cNvSpPr/>
              <p:nvPr/>
            </p:nvSpPr>
            <p:spPr>
              <a:xfrm>
                <a:off x="5688951" y="2092711"/>
                <a:ext cx="800100" cy="695325"/>
              </a:xfrm>
              <a:custGeom>
                <a:avLst/>
                <a:gdLst/>
                <a:ahLst/>
                <a:cxnLst/>
                <a:rect l="l" t="t" r="r" b="b"/>
                <a:pathLst>
                  <a:path w="800100" h="695325" extrusionOk="0">
                    <a:moveTo>
                      <a:pt x="778669" y="349091"/>
                    </a:moveTo>
                    <a:lnTo>
                      <a:pt x="589122" y="676751"/>
                    </a:lnTo>
                    <a:lnTo>
                      <a:pt x="210027" y="676751"/>
                    </a:lnTo>
                    <a:lnTo>
                      <a:pt x="21431" y="349091"/>
                    </a:lnTo>
                    <a:lnTo>
                      <a:pt x="210027"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5" name="Google Shape;65;p1"/>
              <p:cNvPicPr preferRelativeResize="0"/>
              <p:nvPr/>
            </p:nvPicPr>
            <p:blipFill rotWithShape="1">
              <a:blip r:embed="rId7">
                <a:alphaModFix/>
              </a:blip>
              <a:srcRect/>
              <a:stretch/>
            </p:blipFill>
            <p:spPr>
              <a:xfrm>
                <a:off x="5649280" y="1404720"/>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66" name="Google Shape;66;p1"/>
              <p:cNvSpPr/>
              <p:nvPr/>
            </p:nvSpPr>
            <p:spPr>
              <a:xfrm>
                <a:off x="5685141" y="1437391"/>
                <a:ext cx="800100" cy="695325"/>
              </a:xfrm>
              <a:custGeom>
                <a:avLst/>
                <a:gdLst/>
                <a:ahLst/>
                <a:cxnLst/>
                <a:rect l="l" t="t" r="r" b="b"/>
                <a:pathLst>
                  <a:path w="800100" h="695325" extrusionOk="0">
                    <a:moveTo>
                      <a:pt x="778669" y="350044"/>
                    </a:moveTo>
                    <a:lnTo>
                      <a:pt x="589121" y="677704"/>
                    </a:lnTo>
                    <a:lnTo>
                      <a:pt x="210978" y="677704"/>
                    </a:lnTo>
                    <a:lnTo>
                      <a:pt x="21431" y="350044"/>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7" name="Google Shape;67;p1"/>
              <p:cNvPicPr preferRelativeResize="0"/>
              <p:nvPr/>
            </p:nvPicPr>
            <p:blipFill rotWithShape="1">
              <a:blip r:embed="rId8">
                <a:alphaModFix/>
              </a:blip>
              <a:srcRect/>
              <a:stretch/>
            </p:blipFill>
            <p:spPr>
              <a:xfrm>
                <a:off x="7354636" y="1731618"/>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68" name="Google Shape;68;p1"/>
              <p:cNvSpPr/>
              <p:nvPr/>
            </p:nvSpPr>
            <p:spPr>
              <a:xfrm>
                <a:off x="7390116" y="1764098"/>
                <a:ext cx="800100" cy="695325"/>
              </a:xfrm>
              <a:custGeom>
                <a:avLst/>
                <a:gdLst/>
                <a:ahLst/>
                <a:cxnLst/>
                <a:rect l="l" t="t" r="r" b="b"/>
                <a:pathLst>
                  <a:path w="800100" h="695325" extrusionOk="0">
                    <a:moveTo>
                      <a:pt x="778669" y="350044"/>
                    </a:moveTo>
                    <a:lnTo>
                      <a:pt x="589121" y="677704"/>
                    </a:lnTo>
                    <a:lnTo>
                      <a:pt x="210978" y="677704"/>
                    </a:lnTo>
                    <a:lnTo>
                      <a:pt x="21431" y="350044"/>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9" name="Google Shape;69;p1"/>
              <p:cNvPicPr preferRelativeResize="0"/>
              <p:nvPr/>
            </p:nvPicPr>
            <p:blipFill rotWithShape="1">
              <a:blip r:embed="rId9">
                <a:alphaModFix/>
              </a:blip>
              <a:srcRect/>
              <a:stretch/>
            </p:blipFill>
            <p:spPr>
              <a:xfrm>
                <a:off x="6218494" y="2387700"/>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70" name="Google Shape;70;p1"/>
              <p:cNvSpPr/>
              <p:nvPr/>
            </p:nvSpPr>
            <p:spPr>
              <a:xfrm>
                <a:off x="6252831" y="2421323"/>
                <a:ext cx="800100" cy="695325"/>
              </a:xfrm>
              <a:custGeom>
                <a:avLst/>
                <a:gdLst/>
                <a:ahLst/>
                <a:cxnLst/>
                <a:rect l="l" t="t" r="r" b="b"/>
                <a:pathLst>
                  <a:path w="800100" h="695325" extrusionOk="0">
                    <a:moveTo>
                      <a:pt x="778669" y="349091"/>
                    </a:moveTo>
                    <a:lnTo>
                      <a:pt x="589122" y="677704"/>
                    </a:lnTo>
                    <a:lnTo>
                      <a:pt x="210979" y="677704"/>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1" name="Google Shape;71;p1"/>
              <p:cNvPicPr preferRelativeResize="0"/>
              <p:nvPr/>
            </p:nvPicPr>
            <p:blipFill rotWithShape="1">
              <a:blip r:embed="rId10">
                <a:alphaModFix/>
              </a:blip>
              <a:srcRect/>
              <a:stretch/>
            </p:blipFill>
            <p:spPr>
              <a:xfrm>
                <a:off x="6218494" y="1731618"/>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72" name="Google Shape;72;p1"/>
              <p:cNvSpPr/>
              <p:nvPr/>
            </p:nvSpPr>
            <p:spPr>
              <a:xfrm>
                <a:off x="6252831" y="1766003"/>
                <a:ext cx="800100" cy="695325"/>
              </a:xfrm>
              <a:custGeom>
                <a:avLst/>
                <a:gdLst/>
                <a:ahLst/>
                <a:cxnLst/>
                <a:rect l="l" t="t" r="r" b="b"/>
                <a:pathLst>
                  <a:path w="800100" h="695325" extrusionOk="0">
                    <a:moveTo>
                      <a:pt x="778669" y="349091"/>
                    </a:moveTo>
                    <a:lnTo>
                      <a:pt x="589122" y="676751"/>
                    </a:lnTo>
                    <a:lnTo>
                      <a:pt x="210979" y="676751"/>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3" name="Google Shape;73;p1"/>
              <p:cNvPicPr preferRelativeResize="0"/>
              <p:nvPr/>
            </p:nvPicPr>
            <p:blipFill rotWithShape="1">
              <a:blip r:embed="rId11">
                <a:alphaModFix/>
              </a:blip>
              <a:srcRect/>
              <a:stretch/>
            </p:blipFill>
            <p:spPr>
              <a:xfrm>
                <a:off x="6218494" y="1077822"/>
                <a:ext cx="904875" cy="800100"/>
              </a:xfrm>
              <a:custGeom>
                <a:avLst/>
                <a:gdLst/>
                <a:ahLst/>
                <a:cxnLst/>
                <a:rect l="l" t="t" r="r" b="b"/>
                <a:pathLst>
                  <a:path w="904875" h="800100" extrusionOk="0">
                    <a:moveTo>
                      <a:pt x="0" y="0"/>
                    </a:moveTo>
                    <a:lnTo>
                      <a:pt x="907542" y="0"/>
                    </a:lnTo>
                    <a:lnTo>
                      <a:pt x="907542" y="802386"/>
                    </a:lnTo>
                    <a:lnTo>
                      <a:pt x="0" y="802386"/>
                    </a:lnTo>
                    <a:close/>
                  </a:path>
                </a:pathLst>
              </a:custGeom>
              <a:noFill/>
              <a:ln>
                <a:noFill/>
              </a:ln>
            </p:spPr>
          </p:pic>
          <p:sp>
            <p:nvSpPr>
              <p:cNvPr id="74" name="Google Shape;74;p1"/>
              <p:cNvSpPr/>
              <p:nvPr/>
            </p:nvSpPr>
            <p:spPr>
              <a:xfrm>
                <a:off x="6252831" y="1109731"/>
                <a:ext cx="800100" cy="695325"/>
              </a:xfrm>
              <a:custGeom>
                <a:avLst/>
                <a:gdLst/>
                <a:ahLst/>
                <a:cxnLst/>
                <a:rect l="l" t="t" r="r" b="b"/>
                <a:pathLst>
                  <a:path w="800100" h="695325" extrusionOk="0">
                    <a:moveTo>
                      <a:pt x="778669" y="349091"/>
                    </a:moveTo>
                    <a:lnTo>
                      <a:pt x="589122" y="677704"/>
                    </a:lnTo>
                    <a:lnTo>
                      <a:pt x="210979" y="677704"/>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5" name="Google Shape;75;p1"/>
              <p:cNvPicPr preferRelativeResize="0"/>
              <p:nvPr/>
            </p:nvPicPr>
            <p:blipFill rotWithShape="1">
              <a:blip r:embed="rId12">
                <a:alphaModFix/>
              </a:blip>
              <a:srcRect/>
              <a:stretch/>
            </p:blipFill>
            <p:spPr>
              <a:xfrm>
                <a:off x="6785422" y="1409292"/>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76" name="Google Shape;76;p1"/>
              <p:cNvSpPr/>
              <p:nvPr/>
            </p:nvSpPr>
            <p:spPr>
              <a:xfrm>
                <a:off x="6820521" y="1442153"/>
                <a:ext cx="800100" cy="695325"/>
              </a:xfrm>
              <a:custGeom>
                <a:avLst/>
                <a:gdLst/>
                <a:ahLst/>
                <a:cxnLst/>
                <a:rect l="l" t="t" r="r" b="b"/>
                <a:pathLst>
                  <a:path w="800100" h="695325" extrusionOk="0">
                    <a:moveTo>
                      <a:pt x="778669" y="349091"/>
                    </a:moveTo>
                    <a:lnTo>
                      <a:pt x="589121" y="676751"/>
                    </a:lnTo>
                    <a:lnTo>
                      <a:pt x="210978" y="676751"/>
                    </a:lnTo>
                    <a:lnTo>
                      <a:pt x="21431" y="349091"/>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7" name="Google Shape;77;p1"/>
              <p:cNvPicPr preferRelativeResize="0"/>
              <p:nvPr/>
            </p:nvPicPr>
            <p:blipFill rotWithShape="1">
              <a:blip r:embed="rId13">
                <a:alphaModFix/>
              </a:blip>
              <a:srcRect/>
              <a:stretch/>
            </p:blipFill>
            <p:spPr>
              <a:xfrm>
                <a:off x="6783136" y="2056230"/>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78" name="Google Shape;78;p1"/>
              <p:cNvSpPr/>
              <p:nvPr/>
            </p:nvSpPr>
            <p:spPr>
              <a:xfrm>
                <a:off x="6818616" y="2088901"/>
                <a:ext cx="800100" cy="695325"/>
              </a:xfrm>
              <a:custGeom>
                <a:avLst/>
                <a:gdLst/>
                <a:ahLst/>
                <a:cxnLst/>
                <a:rect l="l" t="t" r="r" b="b"/>
                <a:pathLst>
                  <a:path w="800100" h="695325" extrusionOk="0">
                    <a:moveTo>
                      <a:pt x="778669" y="349091"/>
                    </a:moveTo>
                    <a:lnTo>
                      <a:pt x="589121" y="677704"/>
                    </a:lnTo>
                    <a:lnTo>
                      <a:pt x="210978" y="677704"/>
                    </a:lnTo>
                    <a:lnTo>
                      <a:pt x="21431" y="349091"/>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1"/>
              <p:cNvSpPr/>
              <p:nvPr/>
            </p:nvSpPr>
            <p:spPr>
              <a:xfrm>
                <a:off x="5662281" y="239655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1"/>
              <p:cNvSpPr/>
              <p:nvPr/>
            </p:nvSpPr>
            <p:spPr>
              <a:xfrm>
                <a:off x="6411899" y="239655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1"/>
              <p:cNvSpPr/>
              <p:nvPr/>
            </p:nvSpPr>
            <p:spPr>
              <a:xfrm>
                <a:off x="5087924" y="206413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1"/>
              <p:cNvSpPr/>
              <p:nvPr/>
            </p:nvSpPr>
            <p:spPr>
              <a:xfrm>
                <a:off x="5836589" y="206413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1"/>
              <p:cNvSpPr/>
              <p:nvPr/>
            </p:nvSpPr>
            <p:spPr>
              <a:xfrm>
                <a:off x="6223304" y="271945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1"/>
              <p:cNvSpPr/>
              <p:nvPr/>
            </p:nvSpPr>
            <p:spPr>
              <a:xfrm>
                <a:off x="6971969" y="271945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
              <p:cNvSpPr/>
              <p:nvPr/>
            </p:nvSpPr>
            <p:spPr>
              <a:xfrm>
                <a:off x="6793851"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1"/>
              <p:cNvSpPr/>
              <p:nvPr/>
            </p:nvSpPr>
            <p:spPr>
              <a:xfrm>
                <a:off x="7543469"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
              <p:cNvSpPr/>
              <p:nvPr/>
            </p:nvSpPr>
            <p:spPr>
              <a:xfrm>
                <a:off x="6237591" y="2070803"/>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
              <p:cNvSpPr/>
              <p:nvPr/>
            </p:nvSpPr>
            <p:spPr>
              <a:xfrm>
                <a:off x="6986256" y="20708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
              <p:cNvSpPr/>
              <p:nvPr/>
            </p:nvSpPr>
            <p:spPr>
              <a:xfrm>
                <a:off x="6405231" y="10802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
              <p:cNvSpPr/>
              <p:nvPr/>
            </p:nvSpPr>
            <p:spPr>
              <a:xfrm>
                <a:off x="5281281"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1"/>
              <p:cNvSpPr/>
              <p:nvPr/>
            </p:nvSpPr>
            <p:spPr>
              <a:xfrm>
                <a:off x="5281281" y="23908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
              <p:cNvSpPr/>
              <p:nvPr/>
            </p:nvSpPr>
            <p:spPr>
              <a:xfrm>
                <a:off x="7928279" y="173266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
              <p:cNvSpPr/>
              <p:nvPr/>
            </p:nvSpPr>
            <p:spPr>
              <a:xfrm>
                <a:off x="7919706" y="238608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1"/>
              <p:cNvSpPr/>
              <p:nvPr/>
            </p:nvSpPr>
            <p:spPr>
              <a:xfrm>
                <a:off x="5852781" y="272421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1"/>
              <p:cNvSpPr/>
              <p:nvPr/>
            </p:nvSpPr>
            <p:spPr>
              <a:xfrm>
                <a:off x="5848019" y="140500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1"/>
              <p:cNvSpPr/>
              <p:nvPr/>
            </p:nvSpPr>
            <p:spPr>
              <a:xfrm>
                <a:off x="6795756" y="109068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1"/>
              <p:cNvSpPr/>
              <p:nvPr/>
            </p:nvSpPr>
            <p:spPr>
              <a:xfrm>
                <a:off x="6414756" y="305187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
              <p:cNvSpPr/>
              <p:nvPr/>
            </p:nvSpPr>
            <p:spPr>
              <a:xfrm>
                <a:off x="6809091" y="305187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1"/>
              <p:cNvSpPr/>
              <p:nvPr/>
            </p:nvSpPr>
            <p:spPr>
              <a:xfrm>
                <a:off x="7357731" y="141834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1"/>
              <p:cNvSpPr/>
              <p:nvPr/>
            </p:nvSpPr>
            <p:spPr>
              <a:xfrm>
                <a:off x="5656566" y="1727903"/>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1"/>
              <p:cNvSpPr/>
              <p:nvPr/>
            </p:nvSpPr>
            <p:spPr>
              <a:xfrm>
                <a:off x="6405231" y="17279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1"/>
              <p:cNvSpPr/>
              <p:nvPr/>
            </p:nvSpPr>
            <p:spPr>
              <a:xfrm>
                <a:off x="6237591" y="141357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1"/>
              <p:cNvSpPr/>
              <p:nvPr/>
            </p:nvSpPr>
            <p:spPr>
              <a:xfrm>
                <a:off x="6986256" y="141357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1"/>
              <p:cNvSpPr/>
              <p:nvPr/>
            </p:nvSpPr>
            <p:spPr>
              <a:xfrm>
                <a:off x="7355826" y="206699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
              <p:cNvSpPr/>
              <p:nvPr/>
            </p:nvSpPr>
            <p:spPr>
              <a:xfrm>
                <a:off x="8105444" y="206699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1"/>
              <p:cNvSpPr/>
              <p:nvPr/>
            </p:nvSpPr>
            <p:spPr>
              <a:xfrm>
                <a:off x="6794804" y="2397511"/>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1"/>
              <p:cNvSpPr/>
              <p:nvPr/>
            </p:nvSpPr>
            <p:spPr>
              <a:xfrm>
                <a:off x="7543469" y="239751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8" name="Google Shape;108;p1"/>
            <p:cNvSpPr/>
            <p:nvPr/>
          </p:nvSpPr>
          <p:spPr>
            <a:xfrm>
              <a:off x="6525711" y="1969510"/>
              <a:ext cx="304016" cy="343366"/>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09" name="Google Shape;109;p1"/>
            <p:cNvSpPr/>
            <p:nvPr/>
          </p:nvSpPr>
          <p:spPr>
            <a:xfrm>
              <a:off x="7080464" y="1663425"/>
              <a:ext cx="324888" cy="318540"/>
            </a:xfrm>
            <a:custGeom>
              <a:avLst/>
              <a:gdLst/>
              <a:ahLst/>
              <a:cxnLst/>
              <a:rect l="l" t="t" r="r" b="b"/>
              <a:pathLst>
                <a:path w="3263621" h="3199863" extrusionOk="0">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0" name="Google Shape;110;p1"/>
            <p:cNvSpPr/>
            <p:nvPr/>
          </p:nvSpPr>
          <p:spPr>
            <a:xfrm>
              <a:off x="5940450" y="1659330"/>
              <a:ext cx="322534" cy="271830"/>
            </a:xfrm>
            <a:custGeom>
              <a:avLst/>
              <a:gdLst/>
              <a:ahLst/>
              <a:cxnLst/>
              <a:rect l="l" t="t" r="r" b="b"/>
              <a:pathLst>
                <a:path w="3240000" h="2730652" extrusionOk="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1" name="Google Shape;111;p1"/>
            <p:cNvSpPr/>
            <p:nvPr/>
          </p:nvSpPr>
          <p:spPr>
            <a:xfrm>
              <a:off x="6509664" y="2627883"/>
              <a:ext cx="322534" cy="319706"/>
            </a:xfrm>
            <a:custGeom>
              <a:avLst/>
              <a:gdLst/>
              <a:ahLst/>
              <a:cxnLst/>
              <a:rect l="l" t="t" r="r" b="b"/>
              <a:pathLst>
                <a:path w="3240000" h="3211580" extrusionOk="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2" name="Google Shape;112;p1"/>
            <p:cNvSpPr/>
            <p:nvPr/>
          </p:nvSpPr>
          <p:spPr>
            <a:xfrm rot="2942052">
              <a:off x="6522986" y="1320229"/>
              <a:ext cx="299808" cy="318950"/>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3" name="Google Shape;113;p1"/>
            <p:cNvSpPr/>
            <p:nvPr/>
          </p:nvSpPr>
          <p:spPr>
            <a:xfrm>
              <a:off x="7117850" y="2281894"/>
              <a:ext cx="215808" cy="343366"/>
            </a:xfrm>
            <a:custGeom>
              <a:avLst/>
              <a:gdLst/>
              <a:ahLst/>
              <a:cxnLst/>
              <a:rect l="l" t="t" r="r" b="b"/>
              <a:pathLst>
                <a:path w="2016224" h="3207971" extrusionOk="0">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4" name="Google Shape;114;p1"/>
            <p:cNvSpPr/>
            <p:nvPr/>
          </p:nvSpPr>
          <p:spPr>
            <a:xfrm>
              <a:off x="7651283" y="1958406"/>
              <a:ext cx="342900" cy="343366"/>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115" name="Google Shape;115;p1"/>
            <p:cNvSpPr/>
            <p:nvPr/>
          </p:nvSpPr>
          <p:spPr>
            <a:xfrm rot="10800000">
              <a:off x="5913625" y="2280181"/>
              <a:ext cx="355562" cy="385538"/>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116" name="Google Shape;116;p1"/>
            <p:cNvSpPr/>
            <p:nvPr/>
          </p:nvSpPr>
          <p:spPr>
            <a:xfrm>
              <a:off x="5391982" y="1942120"/>
              <a:ext cx="283330" cy="343366"/>
            </a:xfrm>
            <a:custGeom>
              <a:avLst/>
              <a:gdLst/>
              <a:ahLst/>
              <a:cxnLst/>
              <a:rect l="l" t="t" r="r" b="b"/>
              <a:pathLst>
                <a:path w="2664297" h="3228846" extrusionOk="0">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pic>
        <p:nvPicPr>
          <p:cNvPr id="117" name="Google Shape;117;p1"/>
          <p:cNvPicPr preferRelativeResize="0"/>
          <p:nvPr/>
        </p:nvPicPr>
        <p:blipFill rotWithShape="1">
          <a:blip r:embed="rId14">
            <a:alphaModFix/>
          </a:blip>
          <a:srcRect/>
          <a:stretch/>
        </p:blipFill>
        <p:spPr>
          <a:xfrm>
            <a:off x="8062439" y="266434"/>
            <a:ext cx="3964435" cy="6591566"/>
          </a:xfrm>
          <a:prstGeom prst="rect">
            <a:avLst/>
          </a:prstGeom>
          <a:noFill/>
          <a:ln>
            <a:noFill/>
          </a:ln>
        </p:spPr>
      </p:pic>
      <p:sp>
        <p:nvSpPr>
          <p:cNvPr id="118" name="Google Shape;118;p1"/>
          <p:cNvSpPr txBox="1"/>
          <p:nvPr/>
        </p:nvSpPr>
        <p:spPr>
          <a:xfrm>
            <a:off x="287384" y="-4994"/>
            <a:ext cx="5293800" cy="17851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1000">
                <a:solidFill>
                  <a:schemeClr val="lt1"/>
                </a:solidFill>
                <a:latin typeface="Libre Franklin Black"/>
                <a:ea typeface="Libre Franklin Black"/>
                <a:cs typeface="Libre Franklin Black"/>
                <a:sym typeface="Libre Franklin Black"/>
              </a:rPr>
              <a:t>hack_x</a:t>
            </a:r>
            <a:endParaRPr sz="11000">
              <a:solidFill>
                <a:schemeClr val="lt1"/>
              </a:solidFill>
              <a:latin typeface="Libre Franklin Black"/>
              <a:ea typeface="Libre Franklin Black"/>
              <a:cs typeface="Libre Franklin Black"/>
              <a:sym typeface="Libre Franklin Black"/>
            </a:endParaRPr>
          </a:p>
        </p:txBody>
      </p:sp>
      <p:sp>
        <p:nvSpPr>
          <p:cNvPr id="119" name="Google Shape;119;p1"/>
          <p:cNvSpPr txBox="1"/>
          <p:nvPr/>
        </p:nvSpPr>
        <p:spPr>
          <a:xfrm>
            <a:off x="738661" y="4565616"/>
            <a:ext cx="6155104" cy="37965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b="1">
                <a:solidFill>
                  <a:schemeClr val="lt1"/>
                </a:solidFill>
                <a:latin typeface="Arial"/>
                <a:ea typeface="Arial"/>
                <a:cs typeface="Arial"/>
                <a:sym typeface="Arial"/>
              </a:rPr>
              <a:t>Diagnosis of skin lesions through images</a:t>
            </a:r>
            <a:endParaRPr sz="1800" b="1">
              <a:solidFill>
                <a:schemeClr val="lt1"/>
              </a:solidFill>
              <a:latin typeface="Arial"/>
              <a:ea typeface="Arial"/>
              <a:cs typeface="Arial"/>
              <a:sym typeface="Arial"/>
            </a:endParaRPr>
          </a:p>
        </p:txBody>
      </p:sp>
      <p:grpSp>
        <p:nvGrpSpPr>
          <p:cNvPr id="120" name="Google Shape;120;p1"/>
          <p:cNvGrpSpPr/>
          <p:nvPr/>
        </p:nvGrpSpPr>
        <p:grpSpPr>
          <a:xfrm>
            <a:off x="608033" y="2446254"/>
            <a:ext cx="6155104" cy="2270191"/>
            <a:chOff x="352045" y="2761104"/>
            <a:chExt cx="6155104" cy="2746933"/>
          </a:xfrm>
        </p:grpSpPr>
        <p:sp>
          <p:nvSpPr>
            <p:cNvPr id="121" name="Google Shape;121;p1"/>
            <p:cNvSpPr txBox="1"/>
            <p:nvPr/>
          </p:nvSpPr>
          <p:spPr>
            <a:xfrm>
              <a:off x="352045" y="2761104"/>
              <a:ext cx="6155104" cy="134067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6600" b="1">
                <a:solidFill>
                  <a:schemeClr val="lt1"/>
                </a:solidFill>
                <a:latin typeface="Arial"/>
                <a:ea typeface="Arial"/>
                <a:cs typeface="Arial"/>
                <a:sym typeface="Arial"/>
              </a:endParaRPr>
            </a:p>
          </p:txBody>
        </p:sp>
        <p:sp>
          <p:nvSpPr>
            <p:cNvPr id="122" name="Google Shape;122;p1"/>
            <p:cNvSpPr txBox="1"/>
            <p:nvPr/>
          </p:nvSpPr>
          <p:spPr>
            <a:xfrm>
              <a:off x="352045" y="3691299"/>
              <a:ext cx="6155104" cy="134067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6600" b="1">
                <a:solidFill>
                  <a:schemeClr val="lt1"/>
                </a:solidFill>
                <a:latin typeface="Arial"/>
                <a:ea typeface="Arial"/>
                <a:cs typeface="Arial"/>
                <a:sym typeface="Arial"/>
              </a:endParaRPr>
            </a:p>
          </p:txBody>
        </p:sp>
        <p:sp>
          <p:nvSpPr>
            <p:cNvPr id="123" name="Google Shape;123;p1"/>
            <p:cNvSpPr txBox="1"/>
            <p:nvPr/>
          </p:nvSpPr>
          <p:spPr>
            <a:xfrm>
              <a:off x="352045" y="4055638"/>
              <a:ext cx="6155104" cy="145239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7200" b="1">
                  <a:solidFill>
                    <a:schemeClr val="lt1"/>
                  </a:solidFill>
                  <a:latin typeface="Arial"/>
                  <a:ea typeface="Arial"/>
                  <a:cs typeface="Arial"/>
                  <a:sym typeface="Arial"/>
                </a:rPr>
                <a:t>SKIN-SENSE</a:t>
              </a:r>
              <a:endParaRPr sz="7200" b="1">
                <a:solidFill>
                  <a:schemeClr val="lt1"/>
                </a:solidFill>
                <a:latin typeface="Arial"/>
                <a:ea typeface="Arial"/>
                <a:cs typeface="Arial"/>
                <a:sym typeface="Arial"/>
              </a:endParaRPr>
            </a:p>
          </p:txBody>
        </p:sp>
      </p:grpSp>
      <p:sp>
        <p:nvSpPr>
          <p:cNvPr id="124" name="Google Shape;124;p1"/>
          <p:cNvSpPr/>
          <p:nvPr/>
        </p:nvSpPr>
        <p:spPr>
          <a:xfrm rot="-2675106" flipH="1">
            <a:off x="7181662" y="2944634"/>
            <a:ext cx="132210" cy="517088"/>
          </a:xfrm>
          <a:custGeom>
            <a:avLst/>
            <a:gdLst/>
            <a:ahLst/>
            <a:cxnLst/>
            <a:rect l="l" t="t" r="r" b="b"/>
            <a:pathLst>
              <a:path w="1081111" h="4228323" extrusionOk="0">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p:nvPr/>
        </p:nvSpPr>
        <p:spPr>
          <a:xfrm>
            <a:off x="165" y="1"/>
            <a:ext cx="12191835" cy="31150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0" name="Google Shape;200;p10"/>
          <p:cNvSpPr/>
          <p:nvPr/>
        </p:nvSpPr>
        <p:spPr>
          <a:xfrm>
            <a:off x="0" y="3115098"/>
            <a:ext cx="12191835" cy="37429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0"/>
          <p:cNvSpPr txBox="1"/>
          <p:nvPr/>
        </p:nvSpPr>
        <p:spPr>
          <a:xfrm>
            <a:off x="-1" y="4227558"/>
            <a:ext cx="12192001"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a:solidFill>
                  <a:schemeClr val="lt1"/>
                </a:solidFill>
                <a:latin typeface="Arial"/>
                <a:ea typeface="Arial"/>
                <a:cs typeface="Arial"/>
                <a:sym typeface="Arial"/>
              </a:rPr>
              <a:t>SYSTEM DIAGRAMS</a:t>
            </a:r>
            <a:endParaRPr sz="5400">
              <a:solidFill>
                <a:schemeClr val="lt1"/>
              </a:solidFill>
              <a:latin typeface="Arial"/>
              <a:ea typeface="Arial"/>
              <a:cs typeface="Arial"/>
              <a:sym typeface="Arial"/>
            </a:endParaRPr>
          </a:p>
        </p:txBody>
      </p:sp>
      <p:pic>
        <p:nvPicPr>
          <p:cNvPr id="202" name="Google Shape;202;p10"/>
          <p:cNvPicPr preferRelativeResize="0"/>
          <p:nvPr/>
        </p:nvPicPr>
        <p:blipFill rotWithShape="1">
          <a:blip r:embed="rId3">
            <a:alphaModFix/>
          </a:blip>
          <a:srcRect/>
          <a:stretch/>
        </p:blipFill>
        <p:spPr>
          <a:xfrm>
            <a:off x="1979667" y="1221010"/>
            <a:ext cx="7959521" cy="2932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08" name="Google Shape;208;p11"/>
          <p:cNvSpPr txBox="1"/>
          <p:nvPr/>
        </p:nvSpPr>
        <p:spPr>
          <a:xfrm>
            <a:off x="940525" y="0"/>
            <a:ext cx="9927772" cy="21698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USE CASE DIAGRAM :-</a:t>
            </a:r>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pic>
        <p:nvPicPr>
          <p:cNvPr id="209" name="Google Shape;209;p11"/>
          <p:cNvPicPr preferRelativeResize="0"/>
          <p:nvPr/>
        </p:nvPicPr>
        <p:blipFill rotWithShape="1">
          <a:blip r:embed="rId3">
            <a:alphaModFix/>
          </a:blip>
          <a:srcRect/>
          <a:stretch/>
        </p:blipFill>
        <p:spPr>
          <a:xfrm>
            <a:off x="1554480" y="574766"/>
            <a:ext cx="9379131" cy="5669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15" name="Google Shape;215;p12"/>
          <p:cNvSpPr txBox="1"/>
          <p:nvPr/>
        </p:nvSpPr>
        <p:spPr>
          <a:xfrm>
            <a:off x="940525" y="0"/>
            <a:ext cx="9927772"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SYSTEM ARCHITECTURE :-</a:t>
            </a:r>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pic>
        <p:nvPicPr>
          <p:cNvPr id="216" name="Google Shape;216;p12"/>
          <p:cNvPicPr preferRelativeResize="0"/>
          <p:nvPr/>
        </p:nvPicPr>
        <p:blipFill rotWithShape="1">
          <a:blip r:embed="rId3">
            <a:alphaModFix/>
          </a:blip>
          <a:srcRect/>
          <a:stretch/>
        </p:blipFill>
        <p:spPr>
          <a:xfrm>
            <a:off x="561703" y="1058091"/>
            <a:ext cx="11116491" cy="4781006"/>
          </a:xfrm>
          <a:prstGeom prst="rect">
            <a:avLst/>
          </a:prstGeom>
          <a:noFill/>
          <a:ln>
            <a:noFill/>
          </a:ln>
        </p:spPr>
      </p:pic>
      <p:sp>
        <p:nvSpPr>
          <p:cNvPr id="2" name="Rectangle 1">
            <a:extLst>
              <a:ext uri="{FF2B5EF4-FFF2-40B4-BE49-F238E27FC236}">
                <a16:creationId xmlns:a16="http://schemas.microsoft.com/office/drawing/2014/main" id="{0AE07224-C49F-3E31-E4B7-8B911477C7E5}"/>
              </a:ext>
            </a:extLst>
          </p:cNvPr>
          <p:cNvSpPr/>
          <p:nvPr/>
        </p:nvSpPr>
        <p:spPr>
          <a:xfrm>
            <a:off x="4332514" y="2079171"/>
            <a:ext cx="1328057" cy="141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p:nvPr/>
        </p:nvSpPr>
        <p:spPr>
          <a:xfrm>
            <a:off x="165" y="1"/>
            <a:ext cx="12191835" cy="31150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13"/>
          <p:cNvSpPr/>
          <p:nvPr/>
        </p:nvSpPr>
        <p:spPr>
          <a:xfrm>
            <a:off x="0" y="3115098"/>
            <a:ext cx="12191835" cy="37429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p13"/>
          <p:cNvSpPr txBox="1"/>
          <p:nvPr/>
        </p:nvSpPr>
        <p:spPr>
          <a:xfrm>
            <a:off x="-1" y="4227558"/>
            <a:ext cx="12192001"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a:solidFill>
                  <a:schemeClr val="lt1"/>
                </a:solidFill>
                <a:latin typeface="Arial"/>
                <a:ea typeface="Arial"/>
                <a:cs typeface="Arial"/>
                <a:sym typeface="Arial"/>
              </a:rPr>
              <a:t>FRAMEWORKS/TOOLS</a:t>
            </a:r>
            <a:endParaRPr sz="5400">
              <a:solidFill>
                <a:schemeClr val="lt1"/>
              </a:solidFill>
              <a:latin typeface="Arial"/>
              <a:ea typeface="Arial"/>
              <a:cs typeface="Arial"/>
              <a:sym typeface="Arial"/>
            </a:endParaRPr>
          </a:p>
        </p:txBody>
      </p:sp>
      <p:pic>
        <p:nvPicPr>
          <p:cNvPr id="224" name="Google Shape;224;p13"/>
          <p:cNvPicPr preferRelativeResize="0"/>
          <p:nvPr/>
        </p:nvPicPr>
        <p:blipFill rotWithShape="1">
          <a:blip r:embed="rId3">
            <a:alphaModFix/>
          </a:blip>
          <a:srcRect/>
          <a:stretch/>
        </p:blipFill>
        <p:spPr>
          <a:xfrm>
            <a:off x="1979667" y="1221010"/>
            <a:ext cx="7959521" cy="29324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30" name="Google Shape;230;p14"/>
          <p:cNvSpPr txBox="1"/>
          <p:nvPr/>
        </p:nvSpPr>
        <p:spPr>
          <a:xfrm>
            <a:off x="888273" y="182880"/>
            <a:ext cx="9927772" cy="590931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PROGRAMMING LANGUAGES USED :- </a:t>
            </a: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As we have developed a web application , an Android application , an IOS application so different languages for used.</a:t>
            </a:r>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Web application:- </a:t>
            </a:r>
            <a:r>
              <a:rPr lang="en-US" sz="1800">
                <a:solidFill>
                  <a:schemeClr val="dk1"/>
                </a:solidFill>
                <a:latin typeface="Consolas"/>
                <a:ea typeface="Consolas"/>
                <a:cs typeface="Consolas"/>
                <a:sym typeface="Consolas"/>
              </a:rPr>
              <a:t>(HTML , CSS , JAVASCRIPT) were used for frontend design , </a:t>
            </a:r>
            <a:r>
              <a:rPr lang="en-US" sz="1800" b="1">
                <a:solidFill>
                  <a:schemeClr val="dk1"/>
                </a:solidFill>
                <a:latin typeface="Consolas"/>
                <a:ea typeface="Consolas"/>
                <a:cs typeface="Consolas"/>
                <a:sym typeface="Consolas"/>
              </a:rPr>
              <a:t>Tensorflow.js</a:t>
            </a:r>
            <a:r>
              <a:rPr lang="en-US" sz="1800">
                <a:solidFill>
                  <a:schemeClr val="dk1"/>
                </a:solidFill>
                <a:latin typeface="Consolas"/>
                <a:ea typeface="Consolas"/>
                <a:cs typeface="Consolas"/>
                <a:sym typeface="Consolas"/>
              </a:rPr>
              <a:t> is a library for machine learning in java script which enables deep learning models to directly run in Web browser.</a:t>
            </a:r>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Android:- </a:t>
            </a:r>
            <a:r>
              <a:rPr lang="en-US" sz="1800">
                <a:solidFill>
                  <a:schemeClr val="dk1"/>
                </a:solidFill>
                <a:latin typeface="Consolas"/>
                <a:ea typeface="Consolas"/>
                <a:cs typeface="Consolas"/>
                <a:sym typeface="Consolas"/>
              </a:rPr>
              <a:t>Native android libraries are used to develop the application (java for android) below is the figure.</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pic>
        <p:nvPicPr>
          <p:cNvPr id="231" name="Google Shape;231;p14"/>
          <p:cNvPicPr preferRelativeResize="0"/>
          <p:nvPr/>
        </p:nvPicPr>
        <p:blipFill rotWithShape="1">
          <a:blip r:embed="rId3">
            <a:alphaModFix/>
          </a:blip>
          <a:srcRect/>
          <a:stretch/>
        </p:blipFill>
        <p:spPr>
          <a:xfrm>
            <a:off x="3526971" y="3135087"/>
            <a:ext cx="5316583" cy="29913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37" name="Google Shape;237;p15"/>
          <p:cNvSpPr txBox="1"/>
          <p:nvPr/>
        </p:nvSpPr>
        <p:spPr>
          <a:xfrm>
            <a:off x="901335" y="248194"/>
            <a:ext cx="10149841" cy="75713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TOOLS/LIBRARIES USED FOR DEEP LEARNING MODEL :-  </a:t>
            </a:r>
            <a:r>
              <a:rPr lang="en-US" sz="1800">
                <a:solidFill>
                  <a:schemeClr val="dk1"/>
                </a:solidFill>
                <a:latin typeface="Consolas"/>
                <a:ea typeface="Consolas"/>
                <a:cs typeface="Consolas"/>
                <a:sym typeface="Consolas"/>
              </a:rPr>
              <a:t>Native Keras libraries are used to develop deep learning model.</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Mobile-Net is used  as a model which is used to classify skin lesion images into 7 listed categories.(Further detail about model is given in next section)</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Native Keras model is then converted to tensorflow.js(model.json) model using tensorflow_converter api to be used for web app.</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Native keras model is also converted to tensorflow-lite(model.tflite) model which is used to develop mobile app.</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Conversion is done in order to make the model compatible to be able to run directly into web-browser.</a:t>
            </a:r>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p:nvPr/>
        </p:nvSpPr>
        <p:spPr>
          <a:xfrm>
            <a:off x="165" y="1"/>
            <a:ext cx="12191835" cy="31150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16"/>
          <p:cNvSpPr/>
          <p:nvPr/>
        </p:nvSpPr>
        <p:spPr>
          <a:xfrm>
            <a:off x="0" y="3115098"/>
            <a:ext cx="12191835" cy="37429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16"/>
          <p:cNvSpPr txBox="1"/>
          <p:nvPr/>
        </p:nvSpPr>
        <p:spPr>
          <a:xfrm>
            <a:off x="-1" y="4227558"/>
            <a:ext cx="12192001"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a:solidFill>
                  <a:schemeClr val="lt1"/>
                </a:solidFill>
                <a:latin typeface="Arial"/>
                <a:ea typeface="Arial"/>
                <a:cs typeface="Arial"/>
                <a:sym typeface="Arial"/>
              </a:rPr>
              <a:t>SYSTEM DESCRIPTION</a:t>
            </a:r>
            <a:endParaRPr sz="5400">
              <a:solidFill>
                <a:schemeClr val="lt1"/>
              </a:solidFill>
              <a:latin typeface="Arial"/>
              <a:ea typeface="Arial"/>
              <a:cs typeface="Arial"/>
              <a:sym typeface="Arial"/>
            </a:endParaRPr>
          </a:p>
        </p:txBody>
      </p:sp>
      <p:pic>
        <p:nvPicPr>
          <p:cNvPr id="245" name="Google Shape;245;p16"/>
          <p:cNvPicPr preferRelativeResize="0"/>
          <p:nvPr/>
        </p:nvPicPr>
        <p:blipFill rotWithShape="1">
          <a:blip r:embed="rId3">
            <a:alphaModFix/>
          </a:blip>
          <a:srcRect/>
          <a:stretch/>
        </p:blipFill>
        <p:spPr>
          <a:xfrm>
            <a:off x="1979667" y="1221010"/>
            <a:ext cx="7959521" cy="29324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51" name="Google Shape;251;p17"/>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52" name="Google Shape;252;p17"/>
          <p:cNvSpPr txBox="1"/>
          <p:nvPr/>
        </p:nvSpPr>
        <p:spPr>
          <a:xfrm>
            <a:off x="1031965" y="705394"/>
            <a:ext cx="9744891" cy="30008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a:solidFill>
                  <a:schemeClr val="dk1"/>
                </a:solidFill>
                <a:latin typeface="Arial"/>
                <a:ea typeface="Arial"/>
                <a:cs typeface="Arial"/>
                <a:sym typeface="Arial"/>
              </a:rPr>
              <a:t>SYSTEM DESCRIPTION :- </a:t>
            </a: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The whole solution has been composed of three features namely</a:t>
            </a:r>
            <a:endParaRPr/>
          </a:p>
          <a:p>
            <a:pPr marL="0" marR="0" lvl="0" indent="-114300" algn="l"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Identification of skin lesions form images.</a:t>
            </a:r>
            <a:endParaRPr/>
          </a:p>
          <a:p>
            <a:pPr marL="0" marR="0" lvl="0" indent="-114300" algn="l"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Finding a Doctor near ones current location.</a:t>
            </a:r>
            <a:endParaRPr/>
          </a:p>
          <a:p>
            <a:pPr marL="0" marR="0" lvl="0" indent="-114300" algn="l"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Discussion Forum for people to connect with each other.</a:t>
            </a:r>
            <a:endParaRPr/>
          </a:p>
          <a:p>
            <a:pPr marL="0" marR="0" lvl="0" indent="0" algn="l" rtl="0">
              <a:lnSpc>
                <a:spcPct val="150000"/>
              </a:lnSpc>
              <a:spcBef>
                <a:spcPts val="0"/>
              </a:spcBef>
              <a:spcAft>
                <a:spcPts val="0"/>
              </a:spcAft>
              <a:buClr>
                <a:schemeClr val="dk1"/>
              </a:buClr>
              <a:buSzPts val="1800"/>
              <a:buFont typeface="Arial"/>
              <a:buNone/>
            </a:pPr>
            <a:endParaRPr sz="1800" b="1">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b="1">
                <a:solidFill>
                  <a:schemeClr val="dk1"/>
                </a:solidFill>
                <a:latin typeface="Consolas"/>
                <a:ea typeface="Consolas"/>
                <a:cs typeface="Consolas"/>
                <a:sym typeface="Consolas"/>
              </a:rPr>
              <a:t>We will describe the functioning of each of the components in detail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58" name="Google Shape;258;p18"/>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59" name="Google Shape;259;p18"/>
          <p:cNvSpPr txBox="1"/>
          <p:nvPr/>
        </p:nvSpPr>
        <p:spPr>
          <a:xfrm>
            <a:off x="1045028" y="169817"/>
            <a:ext cx="9744891" cy="29495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IDENTIFICATION OF SKIN DESEASE FROM IMAGE :- </a:t>
            </a:r>
            <a:r>
              <a:rPr lang="en-US" sz="1800">
                <a:solidFill>
                  <a:schemeClr val="dk1"/>
                </a:solidFill>
                <a:latin typeface="Consolas"/>
                <a:ea typeface="Consolas"/>
                <a:cs typeface="Consolas"/>
                <a:sym typeface="Consolas"/>
              </a:rPr>
              <a:t>This is the core functionality of our solution , here users will require to upload the image of a skin lesion either by clicking a picture form phone camera (for android and iOS) devices or by uploading a already stored images(for web app and mobile device).</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pic>
        <p:nvPicPr>
          <p:cNvPr id="260" name="Google Shape;260;p18"/>
          <p:cNvPicPr preferRelativeResize="0"/>
          <p:nvPr/>
        </p:nvPicPr>
        <p:blipFill rotWithShape="1">
          <a:blip r:embed="rId3">
            <a:alphaModFix/>
          </a:blip>
          <a:srcRect/>
          <a:stretch/>
        </p:blipFill>
        <p:spPr>
          <a:xfrm>
            <a:off x="2625634" y="1966369"/>
            <a:ext cx="7171509" cy="425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66" name="Google Shape;266;p19"/>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67" name="Google Shape;267;p19"/>
          <p:cNvSpPr txBox="1"/>
          <p:nvPr/>
        </p:nvSpPr>
        <p:spPr>
          <a:xfrm>
            <a:off x="1031965" y="470263"/>
            <a:ext cx="9744891" cy="585801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BRIEF ABOUT THE MOBILE-NET MODEL :- </a:t>
            </a:r>
            <a:r>
              <a:rPr lang="en-US" sz="1800">
                <a:solidFill>
                  <a:schemeClr val="dk1"/>
                </a:solidFill>
                <a:latin typeface="Consolas"/>
                <a:ea typeface="Consolas"/>
                <a:cs typeface="Consolas"/>
                <a:sym typeface="Consolas"/>
              </a:rPr>
              <a:t>We shall be using Mobilenet as it is lightweight in its architecture. It uses depth wise separable convolutions which basically means it performs a single convolution on each colour channel rather than combining all three and flattening it. This has the effect of filtering the input channels. Or as the authors of the paper explain clearly: </a:t>
            </a:r>
            <a:r>
              <a:rPr lang="en-US" sz="1800" b="1">
                <a:solidFill>
                  <a:schemeClr val="dk1"/>
                </a:solidFill>
                <a:latin typeface="Consolas"/>
                <a:ea typeface="Consolas"/>
                <a:cs typeface="Consolas"/>
                <a:sym typeface="Consolas"/>
              </a:rPr>
              <a:t>“ </a:t>
            </a:r>
            <a:r>
              <a:rPr lang="en-US" sz="1800" b="1" i="1">
                <a:solidFill>
                  <a:schemeClr val="dk1"/>
                </a:solidFill>
                <a:latin typeface="Consolas"/>
                <a:ea typeface="Consolas"/>
                <a:cs typeface="Consolas"/>
                <a:sym typeface="Consolas"/>
              </a:rPr>
              <a:t>For MobileNets the depth wise convolution applies a single filter to each input channel. The point wise convolution then applies a 1×1 convolution to combine the outputs the depth wise convolution. A standard convolution both filters and combines inputs into a new set of outputs in one step. The depth wise separable convolution splits this into two layers, a separate layer for filtering and a separate layer for combining. This factorization has the effect of drastically reducing computation and model size</a:t>
            </a:r>
            <a:r>
              <a:rPr lang="en-US"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p:nvPr/>
        </p:nvSpPr>
        <p:spPr>
          <a:xfrm>
            <a:off x="7469977" y="2294161"/>
            <a:ext cx="1995678" cy="1995678"/>
          </a:xfrm>
          <a:prstGeom prst="ellipse">
            <a:avLst/>
          </a:prstGeom>
          <a:solidFill>
            <a:schemeClr val="accent2">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2"/>
          <p:cNvSpPr/>
          <p:nvPr/>
        </p:nvSpPr>
        <p:spPr>
          <a:xfrm>
            <a:off x="9642657" y="2289717"/>
            <a:ext cx="1995678" cy="1995678"/>
          </a:xfrm>
          <a:prstGeom prst="ellipse">
            <a:avLst/>
          </a:prstGeom>
          <a:solidFill>
            <a:schemeClr val="accent3">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
          <p:cNvSpPr txBox="1"/>
          <p:nvPr/>
        </p:nvSpPr>
        <p:spPr>
          <a:xfrm>
            <a:off x="5913287" y="168202"/>
            <a:ext cx="5952142" cy="923330"/>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5400">
                <a:solidFill>
                  <a:srgbClr val="262626"/>
                </a:solidFill>
                <a:latin typeface="Arial"/>
                <a:ea typeface="Arial"/>
                <a:cs typeface="Arial"/>
                <a:sym typeface="Arial"/>
              </a:rPr>
              <a:t>TEAM PROFILE</a:t>
            </a:r>
            <a:endParaRPr sz="5400">
              <a:solidFill>
                <a:schemeClr val="accent1"/>
              </a:solidFill>
              <a:latin typeface="Arial"/>
              <a:ea typeface="Arial"/>
              <a:cs typeface="Arial"/>
              <a:sym typeface="Arial"/>
            </a:endParaRPr>
          </a:p>
        </p:txBody>
      </p:sp>
      <p:sp>
        <p:nvSpPr>
          <p:cNvPr id="132" name="Google Shape;132;p2"/>
          <p:cNvSpPr/>
          <p:nvPr/>
        </p:nvSpPr>
        <p:spPr>
          <a:xfrm>
            <a:off x="4918474" y="2350856"/>
            <a:ext cx="1995678" cy="1995678"/>
          </a:xfrm>
          <a:prstGeom prst="ellipse">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3" name="Google Shape;133;p2"/>
          <p:cNvGrpSpPr/>
          <p:nvPr/>
        </p:nvGrpSpPr>
        <p:grpSpPr>
          <a:xfrm>
            <a:off x="4950822" y="4522006"/>
            <a:ext cx="2050869" cy="1242872"/>
            <a:chOff x="2546993" y="3835202"/>
            <a:chExt cx="2050869" cy="1242872"/>
          </a:xfrm>
        </p:grpSpPr>
        <p:sp>
          <p:nvSpPr>
            <p:cNvPr id="134" name="Google Shape;134;p2"/>
            <p:cNvSpPr txBox="1"/>
            <p:nvPr/>
          </p:nvSpPr>
          <p:spPr>
            <a:xfrm>
              <a:off x="2724326" y="3835202"/>
              <a:ext cx="1811449" cy="3726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DHRUV PATEL</a:t>
              </a:r>
              <a:endParaRPr sz="1400" b="1">
                <a:solidFill>
                  <a:schemeClr val="dk1"/>
                </a:solidFill>
                <a:latin typeface="Arial"/>
                <a:ea typeface="Arial"/>
                <a:cs typeface="Arial"/>
                <a:sym typeface="Arial"/>
              </a:endParaRPr>
            </a:p>
          </p:txBody>
        </p:sp>
        <p:sp>
          <p:nvSpPr>
            <p:cNvPr id="135" name="Google Shape;135;p2"/>
            <p:cNvSpPr txBox="1"/>
            <p:nvPr/>
          </p:nvSpPr>
          <p:spPr>
            <a:xfrm>
              <a:off x="2714325" y="4542219"/>
              <a:ext cx="183145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136" name="Google Shape;136;p2"/>
            <p:cNvSpPr txBox="1"/>
            <p:nvPr/>
          </p:nvSpPr>
          <p:spPr>
            <a:xfrm>
              <a:off x="2546993" y="4247077"/>
              <a:ext cx="2050869" cy="830997"/>
            </a:xfrm>
            <a:prstGeom prst="rect">
              <a:avLst/>
            </a:prstGeom>
            <a:noFill/>
            <a:ln>
              <a:noFill/>
            </a:ln>
          </p:spPr>
          <p:txBody>
            <a:bodyPr spcFirstLastPara="1" wrap="square" lIns="90000" tIns="45700" rIns="108000" bIns="45700" anchor="t" anchorCtr="0">
              <a:sp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TEAM  LEADER</a:t>
              </a:r>
              <a:endParaRPr/>
            </a:p>
            <a:p>
              <a:pPr marL="0" marR="0" lvl="0" indent="0" algn="ctr" rtl="0">
                <a:spcBef>
                  <a:spcPts val="0"/>
                </a:spcBef>
                <a:spcAft>
                  <a:spcPts val="0"/>
                </a:spcAft>
                <a:buNone/>
              </a:pPr>
              <a:endParaRPr sz="1200" b="1">
                <a:solidFill>
                  <a:schemeClr val="lt1"/>
                </a:solidFill>
                <a:latin typeface="Arial"/>
                <a:ea typeface="Arial"/>
                <a:cs typeface="Arial"/>
                <a:sym typeface="Arial"/>
              </a:endParaRPr>
            </a:p>
            <a:p>
              <a:pPr marL="0" marR="0" lvl="0" indent="0" algn="ctr" rtl="0">
                <a:spcBef>
                  <a:spcPts val="0"/>
                </a:spcBef>
                <a:spcAft>
                  <a:spcPts val="0"/>
                </a:spcAft>
                <a:buNone/>
              </a:pPr>
              <a:r>
                <a:rPr lang="en-US" sz="1200" b="1">
                  <a:solidFill>
                    <a:schemeClr val="lt1"/>
                  </a:solidFill>
                  <a:latin typeface="Arial"/>
                  <a:ea typeface="Arial"/>
                  <a:cs typeface="Arial"/>
                  <a:sym typeface="Arial"/>
                </a:rPr>
                <a:t>EMAIL: dhruvgcet29@gmail.com</a:t>
              </a:r>
              <a:endParaRPr/>
            </a:p>
          </p:txBody>
        </p:sp>
      </p:grpSp>
      <p:grpSp>
        <p:nvGrpSpPr>
          <p:cNvPr id="137" name="Google Shape;137;p2"/>
          <p:cNvGrpSpPr/>
          <p:nvPr/>
        </p:nvGrpSpPr>
        <p:grpSpPr>
          <a:xfrm>
            <a:off x="7210698" y="4574257"/>
            <a:ext cx="2677886" cy="1203684"/>
            <a:chOff x="4351247" y="3822139"/>
            <a:chExt cx="2677886" cy="1203684"/>
          </a:xfrm>
        </p:grpSpPr>
        <p:sp>
          <p:nvSpPr>
            <p:cNvPr id="138" name="Google Shape;138;p2"/>
            <p:cNvSpPr txBox="1"/>
            <p:nvPr/>
          </p:nvSpPr>
          <p:spPr>
            <a:xfrm>
              <a:off x="4625567" y="3822139"/>
              <a:ext cx="2129246" cy="3726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PRATIKSHYA MISHRA</a:t>
              </a:r>
              <a:endParaRPr sz="1400" b="1">
                <a:solidFill>
                  <a:schemeClr val="dk1"/>
                </a:solidFill>
                <a:latin typeface="Arial"/>
                <a:ea typeface="Arial"/>
                <a:cs typeface="Arial"/>
                <a:sym typeface="Arial"/>
              </a:endParaRPr>
            </a:p>
          </p:txBody>
        </p:sp>
        <p:sp>
          <p:nvSpPr>
            <p:cNvPr id="139" name="Google Shape;139;p2"/>
            <p:cNvSpPr txBox="1"/>
            <p:nvPr/>
          </p:nvSpPr>
          <p:spPr>
            <a:xfrm>
              <a:off x="4700113" y="4542219"/>
              <a:ext cx="183145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3F3F3F"/>
                  </a:solidFill>
                  <a:latin typeface="Arial"/>
                  <a:ea typeface="Arial"/>
                  <a:cs typeface="Arial"/>
                  <a:sym typeface="Arial"/>
                </a:rPr>
                <a:t>.</a:t>
              </a:r>
              <a:endParaRPr sz="1200">
                <a:solidFill>
                  <a:srgbClr val="3F3F3F"/>
                </a:solidFill>
                <a:latin typeface="Arial"/>
                <a:ea typeface="Arial"/>
                <a:cs typeface="Arial"/>
                <a:sym typeface="Arial"/>
              </a:endParaRPr>
            </a:p>
          </p:txBody>
        </p:sp>
        <p:sp>
          <p:nvSpPr>
            <p:cNvPr id="140" name="Google Shape;140;p2"/>
            <p:cNvSpPr txBox="1"/>
            <p:nvPr/>
          </p:nvSpPr>
          <p:spPr>
            <a:xfrm>
              <a:off x="4351247" y="4194826"/>
              <a:ext cx="2677886" cy="830997"/>
            </a:xfrm>
            <a:prstGeom prst="rect">
              <a:avLst/>
            </a:prstGeom>
            <a:noFill/>
            <a:ln>
              <a:noFill/>
            </a:ln>
          </p:spPr>
          <p:txBody>
            <a:bodyPr spcFirstLastPara="1" wrap="square" lIns="90000" tIns="45700" rIns="108000" bIns="45700" anchor="t" anchorCtr="0">
              <a:sp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TEAM  MEMBER</a:t>
              </a:r>
              <a:endParaRPr/>
            </a:p>
            <a:p>
              <a:pPr marL="0" marR="0" lvl="0" indent="0" algn="ctr" rtl="0">
                <a:spcBef>
                  <a:spcPts val="0"/>
                </a:spcBef>
                <a:spcAft>
                  <a:spcPts val="0"/>
                </a:spcAft>
                <a:buNone/>
              </a:pPr>
              <a:endParaRPr sz="1200" b="1">
                <a:solidFill>
                  <a:schemeClr val="lt1"/>
                </a:solidFill>
                <a:latin typeface="Arial"/>
                <a:ea typeface="Arial"/>
                <a:cs typeface="Arial"/>
                <a:sym typeface="Arial"/>
              </a:endParaRPr>
            </a:p>
            <a:p>
              <a:pPr marL="0" marR="0" lvl="0" indent="0" algn="ctr" rtl="0">
                <a:spcBef>
                  <a:spcPts val="0"/>
                </a:spcBef>
                <a:spcAft>
                  <a:spcPts val="0"/>
                </a:spcAft>
                <a:buNone/>
              </a:pPr>
              <a:r>
                <a:rPr lang="en-US" sz="1200" b="1">
                  <a:solidFill>
                    <a:schemeClr val="lt1"/>
                  </a:solidFill>
                  <a:latin typeface="Arial"/>
                  <a:ea typeface="Arial"/>
                  <a:cs typeface="Arial"/>
                  <a:sym typeface="Arial"/>
                </a:rPr>
                <a:t>EMAIL:</a:t>
              </a:r>
              <a:endParaRPr/>
            </a:p>
            <a:p>
              <a:pPr marL="0" marR="0" lvl="0" indent="0" algn="ctr" rtl="0">
                <a:spcBef>
                  <a:spcPts val="0"/>
                </a:spcBef>
                <a:spcAft>
                  <a:spcPts val="0"/>
                </a:spcAft>
                <a:buNone/>
              </a:pPr>
              <a:r>
                <a:rPr lang="en-US" sz="1200" b="1">
                  <a:solidFill>
                    <a:schemeClr val="lt1"/>
                  </a:solidFill>
                  <a:latin typeface="Arial"/>
                  <a:ea typeface="Arial"/>
                  <a:cs typeface="Arial"/>
                  <a:sym typeface="Arial"/>
                </a:rPr>
                <a:t>pratikshya.mishra72@gmail.com</a:t>
              </a:r>
              <a:endParaRPr sz="1200" b="1">
                <a:solidFill>
                  <a:schemeClr val="lt1"/>
                </a:solidFill>
                <a:latin typeface="Arial"/>
                <a:ea typeface="Arial"/>
                <a:cs typeface="Arial"/>
                <a:sym typeface="Arial"/>
              </a:endParaRPr>
            </a:p>
          </p:txBody>
        </p:sp>
      </p:grpSp>
      <p:grpSp>
        <p:nvGrpSpPr>
          <p:cNvPr id="141" name="Google Shape;141;p2"/>
          <p:cNvGrpSpPr/>
          <p:nvPr/>
        </p:nvGrpSpPr>
        <p:grpSpPr>
          <a:xfrm>
            <a:off x="9739717" y="4567788"/>
            <a:ext cx="1831453" cy="997079"/>
            <a:chOff x="6665706" y="3822139"/>
            <a:chExt cx="1831453" cy="997079"/>
          </a:xfrm>
        </p:grpSpPr>
        <p:sp>
          <p:nvSpPr>
            <p:cNvPr id="142" name="Google Shape;142;p2"/>
            <p:cNvSpPr txBox="1"/>
            <p:nvPr/>
          </p:nvSpPr>
          <p:spPr>
            <a:xfrm>
              <a:off x="6675708" y="3822139"/>
              <a:ext cx="1811449" cy="3726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YOGISHANKAR</a:t>
              </a:r>
              <a:endParaRPr sz="1400" b="1">
                <a:solidFill>
                  <a:schemeClr val="dk1"/>
                </a:solidFill>
                <a:latin typeface="Arial"/>
                <a:ea typeface="Arial"/>
                <a:cs typeface="Arial"/>
                <a:sym typeface="Arial"/>
              </a:endParaRPr>
            </a:p>
          </p:txBody>
        </p:sp>
        <p:sp>
          <p:nvSpPr>
            <p:cNvPr id="143" name="Google Shape;143;p2"/>
            <p:cNvSpPr txBox="1"/>
            <p:nvPr/>
          </p:nvSpPr>
          <p:spPr>
            <a:xfrm>
              <a:off x="6665706" y="4542219"/>
              <a:ext cx="183145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200">
                <a:solidFill>
                  <a:srgbClr val="3F3F3F"/>
                </a:solidFill>
                <a:latin typeface="Arial"/>
                <a:ea typeface="Arial"/>
                <a:cs typeface="Arial"/>
                <a:sym typeface="Arial"/>
              </a:endParaRPr>
            </a:p>
          </p:txBody>
        </p:sp>
        <p:sp>
          <p:nvSpPr>
            <p:cNvPr id="144" name="Google Shape;144;p2"/>
            <p:cNvSpPr txBox="1"/>
            <p:nvPr/>
          </p:nvSpPr>
          <p:spPr>
            <a:xfrm>
              <a:off x="6675707" y="4194826"/>
              <a:ext cx="1811450" cy="276999"/>
            </a:xfrm>
            <a:prstGeom prst="rect">
              <a:avLst/>
            </a:prstGeom>
            <a:noFill/>
            <a:ln>
              <a:noFill/>
            </a:ln>
          </p:spPr>
          <p:txBody>
            <a:bodyPr spcFirstLastPara="1" wrap="square" lIns="90000" tIns="45700" rIns="108000" bIns="45700" anchor="t" anchorCtr="0">
              <a:sp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TEAM  MEMBER</a:t>
              </a:r>
              <a:endParaRPr sz="1200" b="1">
                <a:solidFill>
                  <a:schemeClr val="lt1"/>
                </a:solidFill>
                <a:latin typeface="Arial"/>
                <a:ea typeface="Arial"/>
                <a:cs typeface="Arial"/>
                <a:sym typeface="Arial"/>
              </a:endParaRPr>
            </a:p>
          </p:txBody>
        </p:sp>
      </p:grpSp>
      <p:sp>
        <p:nvSpPr>
          <p:cNvPr id="145" name="Google Shape;145;p2"/>
          <p:cNvSpPr/>
          <p:nvPr/>
        </p:nvSpPr>
        <p:spPr>
          <a:xfrm>
            <a:off x="8817983" y="3560000"/>
            <a:ext cx="792088" cy="792088"/>
          </a:xfrm>
          <a:prstGeom prst="plus">
            <a:avLst>
              <a:gd name="adj" fmla="val 30541"/>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pic>
        <p:nvPicPr>
          <p:cNvPr id="146" name="Google Shape;146;p2" descr="20201003_000517.jpg"/>
          <p:cNvPicPr preferRelativeResize="0">
            <a:picLocks noGrp="1"/>
          </p:cNvPicPr>
          <p:nvPr>
            <p:ph type="pic" idx="2"/>
          </p:nvPr>
        </p:nvPicPr>
        <p:blipFill rotWithShape="1">
          <a:blip r:embed="rId3">
            <a:alphaModFix/>
          </a:blip>
          <a:srcRect l="2889" r="2889"/>
          <a:stretch/>
        </p:blipFill>
        <p:spPr>
          <a:xfrm>
            <a:off x="5028187" y="2565668"/>
            <a:ext cx="1786270" cy="1786270"/>
          </a:xfrm>
          <a:prstGeom prst="ellipse">
            <a:avLst/>
          </a:prstGeom>
          <a:solidFill>
            <a:srgbClr val="F2F2F2"/>
          </a:solidFill>
          <a:ln>
            <a:noFill/>
          </a:ln>
        </p:spPr>
      </p:pic>
      <p:pic>
        <p:nvPicPr>
          <p:cNvPr id="147" name="Google Shape;147;p2" descr="20201003_000003.jpg"/>
          <p:cNvPicPr preferRelativeResize="0">
            <a:picLocks noGrp="1"/>
          </p:cNvPicPr>
          <p:nvPr>
            <p:ph type="pic" idx="3"/>
          </p:nvPr>
        </p:nvPicPr>
        <p:blipFill rotWithShape="1">
          <a:blip r:embed="rId4">
            <a:alphaModFix/>
          </a:blip>
          <a:srcRect l="1113" r="1112"/>
          <a:stretch/>
        </p:blipFill>
        <p:spPr>
          <a:xfrm>
            <a:off x="7362592" y="2591792"/>
            <a:ext cx="1786270" cy="1786270"/>
          </a:xfrm>
          <a:prstGeom prst="ellipse">
            <a:avLst/>
          </a:prstGeom>
          <a:solidFill>
            <a:srgbClr val="F2F2F2"/>
          </a:solidFill>
          <a:ln>
            <a:noFill/>
          </a:ln>
        </p:spPr>
      </p:pic>
      <p:pic>
        <p:nvPicPr>
          <p:cNvPr id="148" name="Google Shape;148;p2" descr="20201002_235944.jpg"/>
          <p:cNvPicPr preferRelativeResize="0">
            <a:picLocks noGrp="1"/>
          </p:cNvPicPr>
          <p:nvPr>
            <p:ph type="pic" idx="4"/>
          </p:nvPr>
        </p:nvPicPr>
        <p:blipFill rotWithShape="1">
          <a:blip r:embed="rId5">
            <a:alphaModFix/>
          </a:blip>
          <a:srcRect t="13824" b="13824"/>
          <a:stretch/>
        </p:blipFill>
        <p:spPr>
          <a:xfrm>
            <a:off x="9762309" y="2578730"/>
            <a:ext cx="1786270" cy="1786270"/>
          </a:xfrm>
          <a:prstGeom prst="ellipse">
            <a:avLst/>
          </a:prstGeom>
          <a:solidFill>
            <a:srgbClr val="F2F2F2"/>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73" name="Google Shape;273;p20"/>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74" name="Google Shape;274;p20"/>
          <p:cNvSpPr txBox="1"/>
          <p:nvPr/>
        </p:nvSpPr>
        <p:spPr>
          <a:xfrm>
            <a:off x="1045028" y="169817"/>
            <a:ext cx="9744891" cy="13388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MobileNET Architecture </a:t>
            </a:r>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pic>
        <p:nvPicPr>
          <p:cNvPr id="275" name="Google Shape;275;p20" descr="C:\Users\DELL\Desktop\1_lrxsPkbVrrIPVmr7jy-noA.png"/>
          <p:cNvPicPr preferRelativeResize="0"/>
          <p:nvPr/>
        </p:nvPicPr>
        <p:blipFill rotWithShape="1">
          <a:blip r:embed="rId3">
            <a:alphaModFix/>
          </a:blip>
          <a:srcRect/>
          <a:stretch/>
        </p:blipFill>
        <p:spPr>
          <a:xfrm>
            <a:off x="2821577" y="571500"/>
            <a:ext cx="6583680" cy="571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81" name="Google Shape;281;p21"/>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82" name="Google Shape;282;p21"/>
          <p:cNvSpPr txBox="1"/>
          <p:nvPr/>
        </p:nvSpPr>
        <p:spPr>
          <a:xfrm>
            <a:off x="1045028" y="862149"/>
            <a:ext cx="9744891" cy="383181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FINDING NEARBY LOCATION :-  </a:t>
            </a:r>
            <a:r>
              <a:rPr lang="en-US" sz="1800">
                <a:solidFill>
                  <a:schemeClr val="dk1"/>
                </a:solidFill>
                <a:latin typeface="Consolas"/>
                <a:ea typeface="Consolas"/>
                <a:cs typeface="Consolas"/>
                <a:sym typeface="Consolas"/>
              </a:rPr>
              <a:t>This feature uses users current location to fetch nearby dermatologist and point their location on the map.</a:t>
            </a:r>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It also displays the website of the clinic (if it has one) along with mobile number so they can book their appointments.</a:t>
            </a:r>
            <a:endParaRPr/>
          </a:p>
          <a:p>
            <a:pPr marL="0" marR="0" lvl="0" indent="0" algn="just" rtl="0">
              <a:lnSpc>
                <a:spcPct val="150000"/>
              </a:lnSpc>
              <a:spcBef>
                <a:spcPts val="0"/>
              </a:spcBef>
              <a:spcAft>
                <a:spcPts val="0"/>
              </a:spcAft>
              <a:buClr>
                <a:schemeClr val="dk1"/>
              </a:buClr>
              <a:buSzPts val="1800"/>
              <a:buFont typeface="Arial"/>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   </a:t>
            </a:r>
            <a:r>
              <a:rPr lang="en-US" sz="1800">
                <a:solidFill>
                  <a:schemeClr val="dk1"/>
                </a:solidFill>
                <a:latin typeface="Consolas"/>
                <a:ea typeface="Consolas"/>
                <a:cs typeface="Consolas"/>
                <a:sym typeface="Consolas"/>
              </a:rPr>
              <a:t>It uses Google maps Api to achieve the functionality.</a:t>
            </a: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288" name="Google Shape;288;p22"/>
          <p:cNvSpPr txBox="1"/>
          <p:nvPr/>
        </p:nvSpPr>
        <p:spPr>
          <a:xfrm>
            <a:off x="901335" y="378823"/>
            <a:ext cx="10149841"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89" name="Google Shape;289;p22"/>
          <p:cNvSpPr txBox="1"/>
          <p:nvPr/>
        </p:nvSpPr>
        <p:spPr>
          <a:xfrm>
            <a:off x="1018902" y="587828"/>
            <a:ext cx="9744891" cy="45653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290" name="Google Shape;290;p22"/>
          <p:cNvSpPr txBox="1"/>
          <p:nvPr/>
        </p:nvSpPr>
        <p:spPr>
          <a:xfrm>
            <a:off x="1097280" y="261257"/>
            <a:ext cx="9326880" cy="590931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DISCUSSION FORUM :- </a:t>
            </a:r>
            <a:r>
              <a:rPr lang="en-US" sz="1800">
                <a:solidFill>
                  <a:schemeClr val="dk1"/>
                </a:solidFill>
                <a:latin typeface="Consolas"/>
                <a:ea typeface="Consolas"/>
                <a:cs typeface="Consolas"/>
                <a:sym typeface="Consolas"/>
              </a:rPr>
              <a:t> The discussion forum is a place where people can connect with each other and share information , discuss around the issues , suggest or recommend doctors to people suffering from skin ailments.</a:t>
            </a:r>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It is developed on a platform called muut.com and is embedded into the application.</a:t>
            </a:r>
            <a:endParaRPr/>
          </a:p>
          <a:p>
            <a:pPr marL="0" marR="0" lvl="0" indent="0" algn="just" rtl="0">
              <a:lnSpc>
                <a:spcPct val="150000"/>
              </a:lnSpc>
              <a:spcBef>
                <a:spcPts val="0"/>
              </a:spcBef>
              <a:spcAft>
                <a:spcPts val="0"/>
              </a:spcAft>
              <a:buClr>
                <a:schemeClr val="dk1"/>
              </a:buClr>
              <a:buSzPts val="1800"/>
              <a:buFont typeface="Arial"/>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Users would require to sign-in in order to post comments/images on the forum.</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rgbClr val="FF0000"/>
              </a:buClr>
              <a:buSzPts val="1800"/>
              <a:buFont typeface="Arial"/>
              <a:buChar char="•"/>
            </a:pPr>
            <a:r>
              <a:rPr lang="en-US" sz="1800" b="1">
                <a:solidFill>
                  <a:srgbClr val="FF0000"/>
                </a:solidFill>
                <a:latin typeface="Consolas"/>
                <a:ea typeface="Consolas"/>
                <a:cs typeface="Consolas"/>
                <a:sym typeface="Consolas"/>
              </a:rPr>
              <a:t> Note:- As this is prototype sign by (Google , facebook , twitter) has not been enabled because they are paid services and this forum uses free-trail version users will have to sign in via traditional method.</a:t>
            </a:r>
            <a:endParaRPr sz="1800" b="1">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p:nvPr/>
        </p:nvSpPr>
        <p:spPr>
          <a:xfrm>
            <a:off x="165" y="1"/>
            <a:ext cx="12191835" cy="31150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6" name="Google Shape;356;p29"/>
          <p:cNvSpPr/>
          <p:nvPr/>
        </p:nvSpPr>
        <p:spPr>
          <a:xfrm>
            <a:off x="0" y="3115098"/>
            <a:ext cx="12191835" cy="37429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29"/>
          <p:cNvSpPr txBox="1"/>
          <p:nvPr/>
        </p:nvSpPr>
        <p:spPr>
          <a:xfrm>
            <a:off x="-1" y="4227558"/>
            <a:ext cx="12192001"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a:solidFill>
                  <a:schemeClr val="lt1"/>
                </a:solidFill>
                <a:latin typeface="Arial"/>
                <a:ea typeface="Arial"/>
                <a:cs typeface="Arial"/>
                <a:sym typeface="Arial"/>
              </a:rPr>
              <a:t>FUTURE WORK/CONCLUSION</a:t>
            </a:r>
            <a:endParaRPr sz="5400">
              <a:solidFill>
                <a:schemeClr val="lt1"/>
              </a:solidFill>
              <a:latin typeface="Arial"/>
              <a:ea typeface="Arial"/>
              <a:cs typeface="Arial"/>
              <a:sym typeface="Arial"/>
            </a:endParaRPr>
          </a:p>
        </p:txBody>
      </p:sp>
      <p:pic>
        <p:nvPicPr>
          <p:cNvPr id="358" name="Google Shape;358;p29"/>
          <p:cNvPicPr preferRelativeResize="0"/>
          <p:nvPr/>
        </p:nvPicPr>
        <p:blipFill rotWithShape="1">
          <a:blip r:embed="rId3">
            <a:alphaModFix/>
          </a:blip>
          <a:srcRect/>
          <a:stretch/>
        </p:blipFill>
        <p:spPr>
          <a:xfrm>
            <a:off x="1979667" y="1221010"/>
            <a:ext cx="7959521" cy="29324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364" name="Google Shape;364;p30"/>
          <p:cNvSpPr txBox="1"/>
          <p:nvPr/>
        </p:nvSpPr>
        <p:spPr>
          <a:xfrm>
            <a:off x="6831874" y="378823"/>
            <a:ext cx="4219302"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365" name="Google Shape;365;p30"/>
          <p:cNvSpPr txBox="1"/>
          <p:nvPr/>
        </p:nvSpPr>
        <p:spPr>
          <a:xfrm>
            <a:off x="7511143" y="587828"/>
            <a:ext cx="3252650" cy="50783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366" name="Google Shape;366;p30"/>
          <p:cNvSpPr txBox="1"/>
          <p:nvPr/>
        </p:nvSpPr>
        <p:spPr>
          <a:xfrm>
            <a:off x="875210" y="0"/>
            <a:ext cx="9888583" cy="632480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SUMMARY :- </a:t>
            </a: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Below is the summary of the accuracy of this application in predicting the correct label of the skin lesion.</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As one can see we have displayed the top 3 predicted classes because due to imbalance in dataset and bottleneck in the model the categorical accuracy i.e.(accuracy with which the correct class is predicted) is </a:t>
            </a:r>
            <a:r>
              <a:rPr lang="en-US" sz="1800" b="1">
                <a:solidFill>
                  <a:schemeClr val="dk1"/>
                </a:solidFill>
                <a:latin typeface="Arial"/>
                <a:ea typeface="Arial"/>
                <a:cs typeface="Arial"/>
                <a:sym typeface="Arial"/>
              </a:rPr>
              <a:t>0.8081023454157783 (80 %).</a:t>
            </a:r>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Whereas the application is significantly better in predicting top_2 or top 3_accuracy.</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It has achieved top_2 accuracy of </a:t>
            </a:r>
            <a:r>
              <a:rPr lang="en-US" sz="1800" b="1">
                <a:solidFill>
                  <a:schemeClr val="dk1"/>
                </a:solidFill>
                <a:latin typeface="Arial"/>
                <a:ea typeface="Arial"/>
                <a:cs typeface="Arial"/>
                <a:sym typeface="Arial"/>
              </a:rPr>
              <a:t>0.9125799573560768 (91 %) </a:t>
            </a: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and top_3 accuracy of </a:t>
            </a:r>
            <a:r>
              <a:rPr lang="en-US" sz="1800" b="1">
                <a:solidFill>
                  <a:schemeClr val="dk1"/>
                </a:solidFill>
                <a:latin typeface="Arial"/>
                <a:ea typeface="Arial"/>
                <a:cs typeface="Arial"/>
                <a:sym typeface="Arial"/>
              </a:rPr>
              <a:t>0.9626865671641791 (96 %).</a:t>
            </a: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rgbClr val="FF0000"/>
                </a:solidFill>
                <a:latin typeface="Consolas"/>
                <a:ea typeface="Consolas"/>
                <a:cs typeface="Consolas"/>
                <a:sym typeface="Consolas"/>
              </a:rPr>
              <a:t>Note: Above mentioned accuracy is calculated on the validation dataset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372" name="Google Shape;372;p31"/>
          <p:cNvSpPr txBox="1"/>
          <p:nvPr/>
        </p:nvSpPr>
        <p:spPr>
          <a:xfrm>
            <a:off x="6831874" y="378823"/>
            <a:ext cx="4219302"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 </a:t>
            </a: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373" name="Google Shape;373;p31"/>
          <p:cNvSpPr txBox="1"/>
          <p:nvPr/>
        </p:nvSpPr>
        <p:spPr>
          <a:xfrm>
            <a:off x="7511143" y="587828"/>
            <a:ext cx="3252650" cy="50783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
        <p:nvSpPr>
          <p:cNvPr id="374" name="Google Shape;374;p31"/>
          <p:cNvSpPr txBox="1"/>
          <p:nvPr/>
        </p:nvSpPr>
        <p:spPr>
          <a:xfrm>
            <a:off x="875210" y="444137"/>
            <a:ext cx="9888583" cy="549381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FUTURE SCOPE:- </a:t>
            </a: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After the contest is over we plan to build further on this prototype in the following manner.</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Try out more neural-net architecture to improve on categorical accuracy.</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Providing batch prediction functionality so users can submit bunch of images and get the results in parallel.</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Integrating an interactive Chabot which can recommend medicines based on symptoms and book doctors appointment for the user.</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t>
            </a:r>
            <a:r>
              <a:rPr lang="en-US" sz="1800" b="1">
                <a:solidFill>
                  <a:schemeClr val="dk1"/>
                </a:solidFill>
                <a:latin typeface="Consolas"/>
                <a:ea typeface="Consolas"/>
                <a:cs typeface="Consolas"/>
                <a:sym typeface="Consolas"/>
              </a:rPr>
              <a:t>As of now we have developed web application and android application we will also develop the ios app for iPhone users.</a:t>
            </a:r>
            <a:endParaRPr sz="1800" b="1">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grpSp>
        <p:nvGrpSpPr>
          <p:cNvPr id="379" name="Google Shape;379;p32"/>
          <p:cNvGrpSpPr/>
          <p:nvPr/>
        </p:nvGrpSpPr>
        <p:grpSpPr>
          <a:xfrm>
            <a:off x="-652519" y="3762837"/>
            <a:ext cx="12969199" cy="2665260"/>
            <a:chOff x="-491345" y="1077822"/>
            <a:chExt cx="10267188" cy="2109978"/>
          </a:xfrm>
        </p:grpSpPr>
        <p:grpSp>
          <p:nvGrpSpPr>
            <p:cNvPr id="380" name="Google Shape;380;p32"/>
            <p:cNvGrpSpPr/>
            <p:nvPr/>
          </p:nvGrpSpPr>
          <p:grpSpPr>
            <a:xfrm>
              <a:off x="-491345" y="1077822"/>
              <a:ext cx="10267188" cy="2109978"/>
              <a:chOff x="-491345" y="1077822"/>
              <a:chExt cx="10267188" cy="2109978"/>
            </a:xfrm>
          </p:grpSpPr>
          <p:pic>
            <p:nvPicPr>
              <p:cNvPr id="381" name="Google Shape;381;p32"/>
              <p:cNvPicPr preferRelativeResize="0"/>
              <p:nvPr/>
            </p:nvPicPr>
            <p:blipFill rotWithShape="1">
              <a:blip r:embed="rId3">
                <a:alphaModFix/>
              </a:blip>
              <a:srcRect/>
              <a:stretch/>
            </p:blipFill>
            <p:spPr>
              <a:xfrm>
                <a:off x="8099443" y="1808913"/>
                <a:ext cx="1676400" cy="495300"/>
              </a:xfrm>
              <a:custGeom>
                <a:avLst/>
                <a:gdLst/>
                <a:ahLst/>
                <a:cxnLst/>
                <a:rect l="l" t="t" r="r" b="b"/>
                <a:pathLst>
                  <a:path w="1676400" h="495300" extrusionOk="0">
                    <a:moveTo>
                      <a:pt x="0" y="0"/>
                    </a:moveTo>
                    <a:lnTo>
                      <a:pt x="1684782" y="0"/>
                    </a:lnTo>
                    <a:lnTo>
                      <a:pt x="1684782" y="498348"/>
                    </a:lnTo>
                    <a:lnTo>
                      <a:pt x="0" y="498348"/>
                    </a:lnTo>
                    <a:close/>
                  </a:path>
                </a:pathLst>
              </a:custGeom>
              <a:noFill/>
              <a:ln>
                <a:noFill/>
              </a:ln>
            </p:spPr>
          </p:pic>
          <p:sp>
            <p:nvSpPr>
              <p:cNvPr id="382" name="Google Shape;382;p32"/>
              <p:cNvSpPr/>
              <p:nvPr/>
            </p:nvSpPr>
            <p:spPr>
              <a:xfrm>
                <a:off x="8125446" y="1833631"/>
                <a:ext cx="1600200" cy="409575"/>
              </a:xfrm>
              <a:custGeom>
                <a:avLst/>
                <a:gdLst/>
                <a:ahLst/>
                <a:cxnLst/>
                <a:rect l="l" t="t" r="r" b="b"/>
                <a:pathLst>
                  <a:path w="1600200" h="409575" extrusionOk="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83" name="Google Shape;383;p32"/>
              <p:cNvPicPr preferRelativeResize="0"/>
              <p:nvPr/>
            </p:nvPicPr>
            <p:blipFill rotWithShape="1">
              <a:blip r:embed="rId4">
                <a:alphaModFix/>
              </a:blip>
              <a:srcRect l="-8934"/>
              <a:stretch/>
            </p:blipFill>
            <p:spPr>
              <a:xfrm>
                <a:off x="-491345" y="1797483"/>
                <a:ext cx="5676900" cy="495300"/>
              </a:xfrm>
              <a:custGeom>
                <a:avLst/>
                <a:gdLst/>
                <a:ahLst/>
                <a:cxnLst/>
                <a:rect l="l" t="t" r="r" b="b"/>
                <a:pathLst>
                  <a:path w="5676900" h="495300" extrusionOk="0">
                    <a:moveTo>
                      <a:pt x="0" y="0"/>
                    </a:moveTo>
                    <a:lnTo>
                      <a:pt x="5685282" y="0"/>
                    </a:lnTo>
                    <a:lnTo>
                      <a:pt x="5685282" y="500634"/>
                    </a:lnTo>
                    <a:lnTo>
                      <a:pt x="0" y="500634"/>
                    </a:lnTo>
                    <a:close/>
                  </a:path>
                </a:pathLst>
              </a:custGeom>
              <a:noFill/>
              <a:ln>
                <a:noFill/>
              </a:ln>
            </p:spPr>
          </p:pic>
          <p:sp>
            <p:nvSpPr>
              <p:cNvPr id="384" name="Google Shape;384;p32"/>
              <p:cNvSpPr/>
              <p:nvPr/>
            </p:nvSpPr>
            <p:spPr>
              <a:xfrm>
                <a:off x="14351" y="1860842"/>
                <a:ext cx="5196891" cy="372428"/>
              </a:xfrm>
              <a:custGeom>
                <a:avLst/>
                <a:gdLst/>
                <a:ahLst/>
                <a:cxnLst/>
                <a:rect l="l" t="t" r="r" b="b"/>
                <a:pathLst>
                  <a:path w="5196891" h="372428" extrusionOk="0">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85" name="Google Shape;385;p32"/>
              <p:cNvPicPr preferRelativeResize="0"/>
              <p:nvPr/>
            </p:nvPicPr>
            <p:blipFill rotWithShape="1">
              <a:blip r:embed="rId5">
                <a:alphaModFix/>
              </a:blip>
              <a:srcRect/>
              <a:stretch/>
            </p:blipFill>
            <p:spPr>
              <a:xfrm>
                <a:off x="5082352" y="1731618"/>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386" name="Google Shape;386;p32"/>
              <p:cNvSpPr/>
              <p:nvPr/>
            </p:nvSpPr>
            <p:spPr>
              <a:xfrm>
                <a:off x="5117451" y="1766003"/>
                <a:ext cx="800100" cy="695325"/>
              </a:xfrm>
              <a:custGeom>
                <a:avLst/>
                <a:gdLst/>
                <a:ahLst/>
                <a:cxnLst/>
                <a:rect l="l" t="t" r="r" b="b"/>
                <a:pathLst>
                  <a:path w="800100" h="695325" extrusionOk="0">
                    <a:moveTo>
                      <a:pt x="778669" y="349091"/>
                    </a:moveTo>
                    <a:lnTo>
                      <a:pt x="589122" y="676751"/>
                    </a:lnTo>
                    <a:lnTo>
                      <a:pt x="210027" y="676751"/>
                    </a:lnTo>
                    <a:lnTo>
                      <a:pt x="21431" y="349091"/>
                    </a:lnTo>
                    <a:lnTo>
                      <a:pt x="210027"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87" name="Google Shape;387;p32"/>
              <p:cNvPicPr preferRelativeResize="0"/>
              <p:nvPr/>
            </p:nvPicPr>
            <p:blipFill rotWithShape="1">
              <a:blip r:embed="rId6">
                <a:alphaModFix/>
              </a:blip>
              <a:srcRect/>
              <a:stretch/>
            </p:blipFill>
            <p:spPr>
              <a:xfrm>
                <a:off x="5653852" y="2058516"/>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388" name="Google Shape;388;p32"/>
              <p:cNvSpPr/>
              <p:nvPr/>
            </p:nvSpPr>
            <p:spPr>
              <a:xfrm>
                <a:off x="5688951" y="2092711"/>
                <a:ext cx="800100" cy="695325"/>
              </a:xfrm>
              <a:custGeom>
                <a:avLst/>
                <a:gdLst/>
                <a:ahLst/>
                <a:cxnLst/>
                <a:rect l="l" t="t" r="r" b="b"/>
                <a:pathLst>
                  <a:path w="800100" h="695325" extrusionOk="0">
                    <a:moveTo>
                      <a:pt x="778669" y="349091"/>
                    </a:moveTo>
                    <a:lnTo>
                      <a:pt x="589122" y="676751"/>
                    </a:lnTo>
                    <a:lnTo>
                      <a:pt x="210027" y="676751"/>
                    </a:lnTo>
                    <a:lnTo>
                      <a:pt x="21431" y="349091"/>
                    </a:lnTo>
                    <a:lnTo>
                      <a:pt x="210027"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89" name="Google Shape;389;p32"/>
              <p:cNvPicPr preferRelativeResize="0"/>
              <p:nvPr/>
            </p:nvPicPr>
            <p:blipFill rotWithShape="1">
              <a:blip r:embed="rId7">
                <a:alphaModFix/>
              </a:blip>
              <a:srcRect/>
              <a:stretch/>
            </p:blipFill>
            <p:spPr>
              <a:xfrm>
                <a:off x="5649280" y="1404720"/>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390" name="Google Shape;390;p32"/>
              <p:cNvSpPr/>
              <p:nvPr/>
            </p:nvSpPr>
            <p:spPr>
              <a:xfrm>
                <a:off x="5685141" y="1437391"/>
                <a:ext cx="800100" cy="695325"/>
              </a:xfrm>
              <a:custGeom>
                <a:avLst/>
                <a:gdLst/>
                <a:ahLst/>
                <a:cxnLst/>
                <a:rect l="l" t="t" r="r" b="b"/>
                <a:pathLst>
                  <a:path w="800100" h="695325" extrusionOk="0">
                    <a:moveTo>
                      <a:pt x="778669" y="350044"/>
                    </a:moveTo>
                    <a:lnTo>
                      <a:pt x="589121" y="677704"/>
                    </a:lnTo>
                    <a:lnTo>
                      <a:pt x="210978" y="677704"/>
                    </a:lnTo>
                    <a:lnTo>
                      <a:pt x="21431" y="350044"/>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1" name="Google Shape;391;p32"/>
              <p:cNvPicPr preferRelativeResize="0"/>
              <p:nvPr/>
            </p:nvPicPr>
            <p:blipFill rotWithShape="1">
              <a:blip r:embed="rId8">
                <a:alphaModFix/>
              </a:blip>
              <a:srcRect/>
              <a:stretch/>
            </p:blipFill>
            <p:spPr>
              <a:xfrm>
                <a:off x="7354636" y="1731618"/>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392" name="Google Shape;392;p32"/>
              <p:cNvSpPr/>
              <p:nvPr/>
            </p:nvSpPr>
            <p:spPr>
              <a:xfrm>
                <a:off x="7390116" y="1764098"/>
                <a:ext cx="800100" cy="695325"/>
              </a:xfrm>
              <a:custGeom>
                <a:avLst/>
                <a:gdLst/>
                <a:ahLst/>
                <a:cxnLst/>
                <a:rect l="l" t="t" r="r" b="b"/>
                <a:pathLst>
                  <a:path w="800100" h="695325" extrusionOk="0">
                    <a:moveTo>
                      <a:pt x="778669" y="350044"/>
                    </a:moveTo>
                    <a:lnTo>
                      <a:pt x="589121" y="677704"/>
                    </a:lnTo>
                    <a:lnTo>
                      <a:pt x="210978" y="677704"/>
                    </a:lnTo>
                    <a:lnTo>
                      <a:pt x="21431" y="350044"/>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3" name="Google Shape;393;p32"/>
              <p:cNvPicPr preferRelativeResize="0"/>
              <p:nvPr/>
            </p:nvPicPr>
            <p:blipFill rotWithShape="1">
              <a:blip r:embed="rId9">
                <a:alphaModFix/>
              </a:blip>
              <a:srcRect/>
              <a:stretch/>
            </p:blipFill>
            <p:spPr>
              <a:xfrm>
                <a:off x="6218494" y="2387700"/>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394" name="Google Shape;394;p32"/>
              <p:cNvSpPr/>
              <p:nvPr/>
            </p:nvSpPr>
            <p:spPr>
              <a:xfrm>
                <a:off x="6252831" y="2421323"/>
                <a:ext cx="800100" cy="695325"/>
              </a:xfrm>
              <a:custGeom>
                <a:avLst/>
                <a:gdLst/>
                <a:ahLst/>
                <a:cxnLst/>
                <a:rect l="l" t="t" r="r" b="b"/>
                <a:pathLst>
                  <a:path w="800100" h="695325" extrusionOk="0">
                    <a:moveTo>
                      <a:pt x="778669" y="349091"/>
                    </a:moveTo>
                    <a:lnTo>
                      <a:pt x="589122" y="677704"/>
                    </a:lnTo>
                    <a:lnTo>
                      <a:pt x="210979" y="677704"/>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5" name="Google Shape;395;p32"/>
              <p:cNvPicPr preferRelativeResize="0"/>
              <p:nvPr/>
            </p:nvPicPr>
            <p:blipFill rotWithShape="1">
              <a:blip r:embed="rId10">
                <a:alphaModFix/>
              </a:blip>
              <a:srcRect/>
              <a:stretch/>
            </p:blipFill>
            <p:spPr>
              <a:xfrm>
                <a:off x="6218494" y="1731618"/>
                <a:ext cx="904875" cy="800100"/>
              </a:xfrm>
              <a:custGeom>
                <a:avLst/>
                <a:gdLst/>
                <a:ahLst/>
                <a:cxnLst/>
                <a:rect l="l" t="t" r="r" b="b"/>
                <a:pathLst>
                  <a:path w="904875" h="800100" extrusionOk="0">
                    <a:moveTo>
                      <a:pt x="0" y="0"/>
                    </a:moveTo>
                    <a:lnTo>
                      <a:pt x="907542" y="0"/>
                    </a:lnTo>
                    <a:lnTo>
                      <a:pt x="907542" y="804672"/>
                    </a:lnTo>
                    <a:lnTo>
                      <a:pt x="0" y="804672"/>
                    </a:lnTo>
                    <a:close/>
                  </a:path>
                </a:pathLst>
              </a:custGeom>
              <a:noFill/>
              <a:ln>
                <a:noFill/>
              </a:ln>
            </p:spPr>
          </p:pic>
          <p:sp>
            <p:nvSpPr>
              <p:cNvPr id="396" name="Google Shape;396;p32"/>
              <p:cNvSpPr/>
              <p:nvPr/>
            </p:nvSpPr>
            <p:spPr>
              <a:xfrm>
                <a:off x="6252831" y="1766003"/>
                <a:ext cx="800100" cy="695325"/>
              </a:xfrm>
              <a:custGeom>
                <a:avLst/>
                <a:gdLst/>
                <a:ahLst/>
                <a:cxnLst/>
                <a:rect l="l" t="t" r="r" b="b"/>
                <a:pathLst>
                  <a:path w="800100" h="695325" extrusionOk="0">
                    <a:moveTo>
                      <a:pt x="778669" y="349091"/>
                    </a:moveTo>
                    <a:lnTo>
                      <a:pt x="589122" y="676751"/>
                    </a:lnTo>
                    <a:lnTo>
                      <a:pt x="210979" y="676751"/>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7" name="Google Shape;397;p32"/>
              <p:cNvPicPr preferRelativeResize="0"/>
              <p:nvPr/>
            </p:nvPicPr>
            <p:blipFill rotWithShape="1">
              <a:blip r:embed="rId11">
                <a:alphaModFix/>
              </a:blip>
              <a:srcRect/>
              <a:stretch/>
            </p:blipFill>
            <p:spPr>
              <a:xfrm>
                <a:off x="6218494" y="1077822"/>
                <a:ext cx="904875" cy="800100"/>
              </a:xfrm>
              <a:custGeom>
                <a:avLst/>
                <a:gdLst/>
                <a:ahLst/>
                <a:cxnLst/>
                <a:rect l="l" t="t" r="r" b="b"/>
                <a:pathLst>
                  <a:path w="904875" h="800100" extrusionOk="0">
                    <a:moveTo>
                      <a:pt x="0" y="0"/>
                    </a:moveTo>
                    <a:lnTo>
                      <a:pt x="907542" y="0"/>
                    </a:lnTo>
                    <a:lnTo>
                      <a:pt x="907542" y="802386"/>
                    </a:lnTo>
                    <a:lnTo>
                      <a:pt x="0" y="802386"/>
                    </a:lnTo>
                    <a:close/>
                  </a:path>
                </a:pathLst>
              </a:custGeom>
              <a:noFill/>
              <a:ln>
                <a:noFill/>
              </a:ln>
            </p:spPr>
          </p:pic>
          <p:sp>
            <p:nvSpPr>
              <p:cNvPr id="398" name="Google Shape;398;p32"/>
              <p:cNvSpPr/>
              <p:nvPr/>
            </p:nvSpPr>
            <p:spPr>
              <a:xfrm>
                <a:off x="6252831" y="1109731"/>
                <a:ext cx="800100" cy="695325"/>
              </a:xfrm>
              <a:custGeom>
                <a:avLst/>
                <a:gdLst/>
                <a:ahLst/>
                <a:cxnLst/>
                <a:rect l="l" t="t" r="r" b="b"/>
                <a:pathLst>
                  <a:path w="800100" h="695325" extrusionOk="0">
                    <a:moveTo>
                      <a:pt x="778669" y="349091"/>
                    </a:moveTo>
                    <a:lnTo>
                      <a:pt x="589122" y="677704"/>
                    </a:lnTo>
                    <a:lnTo>
                      <a:pt x="210979" y="677704"/>
                    </a:lnTo>
                    <a:lnTo>
                      <a:pt x="21431" y="349091"/>
                    </a:lnTo>
                    <a:lnTo>
                      <a:pt x="210979" y="21431"/>
                    </a:lnTo>
                    <a:lnTo>
                      <a:pt x="589122"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9" name="Google Shape;399;p32"/>
              <p:cNvPicPr preferRelativeResize="0"/>
              <p:nvPr/>
            </p:nvPicPr>
            <p:blipFill rotWithShape="1">
              <a:blip r:embed="rId12">
                <a:alphaModFix/>
              </a:blip>
              <a:srcRect/>
              <a:stretch/>
            </p:blipFill>
            <p:spPr>
              <a:xfrm>
                <a:off x="6785422" y="1409292"/>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400" name="Google Shape;400;p32"/>
              <p:cNvSpPr/>
              <p:nvPr/>
            </p:nvSpPr>
            <p:spPr>
              <a:xfrm>
                <a:off x="6820521" y="1442153"/>
                <a:ext cx="800100" cy="695325"/>
              </a:xfrm>
              <a:custGeom>
                <a:avLst/>
                <a:gdLst/>
                <a:ahLst/>
                <a:cxnLst/>
                <a:rect l="l" t="t" r="r" b="b"/>
                <a:pathLst>
                  <a:path w="800100" h="695325" extrusionOk="0">
                    <a:moveTo>
                      <a:pt x="778669" y="349091"/>
                    </a:moveTo>
                    <a:lnTo>
                      <a:pt x="589121" y="676751"/>
                    </a:lnTo>
                    <a:lnTo>
                      <a:pt x="210978" y="676751"/>
                    </a:lnTo>
                    <a:lnTo>
                      <a:pt x="21431" y="349091"/>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01" name="Google Shape;401;p32"/>
              <p:cNvPicPr preferRelativeResize="0"/>
              <p:nvPr/>
            </p:nvPicPr>
            <p:blipFill rotWithShape="1">
              <a:blip r:embed="rId13">
                <a:alphaModFix/>
              </a:blip>
              <a:srcRect/>
              <a:stretch/>
            </p:blipFill>
            <p:spPr>
              <a:xfrm>
                <a:off x="6783136" y="2056230"/>
                <a:ext cx="904875" cy="800100"/>
              </a:xfrm>
              <a:custGeom>
                <a:avLst/>
                <a:gdLst/>
                <a:ahLst/>
                <a:cxnLst/>
                <a:rect l="l" t="t" r="r" b="b"/>
                <a:pathLst>
                  <a:path w="904875" h="800100" extrusionOk="0">
                    <a:moveTo>
                      <a:pt x="0" y="0"/>
                    </a:moveTo>
                    <a:lnTo>
                      <a:pt x="909828" y="0"/>
                    </a:lnTo>
                    <a:lnTo>
                      <a:pt x="909828" y="802386"/>
                    </a:lnTo>
                    <a:lnTo>
                      <a:pt x="0" y="802386"/>
                    </a:lnTo>
                    <a:close/>
                  </a:path>
                </a:pathLst>
              </a:custGeom>
              <a:noFill/>
              <a:ln>
                <a:noFill/>
              </a:ln>
            </p:spPr>
          </p:pic>
          <p:sp>
            <p:nvSpPr>
              <p:cNvPr id="402" name="Google Shape;402;p32"/>
              <p:cNvSpPr/>
              <p:nvPr/>
            </p:nvSpPr>
            <p:spPr>
              <a:xfrm>
                <a:off x="6818616" y="2088901"/>
                <a:ext cx="800100" cy="695325"/>
              </a:xfrm>
              <a:custGeom>
                <a:avLst/>
                <a:gdLst/>
                <a:ahLst/>
                <a:cxnLst/>
                <a:rect l="l" t="t" r="r" b="b"/>
                <a:pathLst>
                  <a:path w="800100" h="695325" extrusionOk="0">
                    <a:moveTo>
                      <a:pt x="778669" y="349091"/>
                    </a:moveTo>
                    <a:lnTo>
                      <a:pt x="589121" y="677704"/>
                    </a:lnTo>
                    <a:lnTo>
                      <a:pt x="210978" y="677704"/>
                    </a:lnTo>
                    <a:lnTo>
                      <a:pt x="21431" y="349091"/>
                    </a:lnTo>
                    <a:lnTo>
                      <a:pt x="210978" y="21431"/>
                    </a:lnTo>
                    <a:lnTo>
                      <a:pt x="589121" y="21431"/>
                    </a:lnTo>
                    <a:close/>
                  </a:path>
                </a:pathLst>
              </a:custGeom>
              <a:noFill/>
              <a:ln w="2857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Google Shape;403;p32"/>
              <p:cNvSpPr/>
              <p:nvPr/>
            </p:nvSpPr>
            <p:spPr>
              <a:xfrm>
                <a:off x="5662281" y="239655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Google Shape;404;p32"/>
              <p:cNvSpPr/>
              <p:nvPr/>
            </p:nvSpPr>
            <p:spPr>
              <a:xfrm>
                <a:off x="6411899" y="239655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Google Shape;405;p32"/>
              <p:cNvSpPr/>
              <p:nvPr/>
            </p:nvSpPr>
            <p:spPr>
              <a:xfrm>
                <a:off x="5087924" y="206413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Google Shape;406;p32"/>
              <p:cNvSpPr/>
              <p:nvPr/>
            </p:nvSpPr>
            <p:spPr>
              <a:xfrm>
                <a:off x="5836589" y="206413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Google Shape;407;p32"/>
              <p:cNvSpPr/>
              <p:nvPr/>
            </p:nvSpPr>
            <p:spPr>
              <a:xfrm>
                <a:off x="6223304" y="271945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Google Shape;408;p32"/>
              <p:cNvSpPr/>
              <p:nvPr/>
            </p:nvSpPr>
            <p:spPr>
              <a:xfrm>
                <a:off x="6971969" y="271945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Google Shape;409;p32"/>
              <p:cNvSpPr/>
              <p:nvPr/>
            </p:nvSpPr>
            <p:spPr>
              <a:xfrm>
                <a:off x="6793851"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p32"/>
              <p:cNvSpPr/>
              <p:nvPr/>
            </p:nvSpPr>
            <p:spPr>
              <a:xfrm>
                <a:off x="7543469"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p32"/>
              <p:cNvSpPr/>
              <p:nvPr/>
            </p:nvSpPr>
            <p:spPr>
              <a:xfrm>
                <a:off x="6237591" y="2070803"/>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Google Shape;412;p32"/>
              <p:cNvSpPr/>
              <p:nvPr/>
            </p:nvSpPr>
            <p:spPr>
              <a:xfrm>
                <a:off x="6986256" y="20708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Google Shape;413;p32"/>
              <p:cNvSpPr/>
              <p:nvPr/>
            </p:nvSpPr>
            <p:spPr>
              <a:xfrm>
                <a:off x="6405231" y="10802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Google Shape;414;p32"/>
              <p:cNvSpPr/>
              <p:nvPr/>
            </p:nvSpPr>
            <p:spPr>
              <a:xfrm>
                <a:off x="5281281" y="17431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p32"/>
              <p:cNvSpPr/>
              <p:nvPr/>
            </p:nvSpPr>
            <p:spPr>
              <a:xfrm>
                <a:off x="5281281" y="239084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Google Shape;416;p32"/>
              <p:cNvSpPr/>
              <p:nvPr/>
            </p:nvSpPr>
            <p:spPr>
              <a:xfrm>
                <a:off x="7928279" y="1732666"/>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Google Shape;417;p32"/>
              <p:cNvSpPr/>
              <p:nvPr/>
            </p:nvSpPr>
            <p:spPr>
              <a:xfrm>
                <a:off x="7919706" y="238608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32"/>
              <p:cNvSpPr/>
              <p:nvPr/>
            </p:nvSpPr>
            <p:spPr>
              <a:xfrm>
                <a:off x="5852781" y="272421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32"/>
              <p:cNvSpPr/>
              <p:nvPr/>
            </p:nvSpPr>
            <p:spPr>
              <a:xfrm>
                <a:off x="5848019" y="1405006"/>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p32"/>
              <p:cNvSpPr/>
              <p:nvPr/>
            </p:nvSpPr>
            <p:spPr>
              <a:xfrm>
                <a:off x="6795756" y="109068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Google Shape;421;p32"/>
              <p:cNvSpPr/>
              <p:nvPr/>
            </p:nvSpPr>
            <p:spPr>
              <a:xfrm>
                <a:off x="6414756" y="305187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Google Shape;422;p32"/>
              <p:cNvSpPr/>
              <p:nvPr/>
            </p:nvSpPr>
            <p:spPr>
              <a:xfrm>
                <a:off x="6809091" y="305187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Google Shape;423;p32"/>
              <p:cNvSpPr/>
              <p:nvPr/>
            </p:nvSpPr>
            <p:spPr>
              <a:xfrm>
                <a:off x="7357731" y="141834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p32"/>
              <p:cNvSpPr/>
              <p:nvPr/>
            </p:nvSpPr>
            <p:spPr>
              <a:xfrm>
                <a:off x="5656566" y="1727903"/>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Google Shape;425;p32"/>
              <p:cNvSpPr/>
              <p:nvPr/>
            </p:nvSpPr>
            <p:spPr>
              <a:xfrm>
                <a:off x="6405231" y="172790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Google Shape;426;p32"/>
              <p:cNvSpPr/>
              <p:nvPr/>
            </p:nvSpPr>
            <p:spPr>
              <a:xfrm>
                <a:off x="6237591" y="1413578"/>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Google Shape;427;p32"/>
              <p:cNvSpPr/>
              <p:nvPr/>
            </p:nvSpPr>
            <p:spPr>
              <a:xfrm>
                <a:off x="6986256" y="1413578"/>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Google Shape;428;p32"/>
              <p:cNvSpPr/>
              <p:nvPr/>
            </p:nvSpPr>
            <p:spPr>
              <a:xfrm>
                <a:off x="7355826" y="206699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Google Shape;429;p32"/>
              <p:cNvSpPr/>
              <p:nvPr/>
            </p:nvSpPr>
            <p:spPr>
              <a:xfrm>
                <a:off x="8105444" y="2066993"/>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Google Shape;430;p32"/>
              <p:cNvSpPr/>
              <p:nvPr/>
            </p:nvSpPr>
            <p:spPr>
              <a:xfrm>
                <a:off x="6794804" y="2397511"/>
                <a:ext cx="95250" cy="95250"/>
              </a:xfrm>
              <a:custGeom>
                <a:avLst/>
                <a:gdLst/>
                <a:ahLst/>
                <a:cxnLst/>
                <a:rect l="l" t="t" r="r" b="b"/>
                <a:pathLst>
                  <a:path w="95250" h="95250" extrusionOk="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p32"/>
              <p:cNvSpPr/>
              <p:nvPr/>
            </p:nvSpPr>
            <p:spPr>
              <a:xfrm>
                <a:off x="7543469" y="2397511"/>
                <a:ext cx="95250" cy="95250"/>
              </a:xfrm>
              <a:custGeom>
                <a:avLst/>
                <a:gdLst/>
                <a:ahLst/>
                <a:cxnLst/>
                <a:rect l="l" t="t" r="r" b="b"/>
                <a:pathLst>
                  <a:path w="95250" h="95250" extrusionOk="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32" name="Google Shape;432;p32"/>
            <p:cNvSpPr/>
            <p:nvPr/>
          </p:nvSpPr>
          <p:spPr>
            <a:xfrm>
              <a:off x="6525711" y="1969510"/>
              <a:ext cx="304016" cy="343366"/>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3" name="Google Shape;433;p32"/>
            <p:cNvSpPr/>
            <p:nvPr/>
          </p:nvSpPr>
          <p:spPr>
            <a:xfrm>
              <a:off x="7080464" y="1663425"/>
              <a:ext cx="324888" cy="318540"/>
            </a:xfrm>
            <a:custGeom>
              <a:avLst/>
              <a:gdLst/>
              <a:ahLst/>
              <a:cxnLst/>
              <a:rect l="l" t="t" r="r" b="b"/>
              <a:pathLst>
                <a:path w="3263621" h="3199863" extrusionOk="0">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4" name="Google Shape;434;p32"/>
            <p:cNvSpPr/>
            <p:nvPr/>
          </p:nvSpPr>
          <p:spPr>
            <a:xfrm>
              <a:off x="5940450" y="1659330"/>
              <a:ext cx="322534" cy="271830"/>
            </a:xfrm>
            <a:custGeom>
              <a:avLst/>
              <a:gdLst/>
              <a:ahLst/>
              <a:cxnLst/>
              <a:rect l="l" t="t" r="r" b="b"/>
              <a:pathLst>
                <a:path w="3240000" h="2730652" extrusionOk="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5" name="Google Shape;435;p32"/>
            <p:cNvSpPr/>
            <p:nvPr/>
          </p:nvSpPr>
          <p:spPr>
            <a:xfrm>
              <a:off x="6509664" y="2627883"/>
              <a:ext cx="322534" cy="319706"/>
            </a:xfrm>
            <a:custGeom>
              <a:avLst/>
              <a:gdLst/>
              <a:ahLst/>
              <a:cxnLst/>
              <a:rect l="l" t="t" r="r" b="b"/>
              <a:pathLst>
                <a:path w="3240000" h="3211580" extrusionOk="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6" name="Google Shape;436;p32"/>
            <p:cNvSpPr/>
            <p:nvPr/>
          </p:nvSpPr>
          <p:spPr>
            <a:xfrm rot="2942052">
              <a:off x="6522986" y="1320229"/>
              <a:ext cx="299808" cy="318950"/>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7" name="Google Shape;437;p32"/>
            <p:cNvSpPr/>
            <p:nvPr/>
          </p:nvSpPr>
          <p:spPr>
            <a:xfrm>
              <a:off x="7117850" y="2281894"/>
              <a:ext cx="215808" cy="343366"/>
            </a:xfrm>
            <a:custGeom>
              <a:avLst/>
              <a:gdLst/>
              <a:ahLst/>
              <a:cxnLst/>
              <a:rect l="l" t="t" r="r" b="b"/>
              <a:pathLst>
                <a:path w="2016224" h="3207971" extrusionOk="0">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8" name="Google Shape;438;p32"/>
            <p:cNvSpPr/>
            <p:nvPr/>
          </p:nvSpPr>
          <p:spPr>
            <a:xfrm>
              <a:off x="7651283" y="1958406"/>
              <a:ext cx="342900" cy="343366"/>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39" name="Google Shape;439;p32"/>
            <p:cNvSpPr/>
            <p:nvPr/>
          </p:nvSpPr>
          <p:spPr>
            <a:xfrm rot="10800000">
              <a:off x="5913625" y="2280181"/>
              <a:ext cx="355562" cy="385538"/>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440" name="Google Shape;440;p32"/>
            <p:cNvSpPr/>
            <p:nvPr/>
          </p:nvSpPr>
          <p:spPr>
            <a:xfrm>
              <a:off x="5391982" y="1942120"/>
              <a:ext cx="283330" cy="343366"/>
            </a:xfrm>
            <a:custGeom>
              <a:avLst/>
              <a:gdLst/>
              <a:ahLst/>
              <a:cxnLst/>
              <a:rect l="l" t="t" r="r" b="b"/>
              <a:pathLst>
                <a:path w="2664297" h="3228846" extrusionOk="0">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grpSp>
      <p:sp>
        <p:nvSpPr>
          <p:cNvPr id="441" name="Google Shape;441;p32"/>
          <p:cNvSpPr/>
          <p:nvPr/>
        </p:nvSpPr>
        <p:spPr>
          <a:xfrm>
            <a:off x="-13739" y="0"/>
            <a:ext cx="6520938" cy="6858000"/>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2" name="Google Shape;442;p32"/>
          <p:cNvSpPr/>
          <p:nvPr/>
        </p:nvSpPr>
        <p:spPr>
          <a:xfrm>
            <a:off x="2593075" y="765885"/>
            <a:ext cx="9598777" cy="2402027"/>
          </a:xfrm>
          <a:prstGeom prst="rect">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3" name="Google Shape;443;p32"/>
          <p:cNvSpPr txBox="1"/>
          <p:nvPr/>
        </p:nvSpPr>
        <p:spPr>
          <a:xfrm>
            <a:off x="4462818" y="1261884"/>
            <a:ext cx="7729182" cy="101566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444" name="Google Shape;444;p32"/>
          <p:cNvSpPr txBox="1"/>
          <p:nvPr/>
        </p:nvSpPr>
        <p:spPr>
          <a:xfrm>
            <a:off x="4462764" y="2123902"/>
            <a:ext cx="7729088"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Prepared by :- Team hack_x</a:t>
            </a:r>
            <a:endParaRPr sz="2000">
              <a:solidFill>
                <a:schemeClr val="lt1"/>
              </a:solidFill>
              <a:latin typeface="Arial"/>
              <a:ea typeface="Arial"/>
              <a:cs typeface="Arial"/>
              <a:sym typeface="Arial"/>
            </a:endParaRPr>
          </a:p>
        </p:txBody>
      </p:sp>
      <p:pic>
        <p:nvPicPr>
          <p:cNvPr id="445" name="Google Shape;445;p32"/>
          <p:cNvPicPr preferRelativeResize="0"/>
          <p:nvPr/>
        </p:nvPicPr>
        <p:blipFill rotWithShape="1">
          <a:blip r:embed="rId14">
            <a:alphaModFix/>
          </a:blip>
          <a:srcRect/>
          <a:stretch/>
        </p:blipFill>
        <p:spPr>
          <a:xfrm flipH="1">
            <a:off x="841718" y="765886"/>
            <a:ext cx="3675239" cy="61107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
          <p:cNvSpPr/>
          <p:nvPr/>
        </p:nvSpPr>
        <p:spPr>
          <a:xfrm>
            <a:off x="11770892" y="0"/>
            <a:ext cx="421108" cy="6858000"/>
          </a:xfrm>
          <a:prstGeom prst="rect">
            <a:avLst/>
          </a:prstGeom>
          <a:solidFill>
            <a:schemeClr val="accent1">
              <a:alpha val="5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3"/>
          <p:cNvSpPr txBox="1"/>
          <p:nvPr/>
        </p:nvSpPr>
        <p:spPr>
          <a:xfrm>
            <a:off x="5172501" y="0"/>
            <a:ext cx="6025744" cy="92333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5400">
                <a:solidFill>
                  <a:schemeClr val="lt1"/>
                </a:solidFill>
                <a:latin typeface="Arial"/>
                <a:ea typeface="Arial"/>
                <a:cs typeface="Arial"/>
                <a:sym typeface="Arial"/>
              </a:rPr>
              <a:t>contents</a:t>
            </a:r>
            <a:endParaRPr sz="5400">
              <a:solidFill>
                <a:schemeClr val="lt1"/>
              </a:solidFill>
              <a:latin typeface="Arial"/>
              <a:ea typeface="Arial"/>
              <a:cs typeface="Arial"/>
              <a:sym typeface="Arial"/>
            </a:endParaRPr>
          </a:p>
        </p:txBody>
      </p:sp>
      <p:sp>
        <p:nvSpPr>
          <p:cNvPr id="155" name="Google Shape;155;p3"/>
          <p:cNvSpPr/>
          <p:nvPr/>
        </p:nvSpPr>
        <p:spPr>
          <a:xfrm>
            <a:off x="11349784" y="0"/>
            <a:ext cx="421108" cy="6858000"/>
          </a:xfrm>
          <a:prstGeom prst="rect">
            <a:avLst/>
          </a:prstGeom>
          <a:solidFill>
            <a:schemeClr val="accent2">
              <a:alpha val="5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3"/>
          <p:cNvSpPr txBox="1"/>
          <p:nvPr/>
        </p:nvSpPr>
        <p:spPr>
          <a:xfrm>
            <a:off x="5133702" y="940526"/>
            <a:ext cx="4428309" cy="590927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dirty="0">
                <a:solidFill>
                  <a:schemeClr val="lt1"/>
                </a:solidFill>
                <a:latin typeface="Arial"/>
                <a:ea typeface="Arial"/>
                <a:cs typeface="Arial"/>
                <a:sym typeface="Arial"/>
              </a:rPr>
              <a:t>INTRODUCTION </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Problem statement</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Proposed Solution</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Challenges faced</a:t>
            </a:r>
            <a:endParaRPr dirty="0"/>
          </a:p>
          <a:p>
            <a:pPr marL="342900" marR="0" lvl="0" indent="-342900" algn="l" rtl="0">
              <a:spcBef>
                <a:spcPts val="0"/>
              </a:spcBef>
              <a:spcAft>
                <a:spcPts val="0"/>
              </a:spcAft>
              <a:buNone/>
            </a:pPr>
            <a:endParaRPr sz="1800" dirty="0">
              <a:solidFill>
                <a:schemeClr val="lt1"/>
              </a:solidFill>
              <a:latin typeface="Arial"/>
              <a:ea typeface="Arial"/>
              <a:cs typeface="Arial"/>
              <a:sym typeface="Arial"/>
            </a:endParaRPr>
          </a:p>
          <a:p>
            <a:pPr marL="342900" marR="0" lvl="0" indent="-342900" algn="l" rtl="0">
              <a:spcBef>
                <a:spcPts val="0"/>
              </a:spcBef>
              <a:spcAft>
                <a:spcPts val="0"/>
              </a:spcAft>
              <a:buNone/>
            </a:pPr>
            <a:r>
              <a:rPr lang="en-US" sz="1800" b="1" dirty="0">
                <a:solidFill>
                  <a:schemeClr val="lt1"/>
                </a:solidFill>
                <a:latin typeface="Arial"/>
                <a:ea typeface="Arial"/>
                <a:cs typeface="Arial"/>
                <a:sym typeface="Arial"/>
              </a:rPr>
              <a:t>SYSTEM DIAGRAMS:</a:t>
            </a:r>
            <a:endParaRPr sz="1800" b="1" dirty="0">
              <a:solidFill>
                <a:schemeClr val="lt1"/>
              </a:solidFill>
              <a:latin typeface="Arial"/>
              <a:ea typeface="Arial"/>
              <a:cs typeface="Arial"/>
              <a:sym typeface="Arial"/>
            </a:endParaRPr>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Architecture diagram</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Use case diagram</a:t>
            </a:r>
            <a:endParaRPr dirty="0"/>
          </a:p>
          <a:p>
            <a:pPr marL="342900" marR="0" lvl="0" indent="-228600" algn="l"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a:p>
            <a:pPr marL="342900" marR="0" lvl="0" indent="-342900" algn="l" rtl="0">
              <a:spcBef>
                <a:spcPts val="0"/>
              </a:spcBef>
              <a:spcAft>
                <a:spcPts val="0"/>
              </a:spcAft>
              <a:buNone/>
            </a:pPr>
            <a:r>
              <a:rPr lang="en-US" sz="1800" b="1" dirty="0">
                <a:solidFill>
                  <a:schemeClr val="lt1"/>
                </a:solidFill>
                <a:latin typeface="Arial"/>
                <a:ea typeface="Arial"/>
                <a:cs typeface="Arial"/>
                <a:sym typeface="Arial"/>
              </a:rPr>
              <a:t>FRAMEWORS/TOOLS USED</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Programming languages</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Tools/Software </a:t>
            </a:r>
            <a:r>
              <a:rPr lang="en-US" sz="1800" dirty="0" err="1">
                <a:solidFill>
                  <a:schemeClr val="lt1"/>
                </a:solidFill>
                <a:latin typeface="Arial"/>
                <a:ea typeface="Arial"/>
                <a:cs typeface="Arial"/>
                <a:sym typeface="Arial"/>
              </a:rPr>
              <a:t>etc</a:t>
            </a:r>
            <a:endParaRPr dirty="0"/>
          </a:p>
          <a:p>
            <a:pPr marL="342900" marR="0" lvl="0" indent="-228600" algn="l"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a:p>
            <a:pPr marL="342900" marR="0" lvl="0" indent="-342900" algn="l" rtl="0">
              <a:spcBef>
                <a:spcPts val="0"/>
              </a:spcBef>
              <a:spcAft>
                <a:spcPts val="0"/>
              </a:spcAft>
              <a:buNone/>
            </a:pPr>
            <a:r>
              <a:rPr lang="en-US" sz="1800" b="1" dirty="0">
                <a:solidFill>
                  <a:schemeClr val="lt1"/>
                </a:solidFill>
                <a:latin typeface="Arial"/>
                <a:ea typeface="Arial"/>
                <a:cs typeface="Arial"/>
                <a:sym typeface="Arial"/>
              </a:rPr>
              <a:t>SOLUTION/SYSTEM DESCRIPTION</a:t>
            </a:r>
            <a:endParaRPr dirty="0"/>
          </a:p>
          <a:p>
            <a:pPr marL="342900" marR="0" lvl="0" indent="-342900" algn="l" rtl="0">
              <a:spcBef>
                <a:spcPts val="0"/>
              </a:spcBef>
              <a:spcAft>
                <a:spcPts val="0"/>
              </a:spcAft>
              <a:buClr>
                <a:schemeClr val="lt1"/>
              </a:buClr>
              <a:buSzPts val="1800"/>
              <a:buFont typeface="Arial"/>
              <a:buChar char="•"/>
            </a:pPr>
            <a:r>
              <a:rPr lang="en-US" sz="1800" dirty="0">
                <a:solidFill>
                  <a:schemeClr val="lt1"/>
                </a:solidFill>
                <a:latin typeface="Arial"/>
                <a:ea typeface="Arial"/>
                <a:cs typeface="Arial"/>
                <a:sym typeface="Arial"/>
              </a:rPr>
              <a:t>Detailed description of the application</a:t>
            </a:r>
            <a:endParaRPr dirty="0"/>
          </a:p>
          <a:p>
            <a:pPr marL="342900" marR="0" lvl="0" indent="-228600" algn="l"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a:p>
            <a:pPr marL="342900" marR="0" lvl="0" indent="-342900" algn="l" rtl="0">
              <a:spcBef>
                <a:spcPts val="0"/>
              </a:spcBef>
              <a:spcAft>
                <a:spcPts val="0"/>
              </a:spcAft>
              <a:buNone/>
            </a:pPr>
            <a:r>
              <a:rPr lang="en-US" sz="1800" b="1" dirty="0">
                <a:solidFill>
                  <a:schemeClr val="lt1"/>
                </a:solidFill>
                <a:latin typeface="Arial"/>
                <a:ea typeface="Arial"/>
                <a:cs typeface="Arial"/>
                <a:sym typeface="Arial"/>
              </a:rPr>
              <a:t>CONCLUSION AND FUTURE WORK</a:t>
            </a:r>
            <a:endParaRPr dirty="0"/>
          </a:p>
          <a:p>
            <a:pPr marL="342900" marR="0" lvl="0" indent="-22860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342900" marR="0" lvl="0" indent="-342900" algn="l" rtl="0">
              <a:spcBef>
                <a:spcPts val="0"/>
              </a:spcBef>
              <a:spcAft>
                <a:spcPts val="0"/>
              </a:spcAft>
              <a:buNone/>
            </a:pPr>
            <a:endParaRPr sz="1800" dirty="0">
              <a:solidFill>
                <a:schemeClr val="dk1"/>
              </a:solidFill>
              <a:latin typeface="Arial"/>
              <a:ea typeface="Arial"/>
              <a:cs typeface="Arial"/>
              <a:sym typeface="Arial"/>
            </a:endParaRPr>
          </a:p>
          <a:p>
            <a:pPr marL="342900" marR="0" lvl="0" indent="-22860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342900" marR="0" lvl="0" indent="-34290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a:off x="165" y="1"/>
            <a:ext cx="12191835" cy="31150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4"/>
          <p:cNvSpPr/>
          <p:nvPr/>
        </p:nvSpPr>
        <p:spPr>
          <a:xfrm>
            <a:off x="0" y="3115098"/>
            <a:ext cx="12191835" cy="37429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4"/>
          <p:cNvSpPr txBox="1"/>
          <p:nvPr/>
        </p:nvSpPr>
        <p:spPr>
          <a:xfrm>
            <a:off x="-1" y="4227558"/>
            <a:ext cx="12192001"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a:solidFill>
                  <a:schemeClr val="lt1"/>
                </a:solidFill>
                <a:latin typeface="Arial"/>
                <a:ea typeface="Arial"/>
                <a:cs typeface="Arial"/>
                <a:sym typeface="Arial"/>
              </a:rPr>
              <a:t>INTRODUCTION</a:t>
            </a:r>
            <a:endParaRPr sz="5400">
              <a:solidFill>
                <a:schemeClr val="lt1"/>
              </a:solidFill>
              <a:latin typeface="Arial"/>
              <a:ea typeface="Arial"/>
              <a:cs typeface="Arial"/>
              <a:sym typeface="Arial"/>
            </a:endParaRPr>
          </a:p>
        </p:txBody>
      </p:sp>
      <p:pic>
        <p:nvPicPr>
          <p:cNvPr id="164" name="Google Shape;164;p4"/>
          <p:cNvPicPr preferRelativeResize="0"/>
          <p:nvPr/>
        </p:nvPicPr>
        <p:blipFill rotWithShape="1">
          <a:blip r:embed="rId3">
            <a:alphaModFix/>
          </a:blip>
          <a:srcRect/>
          <a:stretch/>
        </p:blipFill>
        <p:spPr>
          <a:xfrm>
            <a:off x="1979667" y="1221010"/>
            <a:ext cx="7959521" cy="29324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170" name="Google Shape;170;p5"/>
          <p:cNvSpPr txBox="1"/>
          <p:nvPr/>
        </p:nvSpPr>
        <p:spPr>
          <a:xfrm>
            <a:off x="1071154" y="1058091"/>
            <a:ext cx="9927772" cy="254082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PROBLEM STATEMENT :- </a:t>
            </a:r>
            <a:r>
              <a:rPr lang="en-US" sz="1800">
                <a:solidFill>
                  <a:schemeClr val="dk1"/>
                </a:solidFill>
                <a:latin typeface="Consolas"/>
                <a:ea typeface="Consolas"/>
                <a:cs typeface="Consolas"/>
                <a:sym typeface="Consolas"/>
              </a:rPr>
              <a:t>We rely on your expertise to help doctors and surgeons to identify the associated allergies from capture images of skin, predict the probability of skin cancer, and suggest remedies to prevent further damage. Enabling smart features like connecting with forums offering discussions around the problem or prescribing a skin specialist based on a geographic location will give extra advantages to your solutions!</a:t>
            </a:r>
            <a:endParaRPr sz="18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176" name="Google Shape;176;p6"/>
          <p:cNvSpPr txBox="1"/>
          <p:nvPr/>
        </p:nvSpPr>
        <p:spPr>
          <a:xfrm>
            <a:off x="966651" y="313509"/>
            <a:ext cx="9927772" cy="618630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PROPOSED SOLUTION :- </a:t>
            </a:r>
            <a:r>
              <a:rPr lang="en-US" sz="1800">
                <a:solidFill>
                  <a:schemeClr val="dk1"/>
                </a:solidFill>
                <a:latin typeface="Consolas"/>
                <a:ea typeface="Consolas"/>
                <a:cs typeface="Consolas"/>
                <a:sym typeface="Consolas"/>
              </a:rPr>
              <a:t>The recent emergence of machine learning and deep learning methods for medical image analysis has enabled the development of intelligent medical imaging-based diagnosis systems that can assist physicians in making better decisions about a patient’s health. In particular, skin imaging is a field where these new methods can be applied with a high rate of success.</a:t>
            </a:r>
            <a:r>
              <a:rPr lang="en-US" sz="1800" b="1">
                <a:solidFill>
                  <a:schemeClr val="dk1"/>
                </a:solidFill>
                <a:latin typeface="Consolas"/>
                <a:ea typeface="Consolas"/>
                <a:cs typeface="Consolas"/>
                <a:sym typeface="Consolas"/>
              </a:rPr>
              <a:t> </a:t>
            </a:r>
            <a:endParaRPr/>
          </a:p>
          <a:p>
            <a:pPr marL="0" marR="0" lvl="0" indent="0" algn="l" rtl="0">
              <a:lnSpc>
                <a:spcPct val="150000"/>
              </a:lnSpc>
              <a:spcBef>
                <a:spcPts val="0"/>
              </a:spcBef>
              <a:spcAft>
                <a:spcPts val="0"/>
              </a:spcAft>
              <a:buNone/>
            </a:pPr>
            <a:r>
              <a:rPr lang="en-US" sz="1800" b="1">
                <a:solidFill>
                  <a:schemeClr val="dk1"/>
                </a:solidFill>
                <a:latin typeface="Consolas"/>
                <a:ea typeface="Consolas"/>
                <a:cs typeface="Consolas"/>
                <a:sym typeface="Consolas"/>
              </a:rPr>
              <a:t>Our solution aims to classify 7 common types of skin infections namely</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ACTINIC KERATOSES</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BASAL CELL CARCINOMA</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BENINGN KERATOSES</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DERMATOFIBROMA</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MELANOCYTIC NEVI</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MELANOMA</a:t>
            </a:r>
            <a:endParaRPr/>
          </a:p>
          <a:p>
            <a:pPr marL="0" marR="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VASCULAR LESIONS</a:t>
            </a:r>
            <a:endParaRPr/>
          </a:p>
          <a:p>
            <a:pPr marL="0" marR="0" lvl="0" indent="0" algn="just" rtl="0">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182" name="Google Shape;182;p7"/>
          <p:cNvSpPr txBox="1"/>
          <p:nvPr/>
        </p:nvSpPr>
        <p:spPr>
          <a:xfrm>
            <a:off x="966651" y="313509"/>
            <a:ext cx="9927772" cy="632480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onsolas"/>
                <a:ea typeface="Consolas"/>
                <a:cs typeface="Consolas"/>
                <a:sym typeface="Consolas"/>
              </a:rPr>
              <a:t>Out of the above 7 categories (MELANOMA) is considered to be cancerous other categories of infections can be classifies as non-cancerous.</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will classify all the 7 classes with high precision and accuracy.</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can be used my </a:t>
            </a:r>
            <a:r>
              <a:rPr lang="en-US" sz="1800" b="1">
                <a:solidFill>
                  <a:schemeClr val="dk1"/>
                </a:solidFill>
                <a:latin typeface="Consolas"/>
                <a:ea typeface="Consolas"/>
                <a:cs typeface="Consolas"/>
                <a:sym typeface="Consolas"/>
              </a:rPr>
              <a:t>medical professional </a:t>
            </a:r>
            <a:r>
              <a:rPr lang="en-US" sz="1800">
                <a:solidFill>
                  <a:schemeClr val="dk1"/>
                </a:solidFill>
                <a:latin typeface="Consolas"/>
                <a:ea typeface="Consolas"/>
                <a:cs typeface="Consolas"/>
                <a:sym typeface="Consolas"/>
              </a:rPr>
              <a:t>to identify the skin disease it helps automate the identification process.</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can also be used by common people to detect which type of skin infection they have.</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aims to </a:t>
            </a:r>
            <a:r>
              <a:rPr lang="en-US" sz="1800" b="1">
                <a:solidFill>
                  <a:schemeClr val="dk1"/>
                </a:solidFill>
                <a:latin typeface="Consolas"/>
                <a:ea typeface="Consolas"/>
                <a:cs typeface="Consolas"/>
                <a:sym typeface="Consolas"/>
              </a:rPr>
              <a:t>detect Melanoma which is predominant skin cancer </a:t>
            </a:r>
            <a:r>
              <a:rPr lang="en-US" sz="1800">
                <a:solidFill>
                  <a:schemeClr val="dk1"/>
                </a:solidFill>
                <a:latin typeface="Consolas"/>
                <a:ea typeface="Consolas"/>
                <a:cs typeface="Consolas"/>
                <a:sym typeface="Consolas"/>
              </a:rPr>
              <a:t>in early stages so lives of the patients can be saved.</a:t>
            </a:r>
            <a:endParaRPr/>
          </a:p>
          <a:p>
            <a:pPr marL="0" marR="0" lvl="0" indent="0" algn="just" rtl="0">
              <a:lnSpc>
                <a:spcPct val="150000"/>
              </a:lnSpc>
              <a:spcBef>
                <a:spcPts val="0"/>
              </a:spcBef>
              <a:spcAft>
                <a:spcPts val="0"/>
              </a:spcAft>
              <a:buNone/>
            </a:pPr>
            <a:endParaRPr sz="1800">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188" name="Google Shape;188;p8"/>
          <p:cNvSpPr txBox="1"/>
          <p:nvPr/>
        </p:nvSpPr>
        <p:spPr>
          <a:xfrm>
            <a:off x="966651" y="653144"/>
            <a:ext cx="9927772" cy="2585323"/>
          </a:xfrm>
          <a:prstGeom prst="rect">
            <a:avLst/>
          </a:prstGeom>
          <a:noFill/>
          <a:ln>
            <a:noFill/>
          </a:ln>
        </p:spPr>
        <p:txBody>
          <a:bodyPr spcFirstLastPara="1" wrap="square" lIns="91425" tIns="45700" rIns="91425" bIns="45700" anchor="t" anchorCtr="0">
            <a:spAutoFit/>
          </a:bodyPr>
          <a:lstStyle/>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We also provide a functionality which will enable users to find a dermatologist closest to their current location</a:t>
            </a:r>
            <a:endParaRPr/>
          </a:p>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We have a embedded discussion forum that allows users to connect with people having similar issues, discuss around the problem , give recommendations to people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p:nvPr/>
        </p:nvSpPr>
        <p:spPr>
          <a:xfrm>
            <a:off x="11199957" y="0"/>
            <a:ext cx="992043" cy="992043"/>
          </a:xfrm>
          <a:prstGeom prst="ellipse">
            <a:avLst/>
          </a:prstGeom>
          <a:solidFill>
            <a:srgbClr val="319C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3F3F3F"/>
              </a:solidFill>
              <a:latin typeface="Arial"/>
              <a:ea typeface="Arial"/>
              <a:cs typeface="Arial"/>
              <a:sym typeface="Arial"/>
            </a:endParaRPr>
          </a:p>
        </p:txBody>
      </p:sp>
      <p:sp>
        <p:nvSpPr>
          <p:cNvPr id="194" name="Google Shape;194;p9"/>
          <p:cNvSpPr txBox="1"/>
          <p:nvPr/>
        </p:nvSpPr>
        <p:spPr>
          <a:xfrm>
            <a:off x="966651" y="653144"/>
            <a:ext cx="9927900" cy="4109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a:solidFill>
                  <a:schemeClr val="dk1"/>
                </a:solidFill>
                <a:latin typeface="Arial"/>
                <a:ea typeface="Arial"/>
                <a:cs typeface="Arial"/>
                <a:sym typeface="Arial"/>
              </a:rPr>
              <a:t>CHALLENGES FACED :-  </a:t>
            </a:r>
            <a:r>
              <a:rPr lang="en-US" sz="1800">
                <a:solidFill>
                  <a:schemeClr val="dk1"/>
                </a:solidFill>
                <a:latin typeface="Consolas"/>
                <a:ea typeface="Consolas"/>
                <a:cs typeface="Consolas"/>
                <a:sym typeface="Consolas"/>
              </a:rPr>
              <a:t>Following are some challenges we came across.</a:t>
            </a:r>
            <a:endParaRPr/>
          </a:p>
          <a:p>
            <a:pPr marL="0" marR="0" lvl="0" indent="0" algn="just" rtl="0">
              <a:lnSpc>
                <a:spcPct val="150000"/>
              </a:lnSpc>
              <a:spcBef>
                <a:spcPts val="0"/>
              </a:spcBef>
              <a:spcAft>
                <a:spcPts val="0"/>
              </a:spcAft>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Finding the dataset was a tough task due to its scarcity and even tough dataset were there they were highly imbalanced.</a:t>
            </a:r>
            <a:endParaRPr/>
          </a:p>
          <a:p>
            <a:pPr marL="0" marR="0" lvl="0" indent="0" algn="just" rtl="0">
              <a:lnSpc>
                <a:spcPct val="150000"/>
              </a:lnSpc>
              <a:spcBef>
                <a:spcPts val="0"/>
              </a:spcBef>
              <a:spcAft>
                <a:spcPts val="0"/>
              </a:spcAft>
              <a:buClr>
                <a:schemeClr val="dk1"/>
              </a:buClr>
              <a:buSzPts val="1800"/>
              <a:buFont typeface="Arial"/>
              <a:buNone/>
            </a:pPr>
            <a:endParaRPr sz="1800" b="1">
              <a:solidFill>
                <a:schemeClr val="dk1"/>
              </a:solidFill>
              <a:latin typeface="Consolas"/>
              <a:ea typeface="Consolas"/>
              <a:cs typeface="Consolas"/>
              <a:sym typeface="Consolas"/>
            </a:endParaRPr>
          </a:p>
          <a:p>
            <a:pPr marL="0" marR="0" lvl="0" indent="-114300" algn="just" rtl="0">
              <a:lnSpc>
                <a:spcPct val="150000"/>
              </a:lnSpc>
              <a:spcBef>
                <a:spcPts val="0"/>
              </a:spcBef>
              <a:spcAft>
                <a:spcPts val="0"/>
              </a:spcAft>
              <a:buClr>
                <a:schemeClr val="dk1"/>
              </a:buClr>
              <a:buSzPts val="1800"/>
              <a:buFont typeface="Arial"/>
              <a:buChar char="•"/>
            </a:pPr>
            <a:r>
              <a:rPr lang="en-US" sz="1800" b="1">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Choosing the model to train images on , as our solution is mobile based we had to choose a model that was small in size and efficient on mobile as a result there is trade-off between accuracy and efficiency.</a:t>
            </a:r>
            <a:endParaRPr/>
          </a:p>
          <a:p>
            <a:pPr marL="0" marR="0" lvl="0" indent="0" algn="just" rtl="0">
              <a:lnSpc>
                <a:spcPct val="150000"/>
              </a:lnSpc>
              <a:spcBef>
                <a:spcPts val="0"/>
              </a:spcBef>
              <a:spcAft>
                <a:spcPts val="0"/>
              </a:spcAft>
              <a:buClr>
                <a:schemeClr val="dk1"/>
              </a:buClr>
              <a:buSzPts val="1800"/>
              <a:buFont typeface="Arial"/>
              <a:buNone/>
            </a:pPr>
            <a:endParaRPr sz="1800" b="1">
              <a:solidFill>
                <a:schemeClr val="dk1"/>
              </a:solidFill>
              <a:latin typeface="Consolas"/>
              <a:ea typeface="Consolas"/>
              <a:cs typeface="Consolas"/>
              <a:sym typeface="Consolas"/>
            </a:endParaRPr>
          </a:p>
          <a:p>
            <a:pPr marL="0" marR="0" lvl="0" indent="0" algn="just" rtl="0">
              <a:lnSpc>
                <a:spcPct val="150000"/>
              </a:lnSpc>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1372</Words>
  <Application>Microsoft Office PowerPoint</Application>
  <PresentationFormat>Widescreen</PresentationFormat>
  <Paragraphs>165</Paragraphs>
  <Slides>26</Slides>
  <Notes>26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Calibri</vt:lpstr>
      <vt:lpstr>Arial</vt:lpstr>
      <vt:lpstr>Consolas</vt:lpstr>
      <vt:lpstr>Libre Franklin Black</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Dhruv Patel</cp:lastModifiedBy>
  <cp:revision>2</cp:revision>
  <dcterms:created xsi:type="dcterms:W3CDTF">2018-04-24T17:14:44Z</dcterms:created>
  <dcterms:modified xsi:type="dcterms:W3CDTF">2022-07-14T11:21:01Z</dcterms:modified>
</cp:coreProperties>
</file>