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30_5422A8C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5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F16F1D-B37A-57D5-88F3-5166B9390E0D}" name="Dhruv Talsaniya" initials="DT" userId="e9370807d86200c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30_5422A8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79A7E7-B3BC-43D3-B9BA-761AAC12402E}" authorId="{A9F16F1D-B37A-57D5-88F3-5166B9390E0D}" created="2024-07-06T12:40:10.254">
    <pc:sldMkLst xmlns:pc="http://schemas.microsoft.com/office/powerpoint/2013/main/command">
      <pc:docMk/>
      <pc:sldMk cId="1411557575" sldId="304"/>
    </pc:sldMkLst>
    <p188:txBody>
      <a:bodyPr/>
      <a:lstStyle/>
      <a:p>
        <a:r>
          <a:rPr lang="en-IN"/>
          <a:t>delet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A34EB-562B-4069-A523-6AA5D20371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D7A61E-9711-4CA3-A2D7-FB0609920E0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3.Whaling</a:t>
          </a:r>
          <a:endParaRPr lang="en-IN" dirty="0">
            <a:solidFill>
              <a:schemeClr val="tx1"/>
            </a:solidFill>
          </a:endParaRPr>
        </a:p>
      </dgm:t>
    </dgm:pt>
    <dgm:pt modelId="{CEB8A4B2-A15C-420C-A112-832D9F4FAC44}" type="parTrans" cxnId="{F1A2AE62-8BD2-429C-86D1-5C3D4E884AB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AE85CCA-38E8-4F8F-B9DB-C4D6D2F727E4}" type="sibTrans" cxnId="{F1A2AE62-8BD2-429C-86D1-5C3D4E884AB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7CA4459-8D6B-4A5D-8A24-68922AA00D1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2.Spear Phishing</a:t>
          </a:r>
          <a:endParaRPr lang="en-IN" dirty="0">
            <a:solidFill>
              <a:schemeClr val="tx1"/>
            </a:solidFill>
          </a:endParaRPr>
        </a:p>
      </dgm:t>
    </dgm:pt>
    <dgm:pt modelId="{EC504533-96E6-45DA-BDE4-191E3EB17D52}" type="sibTrans" cxnId="{6B7F14E1-C267-4F49-8F49-8592F5315AF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B4B8537-8735-4333-B559-2A61F61154C0}" type="parTrans" cxnId="{6B7F14E1-C267-4F49-8F49-8592F5315AF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A1049A9-2E2E-4F16-8684-F77A50A6138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1.E-mail Phishing</a:t>
          </a:r>
          <a:endParaRPr lang="en-IN" dirty="0">
            <a:solidFill>
              <a:schemeClr val="tx1"/>
            </a:solidFill>
          </a:endParaRPr>
        </a:p>
      </dgm:t>
    </dgm:pt>
    <dgm:pt modelId="{1F6B6901-B607-448E-B1C0-9981318B5041}" type="sibTrans" cxnId="{AE9B69A9-26B3-471C-B25A-E68AC07202A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59A1BA7-B01B-4562-8158-884065FA4776}" type="parTrans" cxnId="{AE9B69A9-26B3-471C-B25A-E68AC07202A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BBEF47A-AAA0-4AE5-9894-830DFACB7DD9}" type="pres">
      <dgm:prSet presAssocID="{BCBA34EB-562B-4069-A523-6AA5D2037131}" presName="linear" presStyleCnt="0">
        <dgm:presLayoutVars>
          <dgm:dir/>
          <dgm:animLvl val="lvl"/>
          <dgm:resizeHandles val="exact"/>
        </dgm:presLayoutVars>
      </dgm:prSet>
      <dgm:spPr/>
    </dgm:pt>
    <dgm:pt modelId="{E9E171EF-73DD-4CF6-9087-E95C4085B4BF}" type="pres">
      <dgm:prSet presAssocID="{4A1049A9-2E2E-4F16-8684-F77A50A6138B}" presName="parentLin" presStyleCnt="0"/>
      <dgm:spPr/>
    </dgm:pt>
    <dgm:pt modelId="{9834EF35-0D72-4F89-92C0-FE8C996133D5}" type="pres">
      <dgm:prSet presAssocID="{4A1049A9-2E2E-4F16-8684-F77A50A6138B}" presName="parentLeftMargin" presStyleLbl="node1" presStyleIdx="0" presStyleCnt="3"/>
      <dgm:spPr/>
    </dgm:pt>
    <dgm:pt modelId="{C126C833-FD91-4F6C-8708-3BD41FA159A0}" type="pres">
      <dgm:prSet presAssocID="{4A1049A9-2E2E-4F16-8684-F77A50A613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37AA29-E4C1-4521-8F37-76F0649477A2}" type="pres">
      <dgm:prSet presAssocID="{4A1049A9-2E2E-4F16-8684-F77A50A6138B}" presName="negativeSpace" presStyleCnt="0"/>
      <dgm:spPr/>
    </dgm:pt>
    <dgm:pt modelId="{B66048EB-7306-4A54-8830-04270C6C7269}" type="pres">
      <dgm:prSet presAssocID="{4A1049A9-2E2E-4F16-8684-F77A50A6138B}" presName="childText" presStyleLbl="conFgAcc1" presStyleIdx="0" presStyleCnt="3">
        <dgm:presLayoutVars>
          <dgm:bulletEnabled val="1"/>
        </dgm:presLayoutVars>
      </dgm:prSet>
      <dgm:spPr/>
    </dgm:pt>
    <dgm:pt modelId="{91020BC6-9CA8-4D2B-98C2-9915DB587CB3}" type="pres">
      <dgm:prSet presAssocID="{1F6B6901-B607-448E-B1C0-9981318B5041}" presName="spaceBetweenRectangles" presStyleCnt="0"/>
      <dgm:spPr/>
    </dgm:pt>
    <dgm:pt modelId="{D5D19141-FB82-4A98-A9F0-4B94FC6AF100}" type="pres">
      <dgm:prSet presAssocID="{17CA4459-8D6B-4A5D-8A24-68922AA00D13}" presName="parentLin" presStyleCnt="0"/>
      <dgm:spPr/>
    </dgm:pt>
    <dgm:pt modelId="{B4C52134-1CDC-484F-B0C7-60E680A5CB7A}" type="pres">
      <dgm:prSet presAssocID="{17CA4459-8D6B-4A5D-8A24-68922AA00D13}" presName="parentLeftMargin" presStyleLbl="node1" presStyleIdx="0" presStyleCnt="3"/>
      <dgm:spPr/>
    </dgm:pt>
    <dgm:pt modelId="{76B462C9-50A6-4F1B-9E78-B7C853EE1563}" type="pres">
      <dgm:prSet presAssocID="{17CA4459-8D6B-4A5D-8A24-68922AA00D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7EBF4B-93B2-48D7-91A6-371CFA45293D}" type="pres">
      <dgm:prSet presAssocID="{17CA4459-8D6B-4A5D-8A24-68922AA00D13}" presName="negativeSpace" presStyleCnt="0"/>
      <dgm:spPr/>
    </dgm:pt>
    <dgm:pt modelId="{E14C7DC6-7A08-403F-9C0C-256A8ACB58EC}" type="pres">
      <dgm:prSet presAssocID="{17CA4459-8D6B-4A5D-8A24-68922AA00D13}" presName="childText" presStyleLbl="conFgAcc1" presStyleIdx="1" presStyleCnt="3">
        <dgm:presLayoutVars>
          <dgm:bulletEnabled val="1"/>
        </dgm:presLayoutVars>
      </dgm:prSet>
      <dgm:spPr/>
    </dgm:pt>
    <dgm:pt modelId="{B7EEEBDF-BCB1-4DA6-8DF8-A001FA0A0F6F}" type="pres">
      <dgm:prSet presAssocID="{EC504533-96E6-45DA-BDE4-191E3EB17D52}" presName="spaceBetweenRectangles" presStyleCnt="0"/>
      <dgm:spPr/>
    </dgm:pt>
    <dgm:pt modelId="{0F9E85EA-7267-47C2-99E6-E68A6EED8708}" type="pres">
      <dgm:prSet presAssocID="{A1D7A61E-9711-4CA3-A2D7-FB0609920E06}" presName="parentLin" presStyleCnt="0"/>
      <dgm:spPr/>
    </dgm:pt>
    <dgm:pt modelId="{0302435C-61BA-4F25-887D-6A035080DCF4}" type="pres">
      <dgm:prSet presAssocID="{A1D7A61E-9711-4CA3-A2D7-FB0609920E06}" presName="parentLeftMargin" presStyleLbl="node1" presStyleIdx="1" presStyleCnt="3"/>
      <dgm:spPr/>
    </dgm:pt>
    <dgm:pt modelId="{87E33FEF-C738-4FD4-8454-A5F08B7BED44}" type="pres">
      <dgm:prSet presAssocID="{A1D7A61E-9711-4CA3-A2D7-FB0609920E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4797939-4EDC-4CB5-AAEF-95EA0F09F3F2}" type="pres">
      <dgm:prSet presAssocID="{A1D7A61E-9711-4CA3-A2D7-FB0609920E06}" presName="negativeSpace" presStyleCnt="0"/>
      <dgm:spPr/>
    </dgm:pt>
    <dgm:pt modelId="{1DAA017E-CD02-4E26-AE94-9D88DF5890C4}" type="pres">
      <dgm:prSet presAssocID="{A1D7A61E-9711-4CA3-A2D7-FB0609920E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C84F31-2932-4C88-B777-5370DEF82545}" type="presOf" srcId="{A1D7A61E-9711-4CA3-A2D7-FB0609920E06}" destId="{0302435C-61BA-4F25-887D-6A035080DCF4}" srcOrd="0" destOrd="0" presId="urn:microsoft.com/office/officeart/2005/8/layout/list1"/>
    <dgm:cxn modelId="{B3F91238-3948-4E3D-A486-ED3E2AE8A1CB}" type="presOf" srcId="{17CA4459-8D6B-4A5D-8A24-68922AA00D13}" destId="{B4C52134-1CDC-484F-B0C7-60E680A5CB7A}" srcOrd="0" destOrd="0" presId="urn:microsoft.com/office/officeart/2005/8/layout/list1"/>
    <dgm:cxn modelId="{F1A2AE62-8BD2-429C-86D1-5C3D4E884AB6}" srcId="{BCBA34EB-562B-4069-A523-6AA5D2037131}" destId="{A1D7A61E-9711-4CA3-A2D7-FB0609920E06}" srcOrd="2" destOrd="0" parTransId="{CEB8A4B2-A15C-420C-A112-832D9F4FAC44}" sibTransId="{DAE85CCA-38E8-4F8F-B9DB-C4D6D2F727E4}"/>
    <dgm:cxn modelId="{B314AE4E-EF8E-44A9-BB55-F46A209129D2}" type="presOf" srcId="{4A1049A9-2E2E-4F16-8684-F77A50A6138B}" destId="{C126C833-FD91-4F6C-8708-3BD41FA159A0}" srcOrd="1" destOrd="0" presId="urn:microsoft.com/office/officeart/2005/8/layout/list1"/>
    <dgm:cxn modelId="{11D752A2-64EB-4291-928C-E5DDF2DE8159}" type="presOf" srcId="{BCBA34EB-562B-4069-A523-6AA5D2037131}" destId="{ABBEF47A-AAA0-4AE5-9894-830DFACB7DD9}" srcOrd="0" destOrd="0" presId="urn:microsoft.com/office/officeart/2005/8/layout/list1"/>
    <dgm:cxn modelId="{345840A5-CA1E-4621-B102-611842F6FF42}" type="presOf" srcId="{4A1049A9-2E2E-4F16-8684-F77A50A6138B}" destId="{9834EF35-0D72-4F89-92C0-FE8C996133D5}" srcOrd="0" destOrd="0" presId="urn:microsoft.com/office/officeart/2005/8/layout/list1"/>
    <dgm:cxn modelId="{3ADC25A6-0231-4D22-BAAB-2AFEFA4467F5}" type="presOf" srcId="{17CA4459-8D6B-4A5D-8A24-68922AA00D13}" destId="{76B462C9-50A6-4F1B-9E78-B7C853EE1563}" srcOrd="1" destOrd="0" presId="urn:microsoft.com/office/officeart/2005/8/layout/list1"/>
    <dgm:cxn modelId="{AE9B69A9-26B3-471C-B25A-E68AC07202AD}" srcId="{BCBA34EB-562B-4069-A523-6AA5D2037131}" destId="{4A1049A9-2E2E-4F16-8684-F77A50A6138B}" srcOrd="0" destOrd="0" parTransId="{D59A1BA7-B01B-4562-8158-884065FA4776}" sibTransId="{1F6B6901-B607-448E-B1C0-9981318B5041}"/>
    <dgm:cxn modelId="{7FB0B8E0-43F4-454A-AE82-E7DDCD20F84E}" type="presOf" srcId="{A1D7A61E-9711-4CA3-A2D7-FB0609920E06}" destId="{87E33FEF-C738-4FD4-8454-A5F08B7BED44}" srcOrd="1" destOrd="0" presId="urn:microsoft.com/office/officeart/2005/8/layout/list1"/>
    <dgm:cxn modelId="{6B7F14E1-C267-4F49-8F49-8592F5315AFE}" srcId="{BCBA34EB-562B-4069-A523-6AA5D2037131}" destId="{17CA4459-8D6B-4A5D-8A24-68922AA00D13}" srcOrd="1" destOrd="0" parTransId="{BB4B8537-8735-4333-B559-2A61F61154C0}" sibTransId="{EC504533-96E6-45DA-BDE4-191E3EB17D52}"/>
    <dgm:cxn modelId="{F676BF6E-951D-4C90-B27D-023A562DD3FC}" type="presParOf" srcId="{ABBEF47A-AAA0-4AE5-9894-830DFACB7DD9}" destId="{E9E171EF-73DD-4CF6-9087-E95C4085B4BF}" srcOrd="0" destOrd="0" presId="urn:microsoft.com/office/officeart/2005/8/layout/list1"/>
    <dgm:cxn modelId="{5061AC8E-55B6-4ABB-AA5F-297701D50520}" type="presParOf" srcId="{E9E171EF-73DD-4CF6-9087-E95C4085B4BF}" destId="{9834EF35-0D72-4F89-92C0-FE8C996133D5}" srcOrd="0" destOrd="0" presId="urn:microsoft.com/office/officeart/2005/8/layout/list1"/>
    <dgm:cxn modelId="{15F97007-01FE-4B0B-A1EB-B28F317DE549}" type="presParOf" srcId="{E9E171EF-73DD-4CF6-9087-E95C4085B4BF}" destId="{C126C833-FD91-4F6C-8708-3BD41FA159A0}" srcOrd="1" destOrd="0" presId="urn:microsoft.com/office/officeart/2005/8/layout/list1"/>
    <dgm:cxn modelId="{9F35EEFB-2F60-40BA-BBCB-8BD0F2810E9E}" type="presParOf" srcId="{ABBEF47A-AAA0-4AE5-9894-830DFACB7DD9}" destId="{D437AA29-E4C1-4521-8F37-76F0649477A2}" srcOrd="1" destOrd="0" presId="urn:microsoft.com/office/officeart/2005/8/layout/list1"/>
    <dgm:cxn modelId="{D1519472-56A0-4E44-B75E-50A128091BEF}" type="presParOf" srcId="{ABBEF47A-AAA0-4AE5-9894-830DFACB7DD9}" destId="{B66048EB-7306-4A54-8830-04270C6C7269}" srcOrd="2" destOrd="0" presId="urn:microsoft.com/office/officeart/2005/8/layout/list1"/>
    <dgm:cxn modelId="{A31F6209-8A26-4873-A41D-82B1C7A26630}" type="presParOf" srcId="{ABBEF47A-AAA0-4AE5-9894-830DFACB7DD9}" destId="{91020BC6-9CA8-4D2B-98C2-9915DB587CB3}" srcOrd="3" destOrd="0" presId="urn:microsoft.com/office/officeart/2005/8/layout/list1"/>
    <dgm:cxn modelId="{D585EB4C-DE80-4D2B-A504-8E940E740CF8}" type="presParOf" srcId="{ABBEF47A-AAA0-4AE5-9894-830DFACB7DD9}" destId="{D5D19141-FB82-4A98-A9F0-4B94FC6AF100}" srcOrd="4" destOrd="0" presId="urn:microsoft.com/office/officeart/2005/8/layout/list1"/>
    <dgm:cxn modelId="{655E16D9-237C-4456-9E12-E371A5CA9BD1}" type="presParOf" srcId="{D5D19141-FB82-4A98-A9F0-4B94FC6AF100}" destId="{B4C52134-1CDC-484F-B0C7-60E680A5CB7A}" srcOrd="0" destOrd="0" presId="urn:microsoft.com/office/officeart/2005/8/layout/list1"/>
    <dgm:cxn modelId="{4AA1FECC-DE03-4426-806A-1E41CD755192}" type="presParOf" srcId="{D5D19141-FB82-4A98-A9F0-4B94FC6AF100}" destId="{76B462C9-50A6-4F1B-9E78-B7C853EE1563}" srcOrd="1" destOrd="0" presId="urn:microsoft.com/office/officeart/2005/8/layout/list1"/>
    <dgm:cxn modelId="{30DAB046-DC03-41C9-88DB-239D287E4707}" type="presParOf" srcId="{ABBEF47A-AAA0-4AE5-9894-830DFACB7DD9}" destId="{787EBF4B-93B2-48D7-91A6-371CFA45293D}" srcOrd="5" destOrd="0" presId="urn:microsoft.com/office/officeart/2005/8/layout/list1"/>
    <dgm:cxn modelId="{E41C1328-1604-40E6-8127-B1747A7F58F1}" type="presParOf" srcId="{ABBEF47A-AAA0-4AE5-9894-830DFACB7DD9}" destId="{E14C7DC6-7A08-403F-9C0C-256A8ACB58EC}" srcOrd="6" destOrd="0" presId="urn:microsoft.com/office/officeart/2005/8/layout/list1"/>
    <dgm:cxn modelId="{2BBC4DAD-2E16-4179-8DB6-A3CBB9B8CB9F}" type="presParOf" srcId="{ABBEF47A-AAA0-4AE5-9894-830DFACB7DD9}" destId="{B7EEEBDF-BCB1-4DA6-8DF8-A001FA0A0F6F}" srcOrd="7" destOrd="0" presId="urn:microsoft.com/office/officeart/2005/8/layout/list1"/>
    <dgm:cxn modelId="{23F792C1-CB5F-43DC-B5BF-58930C4C2749}" type="presParOf" srcId="{ABBEF47A-AAA0-4AE5-9894-830DFACB7DD9}" destId="{0F9E85EA-7267-47C2-99E6-E68A6EED8708}" srcOrd="8" destOrd="0" presId="urn:microsoft.com/office/officeart/2005/8/layout/list1"/>
    <dgm:cxn modelId="{3060872E-A9F8-4DC4-8FAA-168162960793}" type="presParOf" srcId="{0F9E85EA-7267-47C2-99E6-E68A6EED8708}" destId="{0302435C-61BA-4F25-887D-6A035080DCF4}" srcOrd="0" destOrd="0" presId="urn:microsoft.com/office/officeart/2005/8/layout/list1"/>
    <dgm:cxn modelId="{9B0CCC22-BC9D-4299-B457-38D2FB29C370}" type="presParOf" srcId="{0F9E85EA-7267-47C2-99E6-E68A6EED8708}" destId="{87E33FEF-C738-4FD4-8454-A5F08B7BED44}" srcOrd="1" destOrd="0" presId="urn:microsoft.com/office/officeart/2005/8/layout/list1"/>
    <dgm:cxn modelId="{DA366561-A843-4A00-B7EF-CC39C7EF5477}" type="presParOf" srcId="{ABBEF47A-AAA0-4AE5-9894-830DFACB7DD9}" destId="{D4797939-4EDC-4CB5-AAEF-95EA0F09F3F2}" srcOrd="9" destOrd="0" presId="urn:microsoft.com/office/officeart/2005/8/layout/list1"/>
    <dgm:cxn modelId="{DE7F2ABA-58E7-42C9-AF4C-F324A6C37B8C}" type="presParOf" srcId="{ABBEF47A-AAA0-4AE5-9894-830DFACB7DD9}" destId="{1DAA017E-CD02-4E26-AE94-9D88DF5890C4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48EB-7306-4A54-8830-04270C6C7269}">
      <dsp:nvSpPr>
        <dsp:cNvPr id="0" name=""/>
        <dsp:cNvSpPr/>
      </dsp:nvSpPr>
      <dsp:spPr>
        <a:xfrm>
          <a:off x="0" y="401490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6C833-FD91-4F6C-8708-3BD41FA159A0}">
      <dsp:nvSpPr>
        <dsp:cNvPr id="0" name=""/>
        <dsp:cNvSpPr/>
      </dsp:nvSpPr>
      <dsp:spPr>
        <a:xfrm>
          <a:off x="406400" y="62010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1.E-mail Phishing</a:t>
          </a:r>
          <a:endParaRPr lang="en-IN" sz="2300" kern="1200" dirty="0">
            <a:solidFill>
              <a:schemeClr val="tx1"/>
            </a:solidFill>
          </a:endParaRPr>
        </a:p>
      </dsp:txBody>
      <dsp:txXfrm>
        <a:off x="439544" y="95154"/>
        <a:ext cx="5623312" cy="612672"/>
      </dsp:txXfrm>
    </dsp:sp>
    <dsp:sp modelId="{E14C7DC6-7A08-403F-9C0C-256A8ACB58EC}">
      <dsp:nvSpPr>
        <dsp:cNvPr id="0" name=""/>
        <dsp:cNvSpPr/>
      </dsp:nvSpPr>
      <dsp:spPr>
        <a:xfrm>
          <a:off x="0" y="1444770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62C9-50A6-4F1B-9E78-B7C853EE1563}">
      <dsp:nvSpPr>
        <dsp:cNvPr id="0" name=""/>
        <dsp:cNvSpPr/>
      </dsp:nvSpPr>
      <dsp:spPr>
        <a:xfrm>
          <a:off x="406400" y="1105290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2.Spear Phishing</a:t>
          </a:r>
          <a:endParaRPr lang="en-IN" sz="2300" kern="1200" dirty="0">
            <a:solidFill>
              <a:schemeClr val="tx1"/>
            </a:solidFill>
          </a:endParaRPr>
        </a:p>
      </dsp:txBody>
      <dsp:txXfrm>
        <a:off x="439544" y="1138434"/>
        <a:ext cx="5623312" cy="612672"/>
      </dsp:txXfrm>
    </dsp:sp>
    <dsp:sp modelId="{1DAA017E-CD02-4E26-AE94-9D88DF5890C4}">
      <dsp:nvSpPr>
        <dsp:cNvPr id="0" name=""/>
        <dsp:cNvSpPr/>
      </dsp:nvSpPr>
      <dsp:spPr>
        <a:xfrm>
          <a:off x="0" y="2488050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33FEF-C738-4FD4-8454-A5F08B7BED44}">
      <dsp:nvSpPr>
        <dsp:cNvPr id="0" name=""/>
        <dsp:cNvSpPr/>
      </dsp:nvSpPr>
      <dsp:spPr>
        <a:xfrm>
          <a:off x="406400" y="2148571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3.Whaling</a:t>
          </a:r>
          <a:endParaRPr lang="en-IN" sz="2300" kern="1200" dirty="0">
            <a:solidFill>
              <a:schemeClr val="tx1"/>
            </a:solidFill>
          </a:endParaRPr>
        </a:p>
      </dsp:txBody>
      <dsp:txXfrm>
        <a:off x="439544" y="2181715"/>
        <a:ext cx="56233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0_5422A8C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3640786-2B68-4E4A-3CB9-4BF40C4D4D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112" b="17112"/>
          <a:stretch>
            <a:fillRect/>
          </a:stretch>
        </p:blipFill>
        <p:spPr>
          <a:xfrm>
            <a:off x="15" y="-1"/>
            <a:ext cx="12191985" cy="491612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3E3A7C-9C67-98B0-2AA9-200F60DF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05" y="5120023"/>
            <a:ext cx="10113645" cy="743682"/>
          </a:xfrm>
        </p:spPr>
        <p:txBody>
          <a:bodyPr/>
          <a:lstStyle/>
          <a:p>
            <a:r>
              <a:rPr lang="en-US" b="1" dirty="0"/>
              <a:t>PHISHING ATTACKS </a:t>
            </a:r>
            <a:r>
              <a:rPr lang="en-US" sz="1800" b="1" dirty="0"/>
              <a:t>(Social Engineering) 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4490D-9B95-BA7D-4ACF-57637407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3188" y="6157452"/>
            <a:ext cx="10113264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                                                                 Dhruv Talsaniya 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5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FB1A-5600-3572-BED9-3A39E69D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3100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/>
              <a:t>Effects of Phishing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3E8A-B7D2-DC24-ADF0-360018ED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195"/>
            <a:ext cx="10058400" cy="459089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Financial Loss: Stolen credit card information, bank account details.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Identity Theft: Personal information used for fraudulent activities.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Reputation Damage: Businesses can suffer reputation loss due to data breaches.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Legal Consequences: Non-compliance with data protection laws.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4800" dirty="0"/>
              <a:t> Conclusion 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Phishing attacks continue to evolve and pose significant risks to individuals and organizations.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Awareness, education, and proactive security measures are crucial in mitigating these risks.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Stay vigilant and report suspicious activities to prevent falling victim to phishing scams.</a:t>
            </a:r>
            <a:endParaRPr lang="en-I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15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CF83-CFE6-BA12-91C6-63E8135FB5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2108200"/>
            <a:ext cx="10058400" cy="3760788"/>
          </a:xfrm>
        </p:spPr>
        <p:txBody>
          <a:bodyPr>
            <a:normAutofit/>
          </a:bodyPr>
          <a:lstStyle/>
          <a:p>
            <a:r>
              <a:rPr lang="en-US" sz="9600" dirty="0"/>
              <a:t>THANK YOU.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63484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5059-889C-7A73-B0B4-4518AD53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76C5-9CD6-E5A2-D0A6-29951BD3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What Is Phishing 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How it Work?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Types of Phishing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Case study and Tools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Effect of Phishing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Protecting </a:t>
            </a:r>
            <a:r>
              <a:rPr lang="en-US" sz="2800" dirty="0" err="1"/>
              <a:t>aginst</a:t>
            </a:r>
            <a:r>
              <a:rPr lang="en-US" sz="2800" dirty="0"/>
              <a:t> Phishing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94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6A82-E610-5A5D-EC05-580C1DE6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dirty="0"/>
              <a:t>What is Phishing?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A2DC-E87B-40EB-F2DE-B8A1C769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err="1"/>
              <a:t>Defination</a:t>
            </a:r>
            <a:r>
              <a:rPr lang="en-US" sz="1800" dirty="0"/>
              <a:t>  : Phishing is a form of online fraud in which hackers attempt to get your private information such as passwords, credit cards, or bank account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In Simple Word </a:t>
            </a: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Phishing is a type of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social engineering and cybersecurity attack</a:t>
            </a: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where the attacker impersonates someone else via email or other electronic communication methods, including social networks and Short Message Service (SMS) text messages, to reveal sensitive information.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Hacker uses different methods to lure him.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Now, we understand the working of this attack…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5765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C01F-7DDF-A0F6-35C9-CF34DE0B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dirty="0"/>
              <a:t>How It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E16-7A9C-256E-EE14-6A3B9087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It is a method in which the attacker find a victim or target for attack and send a trapping request to the user and collects information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/>
              <a:t>Method of Phishing 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Deceptive URL’s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Malicious attachment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Social engineering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Link manipulation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143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E08F-DEDA-CE39-60EA-74D134ED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dirty="0"/>
              <a:t>Types Of Phishing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A32003-7098-701A-BEA7-2932C5F65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05019"/>
              </p:ext>
            </p:extLst>
          </p:nvPr>
        </p:nvGraphicFramePr>
        <p:xfrm>
          <a:off x="1274916" y="2172929"/>
          <a:ext cx="8128000" cy="312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4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9B0F7-D8A1-FD4B-6165-26AE082A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25" y="286604"/>
            <a:ext cx="10058400" cy="883436"/>
          </a:xfrm>
        </p:spPr>
        <p:txBody>
          <a:bodyPr/>
          <a:lstStyle/>
          <a:p>
            <a:r>
              <a:rPr lang="en-IN" dirty="0"/>
              <a:t>I ) E-mail phishing 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2C7DC-374A-4344-4012-4297F4B2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9775"/>
            <a:ext cx="10058400" cy="3760891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/>
              <a:t>Most common form.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/>
              <a:t>Fake emails appearing to be from </a:t>
            </a:r>
            <a:r>
              <a:rPr lang="en-US" sz="1800" dirty="0"/>
              <a:t>legitimate sources (banks, companies).        Requests for sensitive information or clicking on malicious links.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/>
              <a:t>To attract user sending promotion mails which containing malicious </a:t>
            </a:r>
            <a:r>
              <a:rPr lang="en-US" sz="1800" dirty="0" err="1"/>
              <a:t>folders,links</a:t>
            </a:r>
            <a:r>
              <a:rPr lang="en-US" sz="1800" dirty="0"/>
              <a:t> and any other </a:t>
            </a:r>
            <a:r>
              <a:rPr lang="en-US" sz="1800" dirty="0" err="1"/>
              <a:t>attchments</a:t>
            </a:r>
            <a:r>
              <a:rPr lang="en-US" sz="1800" dirty="0"/>
              <a:t>.</a:t>
            </a:r>
          </a:p>
          <a:p>
            <a:pPr marL="0" indent="0">
              <a:buClrTx/>
              <a:buNone/>
            </a:pPr>
            <a:r>
              <a:rPr lang="en-IN" sz="4700" dirty="0"/>
              <a:t>II ) Spear phishing 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/>
              <a:t>Targeted attacks on specific individuals or organizations.     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/>
              <a:t>Research-based approach using personal information.       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/>
              <a:t>Often more convincing and harder to detect.</a:t>
            </a:r>
            <a:endParaRPr lang="en-IN" sz="1800" dirty="0"/>
          </a:p>
          <a:p>
            <a:pPr marL="0" indent="0">
              <a:buClrTx/>
              <a:buNone/>
            </a:pPr>
            <a:endParaRPr lang="en-IN" sz="1800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4641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6CAC87-D87E-EB93-3D6E-CB5835F3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9464"/>
            <a:ext cx="10058400" cy="1089913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III ) Whaling :</a:t>
            </a:r>
            <a:br>
              <a:rPr lang="en-IN" sz="4800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2BE05-BFB0-CBAA-0A7D-6DA64534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42" y="1548554"/>
            <a:ext cx="10058400" cy="3760891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sz="2100" dirty="0"/>
              <a:t>Targets high-profile individuals like CEOs or executives.       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sz="2100" dirty="0"/>
              <a:t>Aims to gain access to sensitive company data or financial information.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sz="2100" dirty="0"/>
              <a:t>Blackmailing to high profile persons and organization for money or other through collected credential about that. </a:t>
            </a:r>
          </a:p>
          <a:p>
            <a:r>
              <a:rPr lang="en-IN" sz="5400" dirty="0"/>
              <a:t>iv)  Sign of phishing 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300" dirty="0"/>
              <a:t>Generic greetings (ex, starts with “dear user” or “your name”)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300" dirty="0"/>
              <a:t>Urgency (ex. “your account will closed if you don’t’ react”)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300" dirty="0"/>
              <a:t>Suspicious links (Hover over the link)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300" dirty="0"/>
              <a:t>Poor </a:t>
            </a:r>
            <a:r>
              <a:rPr lang="en-IN" sz="2300" dirty="0" err="1"/>
              <a:t>grammer</a:t>
            </a:r>
            <a:r>
              <a:rPr lang="en-IN" sz="2300" dirty="0"/>
              <a:t> / spelling mistakes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5575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047B-9507-7C61-22F8-9C501AE5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3939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dirty="0"/>
              <a:t>Case study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CE6-EDAC-4F57-A6B1-2B8BA8E2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6181"/>
            <a:ext cx="10058400" cy="4472911"/>
          </a:xfrm>
        </p:spPr>
        <p:txBody>
          <a:bodyPr>
            <a:normAutofit fontScale="475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800" dirty="0"/>
              <a:t>1. Google Docs Phishing (2017): Targeted Google users  with a fake Google Docs invitation link. 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800" dirty="0"/>
              <a:t>2. PayPal Phishing (ongoing): Emails claiming issues with PayPal accounts, prompting users to click on malicious links.  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800" dirty="0"/>
              <a:t>3. RSA Security (2011): Spear phishing attack compromising employee credentials and leading to subsequent breaches.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9900" dirty="0"/>
              <a:t> Tools for phishing 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300" dirty="0" err="1"/>
              <a:t>Shellphish</a:t>
            </a:r>
            <a:r>
              <a:rPr lang="en-IN" sz="3300" dirty="0"/>
              <a:t> : create templates for website phishing. </a:t>
            </a:r>
            <a:r>
              <a:rPr lang="en-IN" sz="3300" dirty="0" err="1"/>
              <a:t>Powerfull</a:t>
            </a:r>
            <a:r>
              <a:rPr lang="en-IN" sz="3300" dirty="0"/>
              <a:t> tool.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300" dirty="0" err="1"/>
              <a:t>Hiden</a:t>
            </a:r>
            <a:r>
              <a:rPr lang="en-IN" sz="3300" dirty="0"/>
              <a:t> eye : Gives you live information. Advanced feature.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300" dirty="0"/>
              <a:t>Evil SSDP : Respond to SSDP multicast.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300" dirty="0" err="1"/>
              <a:t>Zphisher</a:t>
            </a:r>
            <a:r>
              <a:rPr lang="en-IN" sz="3300" dirty="0"/>
              <a:t> : </a:t>
            </a:r>
            <a:r>
              <a:rPr lang="en-IN" sz="3300" dirty="0" err="1"/>
              <a:t>upgrated</a:t>
            </a:r>
            <a:r>
              <a:rPr lang="en-IN" sz="3300" dirty="0"/>
              <a:t> from </a:t>
            </a:r>
            <a:r>
              <a:rPr lang="en-IN" sz="3300" dirty="0" err="1"/>
              <a:t>shellphish</a:t>
            </a:r>
            <a:r>
              <a:rPr lang="en-IN" sz="33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53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7CB7-981B-4FCA-0455-37036D42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/>
              <a:t>Protecting against Phishing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1DD9-5898-A38A-523B-DBC33172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Education and Awareness: Train employees or individuals on recognizing phishing attempts.   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Use Security Software: Antivirus programs and email filters can help detect malicious content.   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Verify Requests: Contact the organization directly using official contact information to verify requests.  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Two-Factor Authentication: Adds an extra layer of security to accounts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Small but important :</a:t>
            </a:r>
          </a:p>
          <a:p>
            <a:pPr marL="0" indent="0">
              <a:buClrTx/>
              <a:buNone/>
            </a:pPr>
            <a:r>
              <a:rPr lang="en-IN" dirty="0"/>
              <a:t>                         - Check links</a:t>
            </a:r>
          </a:p>
          <a:p>
            <a:pPr marL="0" indent="0">
              <a:buClrTx/>
              <a:buNone/>
            </a:pPr>
            <a:r>
              <a:rPr lang="en-IN" dirty="0"/>
              <a:t>                         - Set strong passwords</a:t>
            </a:r>
          </a:p>
          <a:p>
            <a:pPr marL="0" indent="0">
              <a:buClrTx/>
              <a:buNone/>
            </a:pPr>
            <a:r>
              <a:rPr lang="en-IN" dirty="0"/>
              <a:t>                         - Quick change</a:t>
            </a:r>
          </a:p>
          <a:p>
            <a:pPr marL="0" indent="0">
              <a:buClrTx/>
              <a:buNone/>
            </a:pPr>
            <a:r>
              <a:rPr lang="en-IN" dirty="0"/>
              <a:t>                         - Two factor Authentication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721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{61341334-6402-42C1-8A7E-4E0F1CD53507}tf22712842_win32</Template>
  <TotalTime>56</TotalTime>
  <Words>635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Rounded MT Bold</vt:lpstr>
      <vt:lpstr>Bookman Old Style</vt:lpstr>
      <vt:lpstr>Calibri</vt:lpstr>
      <vt:lpstr>Franklin Gothic Book</vt:lpstr>
      <vt:lpstr>Roboto</vt:lpstr>
      <vt:lpstr>Wingdings</vt:lpstr>
      <vt:lpstr>Custom</vt:lpstr>
      <vt:lpstr>PHISHING ATTACKS (Social Engineering) </vt:lpstr>
      <vt:lpstr>Content </vt:lpstr>
      <vt:lpstr>What is Phishing?</vt:lpstr>
      <vt:lpstr>How It Work?</vt:lpstr>
      <vt:lpstr>Types Of Phishing</vt:lpstr>
      <vt:lpstr>I ) E-mail phishing : </vt:lpstr>
      <vt:lpstr>III ) Whaling : </vt:lpstr>
      <vt:lpstr>Case study :</vt:lpstr>
      <vt:lpstr>Protecting against Phishing :</vt:lpstr>
      <vt:lpstr>Effects of Phishing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Talsaniya</dc:creator>
  <cp:lastModifiedBy>Dhruv Talsaniya</cp:lastModifiedBy>
  <cp:revision>1</cp:revision>
  <dcterms:created xsi:type="dcterms:W3CDTF">2024-07-06T11:57:20Z</dcterms:created>
  <dcterms:modified xsi:type="dcterms:W3CDTF">2024-07-06T12:53:26Z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