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9" r:id="rId3"/>
    <p:sldId id="278" r:id="rId4"/>
    <p:sldId id="289" r:id="rId5"/>
    <p:sldId id="296" r:id="rId6"/>
    <p:sldId id="297" r:id="rId7"/>
    <p:sldId id="328" r:id="rId8"/>
    <p:sldId id="280" r:id="rId9"/>
    <p:sldId id="337" r:id="rId10"/>
    <p:sldId id="338" r:id="rId11"/>
    <p:sldId id="339" r:id="rId12"/>
    <p:sldId id="340" r:id="rId13"/>
    <p:sldId id="341" r:id="rId14"/>
    <p:sldId id="343" r:id="rId15"/>
    <p:sldId id="344" r:id="rId16"/>
    <p:sldId id="352" r:id="rId17"/>
    <p:sldId id="359" r:id="rId18"/>
    <p:sldId id="353" r:id="rId19"/>
    <p:sldId id="360" r:id="rId20"/>
    <p:sldId id="345" r:id="rId21"/>
    <p:sldId id="354" r:id="rId22"/>
    <p:sldId id="355" r:id="rId23"/>
    <p:sldId id="357" r:id="rId24"/>
    <p:sldId id="358" r:id="rId25"/>
    <p:sldId id="361" r:id="rId26"/>
    <p:sldId id="362" r:id="rId27"/>
    <p:sldId id="329" r:id="rId28"/>
    <p:sldId id="330" r:id="rId29"/>
    <p:sldId id="363" r:id="rId30"/>
    <p:sldId id="334" r:id="rId31"/>
    <p:sldId id="335" r:id="rId32"/>
    <p:sldId id="336" r:id="rId33"/>
    <p:sldId id="315" r:id="rId34"/>
    <p:sldId id="370" r:id="rId35"/>
    <p:sldId id="364" r:id="rId36"/>
    <p:sldId id="365" r:id="rId37"/>
    <p:sldId id="366" r:id="rId38"/>
    <p:sldId id="316" r:id="rId39"/>
    <p:sldId id="317" r:id="rId40"/>
    <p:sldId id="367" r:id="rId41"/>
    <p:sldId id="318" r:id="rId42"/>
    <p:sldId id="368" r:id="rId43"/>
    <p:sldId id="369" r:id="rId44"/>
    <p:sldId id="275" r:id="rId45"/>
    <p:sldId id="37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1" autoAdjust="0"/>
    <p:restoredTop sz="86430" autoAdjust="0"/>
  </p:normalViewPr>
  <p:slideViewPr>
    <p:cSldViewPr>
      <p:cViewPr>
        <p:scale>
          <a:sx n="60" d="100"/>
          <a:sy n="60" d="100"/>
        </p:scale>
        <p:origin x="-2124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3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2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B8861-351D-4302-B2EB-5A4D5A9A2827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B7ADE-6227-416A-930C-CB9F986327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D2F6D-DC96-4EF4-B651-4734A3B312B5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Presence needs to be represented as point data</a:t>
            </a:r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Strove to get best of both worlds: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At small polygon size, larger polygons get more points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But this soon blows up, so at larger polygon size, limit to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 specific number per polygon.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Used logistic curve for this.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100 pts per polygon on the left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On a per area basis on the right.</a:t>
            </a:r>
            <a:endParaRPr lang="en-US" sz="1000" dirty="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E8BC4-6B96-4766-9455-10A91185B57F}" type="slidenum">
              <a:rPr lang="en-US"/>
              <a:pPr/>
              <a:t>24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smtClean="0"/>
              <a:t>Y = # pts to put in polygon</a:t>
            </a:r>
          </a:p>
          <a:p>
            <a:pPr eaLnBrk="1" hangingPunct="1">
              <a:spcBef>
                <a:spcPct val="0"/>
              </a:spcBef>
            </a:pPr>
            <a:r>
              <a:rPr lang="en-US" sz="2400" smtClean="0"/>
              <a:t>A = asymptote height</a:t>
            </a:r>
          </a:p>
          <a:p>
            <a:pPr eaLnBrk="1" hangingPunct="1">
              <a:spcBef>
                <a:spcPct val="0"/>
              </a:spcBef>
            </a:pPr>
            <a:r>
              <a:rPr lang="en-US" sz="2400" smtClean="0"/>
              <a:t>k = shape of the curve (set to 0.004)</a:t>
            </a:r>
          </a:p>
          <a:p>
            <a:pPr eaLnBrk="1" hangingPunct="1">
              <a:spcBef>
                <a:spcPct val="0"/>
              </a:spcBef>
            </a:pPr>
            <a:r>
              <a:rPr lang="en-US" sz="2400" smtClean="0"/>
              <a:t>x = baseline points per area sample</a:t>
            </a:r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  <a:p>
            <a:pPr eaLnBrk="1" hangingPunct="1"/>
            <a:r>
              <a:rPr lang="en-US" smtClean="0"/>
              <a:t>Baseline is one point per pixel (but randomly placed)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this maxes out quickly.   Goal was to asymptote at a certain spot. Chose to asymptote at 80% max polygon size.  Which is about 400 points.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logistic curve to do this.</a:t>
            </a:r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  <a:p>
            <a:pPr eaLnBrk="1" hangingPunct="1">
              <a:spcBef>
                <a:spcPct val="50000"/>
              </a:spcBef>
            </a:pPr>
            <a:endParaRPr lang="en-US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2FE99-56BB-4CD5-B09E-6FA280EAD5A7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F1898-87E2-44F4-8956-59BE277ADCDC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Does not overfit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67D67-2E4C-492E-A867-7EE11420F35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D78E5-4E6D-4616-88C8-4E1F25935ACF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sz="1200" dirty="0" smtClean="0"/>
          </a:p>
          <a:p>
            <a:pPr lvl="0"/>
            <a:r>
              <a:rPr lang="en-US" sz="1200" dirty="0" smtClean="0"/>
              <a:t>Algorithms in for reverse selection available in </a:t>
            </a:r>
            <a:r>
              <a:rPr lang="en-US" sz="1200" dirty="0" err="1" smtClean="0"/>
              <a:t>SDMap</a:t>
            </a:r>
            <a:r>
              <a:rPr lang="en-US" sz="1200" dirty="0" smtClean="0"/>
              <a:t>, (generally based on species </a:t>
            </a:r>
            <a:r>
              <a:rPr lang="en-US" sz="1200" dirty="0" err="1" smtClean="0"/>
              <a:t>Kappas</a:t>
            </a:r>
            <a:r>
              <a:rPr lang="en-US" sz="1200" dirty="0" smtClean="0"/>
              <a:t>) as with the rest of this package, use them at your own risk, I haven’t modified them for quite awhile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I mentioned in the notes in the 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slide. Perhaps a few minutes on workflow.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1C35E-7029-449F-9560-3A23BDCEB827}" type="slidenum">
              <a:rPr lang="en-US"/>
              <a:pPr/>
              <a:t>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1000" smtClean="0">
                <a:latin typeface="Tahoma" pitchFamily="34" charset="0"/>
              </a:rPr>
              <a:t>Probably already covered, but worth repeating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8B983-9787-4DEB-A2C7-2E443CB679D0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8B983-9787-4DEB-A2C7-2E443CB679D0}" type="slidenum">
              <a:rPr lang="en-US"/>
              <a:pPr/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8B983-9787-4DEB-A2C7-2E443CB679D0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good. We actually use RODBC to update other data tables of ours and to consistently grab or post information. If time, I could talk about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</a:t>
            </a:r>
            <a:r>
              <a:rPr lang="en-US" baseline="0" dirty="0" smtClean="0"/>
              <a:t> commands like head(), tail(),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()  could be mentioned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might be better off using the term ‘observations’ rather than plot? At any rate I can talk about using other input data, such as EO data or other observation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7ADE-6227-416A-930C-CB9F986327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B0D79-E9B6-4DD5-AC7D-6288662CA625}" type="datetimeFigureOut">
              <a:rPr lang="en-US" smtClean="0"/>
              <a:pPr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3932-6C86-48B0-A96A-A73F532FC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2.jpeg"/><Relationship Id="rId4" Type="http://schemas.openxmlformats.org/officeDocument/2006/relationships/hyperlink" Target="http://www.r-project.org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Species Habitat Modeling using </a:t>
            </a:r>
            <a:r>
              <a:rPr lang="en-US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randomForest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the R environment for statistical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FNAI</a:t>
            </a:r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Emilie </a:t>
            </a: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Henderson </a:t>
            </a:r>
            <a:endParaRPr lang="en-US" sz="440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thanks to Tim Howard)</a:t>
            </a:r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/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October 5, 2014</a:t>
            </a:r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Objects in R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basic object types</a:t>
            </a:r>
          </a:p>
          <a:p>
            <a:pPr lvl="1"/>
            <a:r>
              <a:rPr lang="en-US" sz="2400" dirty="0" smtClean="0"/>
              <a:t>Vector</a:t>
            </a:r>
          </a:p>
          <a:p>
            <a:pPr lvl="2"/>
            <a:r>
              <a:rPr lang="en-US" sz="1800" dirty="0" smtClean="0"/>
              <a:t>Data types</a:t>
            </a:r>
          </a:p>
          <a:p>
            <a:pPr lvl="3"/>
            <a:r>
              <a:rPr lang="en-US" sz="1100" dirty="0" smtClean="0"/>
              <a:t>Numeric</a:t>
            </a:r>
          </a:p>
          <a:p>
            <a:pPr lvl="3"/>
            <a:r>
              <a:rPr lang="en-US" sz="1100" dirty="0" smtClean="0"/>
              <a:t>Character</a:t>
            </a:r>
          </a:p>
          <a:p>
            <a:pPr lvl="3"/>
            <a:r>
              <a:rPr lang="en-US" sz="1100" dirty="0" smtClean="0"/>
              <a:t>Factor – efficiently store repetitive </a:t>
            </a:r>
            <a:r>
              <a:rPr lang="en-US" sz="1100" dirty="0" err="1" smtClean="0"/>
              <a:t>charactor</a:t>
            </a:r>
            <a:r>
              <a:rPr lang="en-US" sz="1100" dirty="0" smtClean="0"/>
              <a:t> vectors with numbers.  Useful, but can produce bugs if handled improperly.</a:t>
            </a:r>
          </a:p>
          <a:p>
            <a:pPr lvl="1"/>
            <a:r>
              <a:rPr lang="en-US" sz="2400" dirty="0" smtClean="0"/>
              <a:t>Data frame</a:t>
            </a:r>
          </a:p>
          <a:p>
            <a:pPr lvl="2"/>
            <a:r>
              <a:rPr lang="en-US" sz="1800" dirty="0" smtClean="0"/>
              <a:t>Holds multiple vectors together, can be of different formats</a:t>
            </a:r>
          </a:p>
          <a:p>
            <a:pPr lvl="1"/>
            <a:r>
              <a:rPr lang="en-US" sz="2400" dirty="0" smtClean="0"/>
              <a:t>List</a:t>
            </a:r>
          </a:p>
          <a:p>
            <a:pPr lvl="2"/>
            <a:r>
              <a:rPr lang="en-US" sz="1800" dirty="0" smtClean="0"/>
              <a:t>Holds multiple objects of any type together.</a:t>
            </a:r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8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Getting Data into R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Basic:</a:t>
            </a:r>
            <a:endParaRPr lang="en-US" sz="2400" dirty="0" smtClean="0"/>
          </a:p>
          <a:p>
            <a:pPr lvl="1"/>
            <a:r>
              <a:rPr lang="en-US" sz="2400" dirty="0" err="1" smtClean="0"/>
              <a:t>read.table</a:t>
            </a:r>
            <a:endParaRPr lang="en-US" sz="2400" dirty="0" smtClean="0"/>
          </a:p>
          <a:p>
            <a:pPr lvl="1"/>
            <a:r>
              <a:rPr lang="en-US" sz="2400" dirty="0" smtClean="0"/>
              <a:t>read.csv</a:t>
            </a:r>
          </a:p>
          <a:p>
            <a:pPr lvl="1"/>
            <a:r>
              <a:rPr lang="en-US" sz="2400" dirty="0" smtClean="0"/>
              <a:t>read.dbf </a:t>
            </a:r>
          </a:p>
          <a:p>
            <a:pPr lvl="2"/>
            <a:r>
              <a:rPr lang="en-US" sz="1800" dirty="0" smtClean="0"/>
              <a:t>(included in the ‘foreign’ library, and also the ‘</a:t>
            </a:r>
            <a:r>
              <a:rPr lang="en-US" sz="1800" dirty="0" err="1" smtClean="0"/>
              <a:t>shapefiles</a:t>
            </a:r>
            <a:r>
              <a:rPr lang="en-US" sz="1800" dirty="0" smtClean="0"/>
              <a:t>’ library – has slightly different formats for each)</a:t>
            </a:r>
          </a:p>
          <a:p>
            <a:pPr lvl="1"/>
            <a:endParaRPr lang="en-US" sz="1600" dirty="0" smtClean="0"/>
          </a:p>
          <a:p>
            <a:r>
              <a:rPr lang="en-US" sz="2400" dirty="0" smtClean="0"/>
              <a:t>More </a:t>
            </a:r>
            <a:r>
              <a:rPr lang="en-US" sz="2800" dirty="0" smtClean="0"/>
              <a:t>useful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RODBC can pull data from </a:t>
            </a:r>
          </a:p>
          <a:p>
            <a:pPr lvl="2"/>
            <a:r>
              <a:rPr lang="en-US" sz="2000" dirty="0" smtClean="0"/>
              <a:t>Access</a:t>
            </a:r>
          </a:p>
          <a:p>
            <a:pPr lvl="2"/>
            <a:r>
              <a:rPr lang="en-US" sz="2000" dirty="0" smtClean="0"/>
              <a:t>Excel</a:t>
            </a:r>
          </a:p>
          <a:p>
            <a:pPr lvl="2"/>
            <a:r>
              <a:rPr lang="en-US" sz="2000" dirty="0" smtClean="0"/>
              <a:t>SQL Server</a:t>
            </a:r>
          </a:p>
          <a:p>
            <a:pPr lvl="2"/>
            <a:r>
              <a:rPr lang="en-US" sz="2000" dirty="0" smtClean="0"/>
              <a:t>... and </a:t>
            </a:r>
            <a:r>
              <a:rPr lang="en-US" sz="2000" dirty="0" smtClean="0"/>
              <a:t>others</a:t>
            </a:r>
          </a:p>
          <a:p>
            <a:r>
              <a:rPr lang="en-US" sz="2900" dirty="0" smtClean="0"/>
              <a:t>Even More Useful:</a:t>
            </a:r>
          </a:p>
          <a:p>
            <a:pPr lvl="1"/>
            <a:r>
              <a:rPr lang="en-US" sz="2600" dirty="0" err="1"/>
              <a:t>s</a:t>
            </a:r>
            <a:r>
              <a:rPr lang="en-US" sz="2600" dirty="0" err="1" smtClean="0"/>
              <a:t>p</a:t>
            </a:r>
            <a:r>
              <a:rPr lang="en-US" sz="2600" dirty="0" smtClean="0"/>
              <a:t> package can pull information from</a:t>
            </a:r>
          </a:p>
          <a:p>
            <a:pPr lvl="2"/>
            <a:r>
              <a:rPr lang="en-US" sz="2300" dirty="0" err="1" smtClean="0"/>
              <a:t>Shapefiles</a:t>
            </a:r>
            <a:endParaRPr lang="en-US" sz="2300" dirty="0" smtClean="0"/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aster package can pull information</a:t>
            </a:r>
            <a:r>
              <a:rPr lang="en-US" sz="2600" dirty="0"/>
              <a:t> </a:t>
            </a:r>
            <a:r>
              <a:rPr lang="en-US" sz="2600" dirty="0" smtClean="0"/>
              <a:t>from</a:t>
            </a:r>
          </a:p>
          <a:p>
            <a:pPr lvl="2"/>
            <a:r>
              <a:rPr lang="en-US" sz="2300" dirty="0" smtClean="0"/>
              <a:t>Many raster data formats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Within-R manipulations of data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err="1" smtClean="0"/>
              <a:t>Subsetting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based on indexes (i.e., how to pull out column 4)</a:t>
            </a:r>
          </a:p>
          <a:p>
            <a:pPr lvl="1"/>
            <a:r>
              <a:rPr lang="en-US" sz="1400" dirty="0" smtClean="0"/>
              <a:t>Based on true-false vectors (i.e., how to pull out plots</a:t>
            </a:r>
            <a:r>
              <a:rPr lang="en-US" sz="1400" baseline="0" dirty="0" smtClean="0"/>
              <a:t> that have been screened as ‘OK’)</a:t>
            </a:r>
            <a:endParaRPr lang="en-US" sz="1400" dirty="0" smtClean="0"/>
          </a:p>
          <a:p>
            <a:pPr lvl="0"/>
            <a:endParaRPr lang="en-US" sz="1800" dirty="0" smtClean="0"/>
          </a:p>
          <a:p>
            <a:pPr lvl="0"/>
            <a:r>
              <a:rPr lang="en-US" sz="1800" dirty="0" err="1"/>
              <a:t>x</a:t>
            </a:r>
            <a:r>
              <a:rPr lang="en-US" sz="1800" dirty="0" err="1" smtClean="0"/>
              <a:t>tabs</a:t>
            </a:r>
            <a:r>
              <a:rPr lang="en-US" sz="1800" dirty="0" smtClean="0"/>
              <a:t> </a:t>
            </a:r>
            <a:r>
              <a:rPr lang="en-US" sz="1800" dirty="0" smtClean="0"/>
              <a:t>– Taking a long species table, and making it into a crosstab </a:t>
            </a:r>
            <a:r>
              <a:rPr lang="en-US" sz="1800" dirty="0" smtClean="0"/>
              <a:t>format	</a:t>
            </a:r>
          </a:p>
          <a:p>
            <a:pPr lvl="1"/>
            <a:r>
              <a:rPr lang="en-US" sz="1400" dirty="0" smtClean="0"/>
              <a:t>This is not something we’ll use for mapping from element occurrences, but it’s very useful for working with community-level data.</a:t>
            </a:r>
            <a:endParaRPr lang="en-US" sz="1400" dirty="0" smtClean="0"/>
          </a:p>
          <a:p>
            <a:pPr lvl="0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47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Extensions are abundant, and generally well-tested by the time they go public.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New and better stuff comes together all the time.</a:t>
            </a:r>
          </a:p>
          <a:p>
            <a:pPr lvl="1"/>
            <a:r>
              <a:rPr lang="en-US" dirty="0" smtClean="0"/>
              <a:t>raster </a:t>
            </a:r>
            <a:r>
              <a:rPr lang="en-US" dirty="0" smtClean="0"/>
              <a:t>package</a:t>
            </a:r>
            <a:r>
              <a:rPr lang="en-US" baseline="0" dirty="0" smtClean="0"/>
              <a:t> </a:t>
            </a:r>
            <a:r>
              <a:rPr lang="en-US" baseline="0" dirty="0" smtClean="0"/>
              <a:t>constantly improving handling </a:t>
            </a:r>
            <a:r>
              <a:rPr lang="en-US" baseline="0" dirty="0" smtClean="0"/>
              <a:t>of raster maps in R.  </a:t>
            </a:r>
            <a:endParaRPr lang="en-US" baseline="0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ismo</a:t>
            </a:r>
            <a:r>
              <a:rPr lang="en-US" dirty="0" smtClean="0"/>
              <a:t> package is a shiny new package that came out this last year that is dedicated to species distribution modeling!</a:t>
            </a:r>
          </a:p>
          <a:p>
            <a:pPr lvl="1"/>
            <a:r>
              <a:rPr lang="en-US" dirty="0" err="1" smtClean="0"/>
              <a:t>SDMTools</a:t>
            </a:r>
            <a:r>
              <a:rPr lang="en-US" dirty="0" smtClean="0"/>
              <a:t> is new (just out Aug 5).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6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Studio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1.0_BasicNavigation.R</a:t>
            </a:r>
          </a:p>
          <a:p>
            <a:r>
              <a:rPr lang="en-US" dirty="0" smtClean="0"/>
              <a:t>1.1_DataInputAndOutput.R</a:t>
            </a:r>
          </a:p>
          <a:p>
            <a:r>
              <a:rPr lang="en-US" dirty="0" smtClean="0"/>
              <a:t>1.2_FunctionsInR.R</a:t>
            </a:r>
          </a:p>
          <a:p>
            <a:r>
              <a:rPr lang="en-US" dirty="0" smtClean="0"/>
              <a:t>(1.3_IntroToPlotting.R)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918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Spatial Data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 to ask before building spatial data for modeling</a:t>
            </a:r>
          </a:p>
          <a:p>
            <a:pPr lvl="1"/>
            <a:r>
              <a:rPr lang="en-US" sz="1800" dirty="0" smtClean="0"/>
              <a:t>What spatial resolution and extent are</a:t>
            </a:r>
            <a:r>
              <a:rPr lang="en-US" sz="1800" baseline="0" dirty="0" smtClean="0"/>
              <a:t> needed?</a:t>
            </a:r>
            <a:endParaRPr lang="en-US" sz="1800" dirty="0" smtClean="0"/>
          </a:p>
          <a:p>
            <a:pPr lvl="1"/>
            <a:r>
              <a:rPr lang="en-US" sz="1800" dirty="0" smtClean="0"/>
              <a:t>What types of information are likely to be useful?</a:t>
            </a:r>
          </a:p>
          <a:p>
            <a:r>
              <a:rPr lang="en-US" sz="2400" dirty="0" smtClean="0"/>
              <a:t>Types</a:t>
            </a:r>
            <a:r>
              <a:rPr lang="en-US" sz="2400" baseline="0" dirty="0" smtClean="0"/>
              <a:t> of spatial data that I use for modeling plants</a:t>
            </a:r>
          </a:p>
          <a:p>
            <a:pPr lvl="2"/>
            <a:r>
              <a:rPr lang="en-US" sz="1100" dirty="0" smtClean="0"/>
              <a:t>Soil</a:t>
            </a:r>
          </a:p>
          <a:p>
            <a:pPr lvl="2"/>
            <a:r>
              <a:rPr lang="en-US" sz="1100" dirty="0" smtClean="0"/>
              <a:t>Climate</a:t>
            </a:r>
          </a:p>
          <a:p>
            <a:pPr lvl="2"/>
            <a:r>
              <a:rPr lang="en-US" sz="1100" dirty="0" smtClean="0"/>
              <a:t>Topography</a:t>
            </a:r>
          </a:p>
          <a:p>
            <a:pPr lvl="2"/>
            <a:r>
              <a:rPr lang="en-US" sz="1100" dirty="0" smtClean="0"/>
              <a:t>Imagery</a:t>
            </a:r>
          </a:p>
          <a:p>
            <a:r>
              <a:rPr lang="en-US" sz="2400" dirty="0" smtClean="0"/>
              <a:t>Things to pay attention to when building spatial data</a:t>
            </a:r>
          </a:p>
          <a:p>
            <a:pPr lvl="1"/>
            <a:r>
              <a:rPr lang="en-US" sz="1800" dirty="0" smtClean="0"/>
              <a:t>Consistency</a:t>
            </a:r>
          </a:p>
          <a:p>
            <a:pPr lvl="2"/>
            <a:r>
              <a:rPr lang="en-US" sz="1100" dirty="0" smtClean="0"/>
              <a:t>Grids MUST be of identical spatial extent, and snapped to the same upper-left coordinate </a:t>
            </a:r>
          </a:p>
          <a:p>
            <a:pPr lvl="1"/>
            <a:r>
              <a:rPr lang="en-US" sz="1800" dirty="0" smtClean="0"/>
              <a:t>Projection</a:t>
            </a:r>
          </a:p>
          <a:p>
            <a:pPr lvl="2"/>
            <a:r>
              <a:rPr lang="en-US" sz="1100" dirty="0" smtClean="0"/>
              <a:t>Projections must be identical among grids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186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880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Organization of spatial data is key for  efficient mapping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69627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9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053764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1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038225"/>
            <a:ext cx="8389937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Species Data:</a:t>
            </a:r>
            <a:br>
              <a:rPr lang="en-US" dirty="0" smtClean="0"/>
            </a:br>
            <a:r>
              <a:rPr lang="en-US" dirty="0" smtClean="0"/>
              <a:t>Element Occurrence Records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738"/>
            <a:ext cx="94869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8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Plot-spatial</a:t>
            </a:r>
            <a:r>
              <a:rPr lang="en-US" sz="3200" baseline="0" dirty="0" smtClean="0"/>
              <a:t> data intersection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400" dirty="0" smtClean="0"/>
              <a:t>Sampling grain, modeling grain, and the intersection.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990600" y="2819400"/>
            <a:ext cx="2438400" cy="1066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838200" y="2667000"/>
            <a:ext cx="2438400" cy="1066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685800" y="2514600"/>
            <a:ext cx="2438400" cy="1066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533400" y="2362200"/>
            <a:ext cx="2438400" cy="1066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381000" y="2209800"/>
            <a:ext cx="2438400" cy="1066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228600" y="2057400"/>
            <a:ext cx="2438400" cy="1066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2362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19200" y="2514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43000" y="2895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81200" y="2819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2971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00200" y="2209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1981200"/>
            <a:ext cx="76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elevation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3200" y="213360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slope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228600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aspect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2438400"/>
            <a:ext cx="97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590800"/>
            <a:ext cx="97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precipitation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2743200"/>
            <a:ext cx="250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Landsat</a:t>
            </a:r>
            <a:r>
              <a:rPr lang="en-US" sz="1200" dirty="0" smtClean="0"/>
              <a:t> spectral reflectance – band 5</a:t>
            </a:r>
            <a:endParaRPr lang="en-US" sz="12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505200"/>
            <a:ext cx="5875625" cy="307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2209800" y="2209800"/>
            <a:ext cx="5943600" cy="1143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33655" y="3381655"/>
            <a:ext cx="3443988" cy="2746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4294967295"/>
          </p:nvPr>
        </p:nvSpPr>
        <p:spPr>
          <a:xfrm>
            <a:off x="457200" y="5105400"/>
            <a:ext cx="8229600" cy="1401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I’ve used Matt Gregory’s  ‘footprint.exe’ program for</a:t>
            </a:r>
            <a:r>
              <a:rPr lang="en-US" baseline="0" dirty="0" smtClean="0"/>
              <a:t> extracting averages of multi-pixel plot footprints. (freely </a:t>
            </a:r>
            <a:r>
              <a:rPr lang="en-US" baseline="0" dirty="0" smtClean="0"/>
              <a:t>available – ask me if you want a copy)</a:t>
            </a:r>
            <a:endParaRPr lang="en-US" baseline="0" dirty="0" smtClean="0"/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2362200" y="1828800"/>
          <a:ext cx="388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summarize large points that encompass many pixels?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362200" y="1828800"/>
          <a:ext cx="388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/>
        </p:nvGraphicFramePr>
        <p:xfrm>
          <a:off x="2362200" y="1828800"/>
          <a:ext cx="388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971800" y="2286000"/>
            <a:ext cx="990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3352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35814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35814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2895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697C7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5" name="Picture 3" descr="LOGO_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9375"/>
            <a:ext cx="93345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6477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Question: Polygon to point?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66800"/>
            <a:ext cx="7848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143000" y="5311775"/>
            <a:ext cx="28813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Equal # per poly</a:t>
            </a:r>
          </a:p>
          <a:p>
            <a:r>
              <a:rPr lang="en-US" sz="3200"/>
              <a:t>-bias for small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181600" y="5311775"/>
            <a:ext cx="2836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Equal # per area</a:t>
            </a:r>
          </a:p>
          <a:p>
            <a:r>
              <a:rPr lang="en-US" sz="3200"/>
              <a:t>-bias for large</a:t>
            </a:r>
          </a:p>
        </p:txBody>
      </p:sp>
      <p:sp>
        <p:nvSpPr>
          <p:cNvPr id="18441" name="Text Box 9"/>
          <p:cNvSpPr txBox="1">
            <a:spLocks noChangeAspect="1" noChangeArrowheads="1"/>
          </p:cNvSpPr>
          <p:nvPr/>
        </p:nvSpPr>
        <p:spPr bwMode="auto">
          <a:xfrm>
            <a:off x="1176338" y="133350"/>
            <a:ext cx="1693862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Georgia" pitchFamily="18" charset="0"/>
              </a:rPr>
              <a:t>New York</a:t>
            </a:r>
          </a:p>
          <a:p>
            <a:pPr eaLnBrk="0" hangingPunct="0"/>
            <a:r>
              <a:rPr lang="en-US" sz="1400" b="1">
                <a:solidFill>
                  <a:srgbClr val="000000"/>
                </a:solidFill>
                <a:latin typeface="Georgia" pitchFamily="18" charset="0"/>
              </a:rPr>
              <a:t>Natural Heritage Program</a:t>
            </a:r>
          </a:p>
        </p:txBody>
      </p:sp>
    </p:spTree>
    <p:extLst>
      <p:ext uri="{BB962C8B-B14F-4D97-AF65-F5344CB8AC3E}">
        <p14:creationId xmlns:p14="http://schemas.microsoft.com/office/powerpoint/2010/main" val="529067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697C7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3" descr="LOGO_transpar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79375"/>
            <a:ext cx="93345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6553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Decision: logistic sampling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04800" y="914400"/>
          <a:ext cx="8610600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SPW 6.0 Graph" r:id="rId5" imgW="5567760" imgH="4124520" progId="">
                  <p:embed/>
                </p:oleObj>
              </mc:Choice>
              <mc:Fallback>
                <p:oleObj name="SPW 6.0 Graph" r:id="rId5" imgW="5567760" imgH="4124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031"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8610600" cy="592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4876800" y="4725988"/>
          <a:ext cx="32004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7" imgW="1282680" imgH="457200" progId="Equation.3">
                  <p:embed/>
                </p:oleObj>
              </mc:Choice>
              <mc:Fallback>
                <p:oleObj name="Equation" r:id="rId7" imgW="128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5988"/>
                        <a:ext cx="3200400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8"/>
          <p:cNvSpPr txBox="1">
            <a:spLocks noChangeAspect="1" noChangeArrowheads="1"/>
          </p:cNvSpPr>
          <p:nvPr/>
        </p:nvSpPr>
        <p:spPr bwMode="auto">
          <a:xfrm>
            <a:off x="1176338" y="133350"/>
            <a:ext cx="1693862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Georgia" pitchFamily="18" charset="0"/>
              </a:rPr>
              <a:t>New York</a:t>
            </a:r>
          </a:p>
          <a:p>
            <a:pPr eaLnBrk="0" hangingPunct="0"/>
            <a:r>
              <a:rPr lang="en-US" sz="1400" b="1">
                <a:solidFill>
                  <a:srgbClr val="000000"/>
                </a:solidFill>
                <a:latin typeface="Georgia" pitchFamily="18" charset="0"/>
              </a:rPr>
              <a:t>Natural Heritage Program</a:t>
            </a:r>
          </a:p>
        </p:txBody>
      </p:sp>
    </p:spTree>
    <p:extLst>
      <p:ext uri="{BB962C8B-B14F-4D97-AF65-F5344CB8AC3E}">
        <p14:creationId xmlns:p14="http://schemas.microsoft.com/office/powerpoint/2010/main" val="60612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2_GetData.R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56388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Which Algorithm?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457200" y="1066800"/>
            <a:ext cx="8305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BIOCLIM</a:t>
            </a:r>
          </a:p>
          <a:p>
            <a:r>
              <a:rPr lang="en-US"/>
              <a:t>DOMAIN</a:t>
            </a:r>
          </a:p>
          <a:p>
            <a:r>
              <a:rPr lang="en-US"/>
              <a:t>MAXENT</a:t>
            </a:r>
          </a:p>
          <a:p>
            <a:r>
              <a:rPr lang="en-US"/>
              <a:t>GARP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Mahalanobis Distance</a:t>
            </a:r>
          </a:p>
          <a:p>
            <a:r>
              <a:rPr lang="en-US"/>
              <a:t>Classification and Regression Trees (CART)</a:t>
            </a:r>
          </a:p>
          <a:p>
            <a:r>
              <a:rPr lang="en-US"/>
              <a:t>Multivariate Adaptive Regression Splines (MARS)</a:t>
            </a:r>
          </a:p>
          <a:p>
            <a:r>
              <a:rPr lang="en-US"/>
              <a:t>Regression Tree Analysis</a:t>
            </a:r>
          </a:p>
          <a:p>
            <a:r>
              <a:rPr lang="en-US"/>
              <a:t>Bagging Trees</a:t>
            </a:r>
          </a:p>
          <a:p>
            <a:r>
              <a:rPr lang="en-US"/>
              <a:t>Random Forests ** </a:t>
            </a:r>
          </a:p>
          <a:p>
            <a:r>
              <a:rPr lang="en-US"/>
              <a:t>Generalized Additive Models (GAM)</a:t>
            </a:r>
          </a:p>
          <a:p>
            <a:r>
              <a:rPr lang="en-US"/>
              <a:t>Neural Networks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152400" y="6137275"/>
            <a:ext cx="875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See Elith et al. 2006, Prasad et al. 2006, Guisan and Zimmerman 2000</a:t>
            </a:r>
          </a:p>
        </p:txBody>
      </p:sp>
      <p:pic>
        <p:nvPicPr>
          <p:cNvPr id="8" name="Picture 13" descr="MCj01279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676400"/>
            <a:ext cx="1371600" cy="2267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626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44958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Random Forests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Compare presence points with background points to create classification trees (CART) based on environmental layers.</a:t>
            </a:r>
          </a:p>
          <a:p>
            <a:pPr eaLnBrk="1" hangingPunct="1"/>
            <a:r>
              <a:rPr lang="en-US" dirty="0" smtClean="0"/>
              <a:t>Randomly use a subset of the environmental layers and a subset of the points each time.</a:t>
            </a:r>
          </a:p>
          <a:p>
            <a:pPr eaLnBrk="1" hangingPunct="1"/>
            <a:r>
              <a:rPr lang="en-US" dirty="0" smtClean="0"/>
              <a:t>Build hundreds of trees, compare results among  trees. 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867400" y="5943600"/>
            <a:ext cx="234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Prasad et al. 2006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854700" y="55626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Breiman 2001</a:t>
            </a:r>
          </a:p>
        </p:txBody>
      </p:sp>
    </p:spTree>
    <p:extLst>
      <p:ext uri="{BB962C8B-B14F-4D97-AF65-F5344CB8AC3E}">
        <p14:creationId xmlns:p14="http://schemas.microsoft.com/office/powerpoint/2010/main" val="149392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88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57200"/>
            <a:ext cx="2286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3201988"/>
            <a:ext cx="2286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201988"/>
            <a:ext cx="2286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201988"/>
            <a:ext cx="2286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0" y="458788"/>
            <a:ext cx="2286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458788"/>
            <a:ext cx="2286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4658" y="6183868"/>
            <a:ext cx="26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True / # Trees = 4/6 = .66</a:t>
            </a:r>
          </a:p>
        </p:txBody>
      </p:sp>
    </p:spTree>
    <p:extLst>
      <p:ext uri="{BB962C8B-B14F-4D97-AF65-F5344CB8AC3E}">
        <p14:creationId xmlns:p14="http://schemas.microsoft.com/office/powerpoint/2010/main" val="10214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706 C -0.00468 0.03469 -0.00468 0.04325 -0.00764 0.04996 C -0.01163 0.05921 -0.02343 0.05505 -0.03125 0.05574 C -0.04375 0.05667 -0.05642 0.05759 -0.06892 0.05852 C -0.08142 0.0643 -0.08316 0.08096 -0.08507 0.09715 C -0.08489 0.10802 -0.08663 0.14966 -0.08177 0.16747 C -0.0809 0.18598 -0.07586 0.23802 -0.08073 0.2519 C -0.08298 0.25861 -0.0908 0.25746 -0.09583 0.26046 C -0.10711 0.2674 -0.11684 0.27272 -0.12916 0.2748 C -0.13229 0.2792 -0.13455 0.31274 -0.13125 0.31922 C -0.12951 0.32246 -0.11649 0.32431 -0.11302 0.325 C -0.1033 0.32893 -0.10416 0.32963 -0.10017 0.34212 C -0.09982 0.34605 -0.09913 0.35369 -0.09913 0.35369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2544 C 0.00208 0.02961 0.00104 0.03469 -0.00156 0.03816 C -0.00851 0.04742 -0.025 0.04742 -0.03368 0.04834 C -0.04427 0.04557 -0.05972 0.03886 -0.07031 0.04695 C -0.07344 0.04927 -0.08333 0.07471 -0.08542 0.08119 C -0.08993 0.0953 -0.09826 0.12422 -0.09826 0.12445 C -0.09792 0.14527 -0.09809 0.1987 -0.09497 0.22739 C -0.09444 0.23178 -0.09375 0.23664 -0.09184 0.24034 C -0.08698 0.25029 -0.08229 0.24936 -0.07465 0.25167 C -0.06701 0.25931 -0.06319 0.26393 -0.05851 0.27457 C -0.05816 0.27851 -0.05781 0.28221 -0.05747 0.28614 C -0.05712 0.28984 -0.05851 0.30881 -0.05851 0.30904 " pathEditMode="relative" rAng="0" ptsTypes="ffffffffffff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4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2683 C -0.00278 0.03215 -0.00087 0.04025 -0.00451 0.04256 C -0.01823 0.05181 -0.05625 0.04811 -0.06042 0.04834 C -0.07535 0.05829 -0.08056 0.06176 -0.08403 0.0842 C -0.08351 0.14041 -0.08611 0.20101 -0.07865 0.25746 C -0.07899 0.26509 -0.07639 0.27411 -0.07969 0.28036 C -0.08663 0.29377 -0.12674 0.29054 -0.12812 0.29054 C -0.13038 0.29539 -0.13906 0.30812 -0.13351 0.31621 C -0.13003 0.3213 -0.12326 0.31945 -0.1184 0.322 C -0.11406 0.32431 -0.10556 0.32917 -0.10556 0.32917 C -0.10556 0.3294 -0.09826 0.34166 -0.09792 0.3449 C -0.09774 0.34628 -0.09913 0.34906 -0.09913 0.34906 " pathEditMode="relative" ptsTypes="fffffffffff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61046E-7 C -0.01632 0.00648 -0.0316 0.01642 -0.04844 0.01874 C -0.06893 0.01642 -0.06459 0.01527 -0.08941 0.02452 C -0.09809 0.04742 -0.09757 0.05413 -0.09896 0.07888 C -0.09289 0.12029 -0.09427 0.15915 -0.10434 0.19917 C -0.08907 0.22554 -0.08334 0.23016 -0.05816 0.23942 C -0.05608 0.24959 -0.04983 0.26579 -0.05816 0.27504 C -0.06007 0.27712 -0.0632 0.2762 -0.06563 0.27666 C -0.08698 0.29077 -0.08559 0.30696 -0.08559 0.33912 " pathEditMode="relative" rAng="0" ptsTypes="fffffffff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16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61046E-7 C 0.00034 0.00624 0.00295 0.01295 0.00104 0.01874 C -0.0033 0.03215 -0.02084 0.03585 -0.03004 0.03724 C -0.03403 0.03701 -0.06528 0.03215 -0.07101 0.04164 C -0.07587 0.0495 -0.07379 0.06176 -0.07518 0.07171 C -0.07483 0.10086 -0.07518 0.13 -0.07414 0.15915 C -0.07292 0.19593 -0.06441 0.20055 -0.07414 0.24358 C -0.07761 0.25908 -0.09427 0.25792 -0.10209 0.25931 C -0.10643 0.26162 -0.11042 0.26556 -0.11493 0.26648 C -0.12084 0.26764 -0.12483 0.26879 -0.13004 0.27226 C -0.13108 0.28129 -0.12969 0.29169 -0.13334 0.29956 C -0.13646 0.30627 -0.16302 0.30742 -0.16875 0.30812 C -0.16771 0.32431 -0.17118 0.33958 -0.17118 0.34629 " pathEditMode="relative" rAng="0" ptsTypes="fffffffffffff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17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61046E-7 C 0.00052 0.00416 0.00226 0.01295 0 0.01712 C -0.00191 0.02082 -0.0066 0.01943 -0.00972 0.02128 C -0.02344 0.02915 -0.03194 0.03169 -0.0474 0.03285 C -0.05139 0.03562 -0.05747 0.03377 -0.06024 0.03863 C -0.06493 0.04696 -0.06875 0.07032 -0.07101 0.08166 C -0.07135 0.11265 -0.0717 0.14365 -0.07205 0.17465 C -0.0724 0.19477 -0.06997 0.21513 -0.07309 0.23479 C -0.07378 0.23942 -0.07934 0.23942 -0.08281 0.24057 C -0.09253 0.24404 -0.1125 0.24451 -0.12049 0.24497 C -0.13247 0.25561 -0.13524 0.25515 -0.13976 0.27342 C -0.12795 0.29609 -0.13038 0.29262 -0.10868 0.29077 C -0.08003 0.29609 -0.09531 0.31205 -0.09913 0.35068 " pathEditMode="relative" rAng="0" ptsTypes="fffffffffffff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175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What </a:t>
            </a:r>
            <a:r>
              <a:rPr lang="en-US" sz="3200" dirty="0" smtClean="0">
                <a:solidFill>
                  <a:schemeClr val="tx2"/>
                </a:solidFill>
              </a:rPr>
              <a:t>are Element Distribution Models?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4648200" cy="24384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A prediction of the most suitable habitats for a species or natural community</a:t>
            </a:r>
          </a:p>
          <a:p>
            <a:pPr eaLnBrk="1" hangingPunct="1"/>
            <a:r>
              <a:rPr lang="en-US" dirty="0" smtClean="0"/>
              <a:t>Based on known locations for that species AND known environmental conditions.</a:t>
            </a:r>
          </a:p>
        </p:txBody>
      </p:sp>
      <p:pic>
        <p:nvPicPr>
          <p:cNvPr id="8" name="Picture 13" descr="MCj012793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505200"/>
            <a:ext cx="1419225" cy="234611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4713288"/>
            <a:ext cx="4038600" cy="176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Species Data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Occurrence Records (for rare types)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6019800" y="1600200"/>
            <a:ext cx="2667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Data: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LANDSAT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(Bands and transformations)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Climate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Soil parent material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Elevation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(derivatives)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876800" y="4191000"/>
            <a:ext cx="1866900" cy="946150"/>
          </a:xfrm>
          <a:prstGeom prst="rect">
            <a:avLst/>
          </a:prstGeom>
          <a:solidFill>
            <a:schemeClr val="bg1">
              <a:alpha val="5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Statistical</a:t>
            </a: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Model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81841" y="4713288"/>
            <a:ext cx="262078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Predictive Map</a:t>
            </a: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of 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Species Habitats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5532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Interpretation of output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91000"/>
          </a:xfrm>
        </p:spPr>
        <p:txBody>
          <a:bodyPr/>
          <a:lstStyle/>
          <a:p>
            <a:pPr eaLnBrk="1" hangingPunct="1"/>
            <a:r>
              <a:rPr lang="en-US" dirty="0" smtClean="0"/>
              <a:t>Final output reports the probability that the environmental conditions match the conditions where the target element is known to occur.</a:t>
            </a:r>
          </a:p>
          <a:p>
            <a:pPr eaLnBrk="1" hangingPunct="1"/>
            <a:r>
              <a:rPr lang="en-US" dirty="0" smtClean="0"/>
              <a:t>Both internal and external model validation, including confusion matrices, kappa and other metrics, ROC plots and AUC can be extracted</a:t>
            </a:r>
            <a:r>
              <a:rPr lang="en-US" dirty="0" smtClean="0"/>
              <a:t>.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09600" y="9906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/>
              <a:t>Random Forest may find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39529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Forest: What it can’t 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a perfect map</a:t>
            </a:r>
            <a:r>
              <a:rPr lang="en-US" sz="32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2"/>
            <a:r>
              <a:rPr lang="en-US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32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methods we’re using here aren’t tuned for community-compositional analysis</a:t>
            </a:r>
            <a:endParaRPr lang="en-US" sz="40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6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Forest: What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it can do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 locations that are worth visiting to look for species X</a:t>
            </a:r>
          </a:p>
          <a:p>
            <a:pPr lvl="2"/>
            <a:r>
              <a: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 locations where re-introduction of Species X might be worthwhile</a:t>
            </a:r>
            <a:endParaRPr lang="en-US" sz="40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2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select variables?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Occam’s razor</a:t>
            </a:r>
          </a:p>
          <a:p>
            <a:pPr lvl="1"/>
            <a:r>
              <a:rPr lang="en-US" sz="2400" dirty="0" smtClean="0"/>
              <a:t>Simplest model possible = ‘good science’.</a:t>
            </a:r>
            <a:endParaRPr lang="en-US" sz="2400" baseline="0" dirty="0" smtClean="0"/>
          </a:p>
          <a:p>
            <a:r>
              <a:rPr lang="en-US" dirty="0" smtClean="0"/>
              <a:t>Processing time </a:t>
            </a:r>
          </a:p>
          <a:p>
            <a:pPr lvl="1"/>
            <a:r>
              <a:rPr lang="en-US" sz="2400" dirty="0" smtClean="0"/>
              <a:t>More variables mean a more complicated model, means a longer run-time.</a:t>
            </a:r>
            <a:r>
              <a:rPr lang="en-US" sz="2400" baseline="0" dirty="0" smtClean="0"/>
              <a:t>  </a:t>
            </a:r>
          </a:p>
          <a:p>
            <a:pPr lvl="0"/>
            <a:r>
              <a:rPr lang="en-US" dirty="0" smtClean="0"/>
              <a:t>However:</a:t>
            </a:r>
          </a:p>
          <a:p>
            <a:pPr lvl="1"/>
            <a:r>
              <a:rPr lang="en-US" sz="2400" dirty="0" err="1" smtClean="0"/>
              <a:t>randomForest</a:t>
            </a:r>
            <a:r>
              <a:rPr lang="en-US" sz="2400" dirty="0" smtClean="0"/>
              <a:t> is relatively robust to </a:t>
            </a:r>
            <a:r>
              <a:rPr lang="en-US" sz="2400" dirty="0" err="1" smtClean="0"/>
              <a:t>colinearity</a:t>
            </a:r>
            <a:r>
              <a:rPr lang="en-US" sz="2400" dirty="0" smtClean="0"/>
              <a:t>, so this step isn’t as crucial as it is for other techniques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Plus, simple plot-validation level accuracy measures that can be used to select variables don’t describe some dimensions of map quality.</a:t>
            </a:r>
            <a:endParaRPr lang="en-US" sz="2400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parameters to play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try</a:t>
            </a:r>
            <a:r>
              <a:rPr lang="en-US" dirty="0" smtClean="0"/>
              <a:t> = # of variables to try when building each split in each tree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tree</a:t>
            </a:r>
            <a:r>
              <a:rPr lang="en-US" dirty="0" smtClean="0"/>
              <a:t> = # of trees in the virtual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3_ModelBuilding.R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prediction strength</a:t>
            </a:r>
          </a:p>
          <a:p>
            <a:pPr lvl="1"/>
            <a:r>
              <a:rPr lang="en-US" dirty="0" smtClean="0"/>
              <a:t>Focused on predictions at points (either new points, or points used in modeling.)</a:t>
            </a:r>
          </a:p>
          <a:p>
            <a:pPr lvl="1"/>
            <a:r>
              <a:rPr lang="en-US" dirty="0" smtClean="0"/>
              <a:t>Binary measures</a:t>
            </a:r>
          </a:p>
          <a:p>
            <a:pPr lvl="1"/>
            <a:r>
              <a:rPr lang="en-US" dirty="0" smtClean="0"/>
              <a:t>Continuous predictions (AUC)</a:t>
            </a:r>
          </a:p>
          <a:p>
            <a:r>
              <a:rPr lang="en-US" dirty="0" smtClean="0"/>
              <a:t>Area assessments for categorical maps</a:t>
            </a:r>
          </a:p>
          <a:p>
            <a:r>
              <a:rPr lang="en-US" dirty="0" smtClean="0"/>
              <a:t>The Laugh Test – Never ever skip this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False</a:t>
            </a:r>
            <a:r>
              <a:rPr lang="en-US" baseline="0" dirty="0" smtClean="0"/>
              <a:t> positives</a:t>
            </a:r>
          </a:p>
          <a:p>
            <a:pPr lvl="1"/>
            <a:r>
              <a:rPr lang="en-US" baseline="0" dirty="0" smtClean="0"/>
              <a:t>False negatives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170"/>
              </p:ext>
            </p:extLst>
          </p:nvPr>
        </p:nvGraphicFramePr>
        <p:xfrm>
          <a:off x="2438400" y="2971800"/>
          <a:ext cx="4495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889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Consequences</a:t>
            </a:r>
            <a:r>
              <a:rPr lang="en-US" baseline="0" dirty="0" smtClean="0"/>
              <a:t> of types of errors for rare</a:t>
            </a:r>
            <a:r>
              <a:rPr lang="en-US" dirty="0" smtClean="0"/>
              <a:t> species maps.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False positives: wasted time surveying for possible occurrences, lost credibility</a:t>
            </a:r>
          </a:p>
          <a:p>
            <a:pPr lvl="1"/>
            <a:r>
              <a:rPr lang="en-US" baseline="0" dirty="0" smtClean="0"/>
              <a:t>False</a:t>
            </a:r>
            <a:r>
              <a:rPr lang="en-US" dirty="0" smtClean="0"/>
              <a:t> negatives: Missed occurrences, if map informs development plans, and indicates no need for survey, then individuals may be at risk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7" descr="R 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752600"/>
            <a:ext cx="14478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1" name="Line 18"/>
          <p:cNvSpPr>
            <a:spLocks noChangeShapeType="1"/>
          </p:cNvSpPr>
          <p:nvPr/>
        </p:nvSpPr>
        <p:spPr bwMode="auto">
          <a:xfrm flipV="1">
            <a:off x="2667000" y="4953000"/>
            <a:ext cx="0" cy="9906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 flipV="1">
            <a:off x="2590800" y="3886200"/>
            <a:ext cx="533400" cy="6858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V="1">
            <a:off x="4495800" y="2514600"/>
            <a:ext cx="533400" cy="4572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 flipV="1">
            <a:off x="5638800" y="1600200"/>
            <a:ext cx="1524000" cy="5334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25"/>
          <p:cNvSpPr>
            <a:spLocks/>
          </p:cNvSpPr>
          <p:nvPr/>
        </p:nvSpPr>
        <p:spPr bwMode="auto">
          <a:xfrm>
            <a:off x="381000" y="2590800"/>
            <a:ext cx="1066800" cy="3124200"/>
          </a:xfrm>
          <a:custGeom>
            <a:avLst/>
            <a:gdLst>
              <a:gd name="T0" fmla="*/ 0 w 816"/>
              <a:gd name="T1" fmla="*/ 1296 h 1296"/>
              <a:gd name="T2" fmla="*/ 240 w 816"/>
              <a:gd name="T3" fmla="*/ 576 h 1296"/>
              <a:gd name="T4" fmla="*/ 816 w 816"/>
              <a:gd name="T5" fmla="*/ 0 h 1296"/>
              <a:gd name="T6" fmla="*/ 0 60000 65536"/>
              <a:gd name="T7" fmla="*/ 0 60000 65536"/>
              <a:gd name="T8" fmla="*/ 0 60000 65536"/>
              <a:gd name="T9" fmla="*/ 0 w 816"/>
              <a:gd name="T10" fmla="*/ 0 h 1296"/>
              <a:gd name="T11" fmla="*/ 816 w 81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296">
                <a:moveTo>
                  <a:pt x="0" y="1296"/>
                </a:moveTo>
                <a:cubicBezTo>
                  <a:pt x="52" y="1044"/>
                  <a:pt x="104" y="792"/>
                  <a:pt x="240" y="576"/>
                </a:cubicBezTo>
                <a:cubicBezTo>
                  <a:pt x="376" y="360"/>
                  <a:pt x="596" y="180"/>
                  <a:pt x="816" y="0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26"/>
          <p:cNvSpPr>
            <a:spLocks/>
          </p:cNvSpPr>
          <p:nvPr/>
        </p:nvSpPr>
        <p:spPr bwMode="auto">
          <a:xfrm>
            <a:off x="2819400" y="1371600"/>
            <a:ext cx="4038600" cy="533400"/>
          </a:xfrm>
          <a:custGeom>
            <a:avLst/>
            <a:gdLst>
              <a:gd name="T0" fmla="*/ 80 w 1904"/>
              <a:gd name="T1" fmla="*/ 768 h 824"/>
              <a:gd name="T2" fmla="*/ 128 w 1904"/>
              <a:gd name="T3" fmla="*/ 720 h 824"/>
              <a:gd name="T4" fmla="*/ 848 w 1904"/>
              <a:gd name="T5" fmla="*/ 144 h 824"/>
              <a:gd name="T6" fmla="*/ 1904 w 1904"/>
              <a:gd name="T7" fmla="*/ 0 h 824"/>
              <a:gd name="T8" fmla="*/ 0 60000 65536"/>
              <a:gd name="T9" fmla="*/ 0 60000 65536"/>
              <a:gd name="T10" fmla="*/ 0 60000 65536"/>
              <a:gd name="T11" fmla="*/ 0 60000 65536"/>
              <a:gd name="T12" fmla="*/ 0 w 1904"/>
              <a:gd name="T13" fmla="*/ 0 h 824"/>
              <a:gd name="T14" fmla="*/ 1904 w 1904"/>
              <a:gd name="T15" fmla="*/ 824 h 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4" h="824">
                <a:moveTo>
                  <a:pt x="80" y="768"/>
                </a:moveTo>
                <a:cubicBezTo>
                  <a:pt x="40" y="796"/>
                  <a:pt x="0" y="824"/>
                  <a:pt x="128" y="720"/>
                </a:cubicBezTo>
                <a:cubicBezTo>
                  <a:pt x="256" y="616"/>
                  <a:pt x="552" y="264"/>
                  <a:pt x="848" y="144"/>
                </a:cubicBezTo>
                <a:cubicBezTo>
                  <a:pt x="1144" y="24"/>
                  <a:pt x="1524" y="12"/>
                  <a:pt x="1904" y="0"/>
                </a:cubicBezTo>
              </a:path>
            </a:pathLst>
          </a:custGeom>
          <a:noFill/>
          <a:ln w="76200" cmpd="sng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 flipH="1" flipV="1">
            <a:off x="2971800" y="5105400"/>
            <a:ext cx="2514600" cy="10668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30"/>
          <p:cNvSpPr>
            <a:spLocks noChangeShapeType="1"/>
          </p:cNvSpPr>
          <p:nvPr/>
        </p:nvSpPr>
        <p:spPr bwMode="auto">
          <a:xfrm flipH="1" flipV="1">
            <a:off x="5334000" y="2590800"/>
            <a:ext cx="2057400" cy="35052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5105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R?</a:t>
            </a:r>
          </a:p>
        </p:txBody>
      </p:sp>
      <p:pic>
        <p:nvPicPr>
          <p:cNvPr id="22535" name="Picture 8"/>
          <p:cNvPicPr>
            <a:picLocks noChangeAspect="1" noChangeArrowheads="1"/>
          </p:cNvPicPr>
          <p:nvPr/>
        </p:nvPicPr>
        <p:blipFill>
          <a:blip r:embed="rId5" cstate="print"/>
          <a:srcRect l="6281" r="3706" b="10767"/>
          <a:stretch>
            <a:fillRect/>
          </a:stretch>
        </p:blipFill>
        <p:spPr bwMode="auto">
          <a:xfrm>
            <a:off x="0" y="5838825"/>
            <a:ext cx="1828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5486400" y="6096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Environmental Layers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2057400" y="2971800"/>
            <a:ext cx="3551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Random Forest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RODBC package (data input/output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Raster package</a:t>
            </a:r>
          </a:p>
          <a:p>
            <a:r>
              <a:rPr lang="en-US" dirty="0" err="1" smtClean="0"/>
              <a:t>Dismo</a:t>
            </a:r>
            <a:r>
              <a:rPr lang="en-US" dirty="0" smtClean="0"/>
              <a:t> package</a:t>
            </a:r>
            <a:endParaRPr lang="en-US" dirty="0" smtClean="0"/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4419600" y="2133600"/>
            <a:ext cx="2130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tif</a:t>
            </a:r>
            <a:r>
              <a:rPr lang="en-US" dirty="0" smtClean="0"/>
              <a:t> file of </a:t>
            </a:r>
            <a:r>
              <a:rPr lang="en-US" dirty="0"/>
              <a:t>predictions</a:t>
            </a:r>
          </a:p>
        </p:txBody>
      </p:sp>
      <p:pic>
        <p:nvPicPr>
          <p:cNvPr id="22540" name="Picture 17"/>
          <p:cNvPicPr>
            <a:picLocks noChangeAspect="1" noChangeArrowheads="1"/>
          </p:cNvPicPr>
          <p:nvPr/>
        </p:nvPicPr>
        <p:blipFill>
          <a:blip r:embed="rId5" cstate="print"/>
          <a:srcRect l="6281" r="3706" b="10767"/>
          <a:stretch>
            <a:fillRect/>
          </a:stretch>
        </p:blipFill>
        <p:spPr bwMode="auto">
          <a:xfrm>
            <a:off x="7239000" y="914400"/>
            <a:ext cx="19050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7" name="Text Box 27"/>
          <p:cNvSpPr txBox="1">
            <a:spLocks noChangeArrowheads="1"/>
          </p:cNvSpPr>
          <p:nvPr/>
        </p:nvSpPr>
        <p:spPr bwMode="auto">
          <a:xfrm>
            <a:off x="1905000" y="6019800"/>
            <a:ext cx="13636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EO </a:t>
            </a:r>
            <a:r>
              <a:rPr lang="en-US" dirty="0" err="1" smtClean="0"/>
              <a:t>Shapefile</a:t>
            </a:r>
            <a:endParaRPr lang="en-US" dirty="0"/>
          </a:p>
        </p:txBody>
      </p:sp>
      <p:sp>
        <p:nvSpPr>
          <p:cNvPr id="22548" name="Text Box 28"/>
          <p:cNvSpPr txBox="1">
            <a:spLocks noChangeArrowheads="1"/>
          </p:cNvSpPr>
          <p:nvPr/>
        </p:nvSpPr>
        <p:spPr bwMode="auto">
          <a:xfrm>
            <a:off x="2057400" y="4648200"/>
            <a:ext cx="15663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Setting a threshold for a binary</a:t>
            </a:r>
            <a:r>
              <a:rPr lang="en-US" baseline="0" dirty="0" smtClean="0"/>
              <a:t>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probability is greater than  0.5, does it mean that species X is probably present? </a:t>
            </a:r>
          </a:p>
          <a:p>
            <a:pPr lvl="1"/>
            <a:r>
              <a:rPr lang="en-US" dirty="0" smtClean="0"/>
              <a:t>Sadly, the answer is … nope.</a:t>
            </a:r>
          </a:p>
          <a:p>
            <a:r>
              <a:rPr lang="en-US" dirty="0" smtClean="0"/>
              <a:t>Probability values are model-specific for random forest.</a:t>
            </a:r>
          </a:p>
          <a:p>
            <a:pPr lvl="1"/>
            <a:r>
              <a:rPr lang="en-US" dirty="0" smtClean="0"/>
              <a:t>0.5 does not mean the same thing from model to model</a:t>
            </a:r>
          </a:p>
          <a:p>
            <a:r>
              <a:rPr lang="en-US" dirty="0" smtClean="0"/>
              <a:t>This threshold affects which types of errors dominate your map.  </a:t>
            </a:r>
          </a:p>
          <a:p>
            <a:pPr lvl="1"/>
            <a:r>
              <a:rPr lang="en-US" dirty="0" smtClean="0"/>
              <a:t>THIS STEP IS REALLY IMPORTANT!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845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Choosing how to balance </a:t>
            </a:r>
            <a:r>
              <a:rPr lang="en-US" dirty="0" smtClean="0"/>
              <a:t>errors with ROC curves.</a:t>
            </a:r>
            <a:endParaRPr lang="en-US" dirty="0"/>
          </a:p>
        </p:txBody>
      </p:sp>
      <p:pic>
        <p:nvPicPr>
          <p:cNvPr id="6146" name="Picture 2" descr="C:\workspace\SDMWorkshop\Florida\RareSpeciesMapping_Workshop\Maps\2014-10-05\ROCPLOT_lil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98401"/>
            <a:ext cx="678180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4.0_Accuracy_basic.R</a:t>
            </a:r>
          </a:p>
          <a:p>
            <a:r>
              <a:rPr lang="en-US" dirty="0" smtClean="0"/>
              <a:t>(saving 4.1 for Tuesday)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5.0_Mapping.R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emilie\AppData\Local\Microsoft\Windows\Temporary Internet Files\Content.IE5\S5ZUWQ01\MC9004405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59467"/>
            <a:ext cx="13366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emilie\AppData\Local\Microsoft\Windows\Temporary Internet Files\Content.IE5\1PZXGDR1\MC9000576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9" y="1981200"/>
            <a:ext cx="5747544" cy="368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5105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R?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R can do:</a:t>
            </a:r>
          </a:p>
          <a:p>
            <a:pPr lvl="1"/>
            <a:r>
              <a:rPr lang="en-US" dirty="0" smtClean="0"/>
              <a:t>Interact with databases</a:t>
            </a:r>
          </a:p>
          <a:p>
            <a:pPr lvl="1"/>
            <a:r>
              <a:rPr lang="en-US" dirty="0" smtClean="0"/>
              <a:t>Pull information from gridded spatial data layers</a:t>
            </a:r>
          </a:p>
          <a:p>
            <a:pPr lvl="1"/>
            <a:r>
              <a:rPr lang="en-US" dirty="0" smtClean="0"/>
              <a:t>Build</a:t>
            </a:r>
            <a:r>
              <a:rPr lang="en-US" baseline="0" dirty="0" smtClean="0"/>
              <a:t> random forest models</a:t>
            </a:r>
          </a:p>
          <a:p>
            <a:pPr lvl="1"/>
            <a:r>
              <a:rPr lang="en-US" baseline="0" dirty="0" smtClean="0"/>
              <a:t>Characterize accuracy of random forest models</a:t>
            </a:r>
          </a:p>
          <a:p>
            <a:pPr lvl="1"/>
            <a:r>
              <a:rPr lang="en-US" dirty="0" smtClean="0"/>
              <a:t>Build graphics to describe model accuracy</a:t>
            </a:r>
          </a:p>
          <a:p>
            <a:pPr lvl="1"/>
            <a:r>
              <a:rPr lang="en-US" dirty="0" smtClean="0"/>
              <a:t>Build spatial grids of model predictions</a:t>
            </a:r>
          </a:p>
          <a:p>
            <a:pPr lvl="1"/>
            <a:r>
              <a:rPr lang="en-US" dirty="0" smtClean="0"/>
              <a:t>Automate workflow</a:t>
            </a:r>
          </a:p>
          <a:p>
            <a:pPr lvl="1"/>
            <a:r>
              <a:rPr lang="en-US" dirty="0" smtClean="0"/>
              <a:t>Save figures and build reports</a:t>
            </a:r>
            <a:endParaRPr lang="en-US" dirty="0"/>
          </a:p>
        </p:txBody>
      </p:sp>
      <p:pic>
        <p:nvPicPr>
          <p:cNvPr id="22529" name="Picture 1" descr="C:\Users\Emilie.Grossmann\AppData\Local\Microsoft\Windows\Temporary Internet Files\Content.IE5\PSLG1Y7S\MC90011240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76200"/>
            <a:ext cx="2602556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0"/>
            <a:ext cx="53556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95600" y="4259759"/>
            <a:ext cx="254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      GH!!!</a:t>
            </a:r>
            <a:endParaRPr lang="en-US" sz="4400" dirty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doesn’t everyone use R?</a:t>
            </a:r>
          </a:p>
        </p:txBody>
      </p:sp>
      <p:pic>
        <p:nvPicPr>
          <p:cNvPr id="11" name="Picture 7" descr="R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4412159"/>
            <a:ext cx="645556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791200" y="609600"/>
            <a:ext cx="3212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A!!!          ! !!!</a:t>
            </a:r>
            <a:endParaRPr lang="en-US" sz="4400" dirty="0"/>
          </a:p>
        </p:txBody>
      </p:sp>
      <p:pic>
        <p:nvPicPr>
          <p:cNvPr id="16" name="Picture 7" descr="R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762000"/>
            <a:ext cx="645556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R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0244" y="762000"/>
            <a:ext cx="645556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 descr="R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762000"/>
            <a:ext cx="645556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C:\Users\Emilie.Grossmann\AppData\Local\Microsoft\Windows\Temporary Internet Files\Content.IE5\T4D1NASP\MC90023298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33400"/>
            <a:ext cx="1093960" cy="1855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Goals for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Basic R navigation  </a:t>
            </a:r>
          </a:p>
          <a:p>
            <a:pPr lvl="2"/>
            <a:r>
              <a:rPr lang="en-US" dirty="0"/>
              <a:t>manipulating vectors and data </a:t>
            </a:r>
            <a:r>
              <a:rPr lang="en-US" dirty="0" smtClean="0"/>
              <a:t>frames</a:t>
            </a:r>
            <a:endParaRPr lang="en-US" dirty="0" smtClean="0"/>
          </a:p>
          <a:p>
            <a:pPr lvl="1"/>
            <a:r>
              <a:rPr lang="en-US" dirty="0" smtClean="0"/>
              <a:t>Efficient </a:t>
            </a:r>
            <a:r>
              <a:rPr lang="en-US" dirty="0" smtClean="0"/>
              <a:t>data import and export to and from R </a:t>
            </a:r>
          </a:p>
          <a:p>
            <a:pPr lvl="2"/>
            <a:r>
              <a:rPr lang="en-US" dirty="0" err="1" smtClean="0"/>
              <a:t>shapefile</a:t>
            </a:r>
            <a:r>
              <a:rPr lang="en-US" dirty="0" smtClean="0"/>
              <a:t> attribute tables, Access databases, .csv files</a:t>
            </a:r>
          </a:p>
          <a:p>
            <a:pPr lvl="1"/>
            <a:r>
              <a:rPr lang="en-US" dirty="0" smtClean="0"/>
              <a:t>Translate Element occurrence polygons into a point sample for modeling</a:t>
            </a:r>
            <a:endParaRPr lang="en-US" dirty="0" smtClean="0"/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randomForest</a:t>
            </a:r>
            <a:r>
              <a:rPr lang="en-US" dirty="0" smtClean="0"/>
              <a:t> model for presence-absence data</a:t>
            </a:r>
          </a:p>
          <a:p>
            <a:pPr lvl="1"/>
            <a:r>
              <a:rPr lang="en-US" dirty="0" smtClean="0"/>
              <a:t>Assess model accuracy.</a:t>
            </a:r>
          </a:p>
          <a:p>
            <a:pPr lvl="1"/>
            <a:r>
              <a:rPr lang="en-US" dirty="0" smtClean="0"/>
              <a:t>Build a map from that model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What do you know about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Started:</a:t>
            </a:r>
            <a:b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 navigation, and data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</TotalTime>
  <Words>1554</Words>
  <Application>Microsoft Office PowerPoint</Application>
  <PresentationFormat>On-screen Show (4:3)</PresentationFormat>
  <Paragraphs>283</Paragraphs>
  <Slides>45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SPW 6.0 Graph</vt:lpstr>
      <vt:lpstr>Equation</vt:lpstr>
      <vt:lpstr>Species Habitat Modeling using randomForest in the R environment for statistical analysis</vt:lpstr>
      <vt:lpstr>Introduction</vt:lpstr>
      <vt:lpstr>PowerPoint Presentation</vt:lpstr>
      <vt:lpstr>Why R?</vt:lpstr>
      <vt:lpstr>Why R?</vt:lpstr>
      <vt:lpstr>Why doesn’t everyone use R?</vt:lpstr>
      <vt:lpstr>Goals for today:</vt:lpstr>
      <vt:lpstr>What do you know about R?</vt:lpstr>
      <vt:lpstr>Getting Started: R navigation, and data import</vt:lpstr>
      <vt:lpstr>Objects in R </vt:lpstr>
      <vt:lpstr>Getting Data into R</vt:lpstr>
      <vt:lpstr>Within-R manipulations of data</vt:lpstr>
      <vt:lpstr>Packages in R</vt:lpstr>
      <vt:lpstr>R Studio time</vt:lpstr>
      <vt:lpstr>Data management</vt:lpstr>
      <vt:lpstr>Spatial Data</vt:lpstr>
      <vt:lpstr>Spatial Data</vt:lpstr>
      <vt:lpstr>Organization of spatial data is key for  efficient mapping workflow</vt:lpstr>
      <vt:lpstr>PowerPoint Presentation</vt:lpstr>
      <vt:lpstr>Species Data: Element Occurrence Records</vt:lpstr>
      <vt:lpstr>Plot-spatial data intersection</vt:lpstr>
      <vt:lpstr>How to summarize large points that encompass many pixels?</vt:lpstr>
      <vt:lpstr>Question: Polygon to point?</vt:lpstr>
      <vt:lpstr>Decision: logistic sampling</vt:lpstr>
      <vt:lpstr>Rstudio time</vt:lpstr>
      <vt:lpstr>Model Building</vt:lpstr>
      <vt:lpstr>Which Algorithm?</vt:lpstr>
      <vt:lpstr>Random Forests</vt:lpstr>
      <vt:lpstr>PowerPoint Presentation</vt:lpstr>
      <vt:lpstr>Interpretation of output</vt:lpstr>
      <vt:lpstr>Random Forest: What it can’t do.</vt:lpstr>
      <vt:lpstr>Random Forest: What it can do well</vt:lpstr>
      <vt:lpstr>Why select variables?</vt:lpstr>
      <vt:lpstr>A few parameters to play with</vt:lpstr>
      <vt:lpstr>Rstudio Time</vt:lpstr>
      <vt:lpstr>Model Assessment</vt:lpstr>
      <vt:lpstr>Types of Assessment</vt:lpstr>
      <vt:lpstr>Types of errors</vt:lpstr>
      <vt:lpstr>Consequences of types of errors for rare species maps.</vt:lpstr>
      <vt:lpstr>Setting a threshold for a binary transformation</vt:lpstr>
      <vt:lpstr>Choosing how to balance errors with ROC curves.</vt:lpstr>
      <vt:lpstr>Rstudio Time</vt:lpstr>
      <vt:lpstr>Mapping</vt:lpstr>
      <vt:lpstr>Rstudio Time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Distribution Modeling Workshop for BWB</dc:title>
  <dc:creator>emilie</dc:creator>
  <cp:lastModifiedBy>emilie</cp:lastModifiedBy>
  <cp:revision>263</cp:revision>
  <dcterms:created xsi:type="dcterms:W3CDTF">2012-04-09T16:55:10Z</dcterms:created>
  <dcterms:modified xsi:type="dcterms:W3CDTF">2014-10-06T12:17:57Z</dcterms:modified>
</cp:coreProperties>
</file>