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7"/>
  </p:notesMasterIdLst>
  <p:sldIdLst>
    <p:sldId id="265" r:id="rId6"/>
    <p:sldId id="268" r:id="rId7"/>
    <p:sldId id="269" r:id="rId8"/>
    <p:sldId id="266" r:id="rId9"/>
    <p:sldId id="264" r:id="rId10"/>
    <p:sldId id="261" r:id="rId11"/>
    <p:sldId id="267" r:id="rId12"/>
    <p:sldId id="260" r:id="rId13"/>
    <p:sldId id="258" r:id="rId14"/>
    <p:sldId id="270" r:id="rId15"/>
    <p:sldId id="25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well, Joanna" initials="LJ" lastIdx="25" clrIdx="0">
    <p:extLst>
      <p:ext uri="{19B8F6BF-5375-455C-9EA6-DF929625EA0E}">
        <p15:presenceInfo xmlns:p15="http://schemas.microsoft.com/office/powerpoint/2012/main" userId="S::N101195@icf.com::accf1a99-932e-46ef-8b01-eaa950ffdd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F182E5-B4C8-47AD-AFCE-741A4FDEEE5F}" v="25" dt="2022-01-04T16:24:26.2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02T16:16:06.163" idx="25">
    <p:pos x="10" y="10"/>
    <p:text>This is what Nigeria wanted but I think that Peter decided against it.</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403203-DEB1-4D4C-B9BF-52B32290474B}" type="datetimeFigureOut">
              <a:rPr lang="en-US" smtClean="0"/>
              <a:t>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371DA-0FDC-4B1E-98EC-4746D1B8055F}" type="slidenum">
              <a:rPr lang="en-US" smtClean="0"/>
              <a:t>‹#›</a:t>
            </a:fld>
            <a:endParaRPr lang="en-US"/>
          </a:p>
        </p:txBody>
      </p:sp>
    </p:spTree>
    <p:extLst>
      <p:ext uri="{BB962C8B-B14F-4D97-AF65-F5344CB8AC3E}">
        <p14:creationId xmlns:p14="http://schemas.microsoft.com/office/powerpoint/2010/main" val="4224790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6371DA-0FDC-4B1E-98EC-4746D1B8055F}" type="slidenum">
              <a:rPr lang="en-US" smtClean="0"/>
              <a:t>1</a:t>
            </a:fld>
            <a:endParaRPr lang="en-US"/>
          </a:p>
        </p:txBody>
      </p:sp>
    </p:spTree>
    <p:extLst>
      <p:ext uri="{BB962C8B-B14F-4D97-AF65-F5344CB8AC3E}">
        <p14:creationId xmlns:p14="http://schemas.microsoft.com/office/powerpoint/2010/main" val="739121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F222-205B-4F9B-8F76-1FA8BB2AC6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41CF02-497E-42A4-AD8F-9877540942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25B3F0-9352-4483-BC6E-2C3D322EA637}"/>
              </a:ext>
            </a:extLst>
          </p:cNvPr>
          <p:cNvSpPr>
            <a:spLocks noGrp="1"/>
          </p:cNvSpPr>
          <p:nvPr>
            <p:ph type="dt" sz="half" idx="10"/>
          </p:nvPr>
        </p:nvSpPr>
        <p:spPr/>
        <p:txBody>
          <a:bodyPr/>
          <a:lstStyle/>
          <a:p>
            <a:fld id="{0A0F89F6-1AE1-4DEE-B923-288F307C54D3}" type="datetimeFigureOut">
              <a:rPr lang="en-US" smtClean="0"/>
              <a:t>1/4/2022</a:t>
            </a:fld>
            <a:endParaRPr lang="en-US"/>
          </a:p>
        </p:txBody>
      </p:sp>
      <p:sp>
        <p:nvSpPr>
          <p:cNvPr id="5" name="Footer Placeholder 4">
            <a:extLst>
              <a:ext uri="{FF2B5EF4-FFF2-40B4-BE49-F238E27FC236}">
                <a16:creationId xmlns:a16="http://schemas.microsoft.com/office/drawing/2014/main" id="{75CC8396-4D46-4F8E-9632-9E5E2987E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D4FC7-34CB-419B-938F-43CF3CCFD792}"/>
              </a:ext>
            </a:extLst>
          </p:cNvPr>
          <p:cNvSpPr>
            <a:spLocks noGrp="1"/>
          </p:cNvSpPr>
          <p:nvPr>
            <p:ph type="sldNum" sz="quarter" idx="12"/>
          </p:nvPr>
        </p:nvSpPr>
        <p:spPr/>
        <p:txBody>
          <a:bodyPr/>
          <a:lstStyle/>
          <a:p>
            <a:fld id="{38A079FE-B1E9-4F01-9684-064F36B2257A}" type="slidenum">
              <a:rPr lang="en-US" smtClean="0"/>
              <a:t>‹#›</a:t>
            </a:fld>
            <a:endParaRPr lang="en-US"/>
          </a:p>
        </p:txBody>
      </p:sp>
    </p:spTree>
    <p:extLst>
      <p:ext uri="{BB962C8B-B14F-4D97-AF65-F5344CB8AC3E}">
        <p14:creationId xmlns:p14="http://schemas.microsoft.com/office/powerpoint/2010/main" val="272270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43C2D-5031-4D2B-8407-2B963F18E9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EAB33A-4D29-4003-89FB-E6D2507B00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F24B87-989F-41AC-AD29-214438F34A68}"/>
              </a:ext>
            </a:extLst>
          </p:cNvPr>
          <p:cNvSpPr>
            <a:spLocks noGrp="1"/>
          </p:cNvSpPr>
          <p:nvPr>
            <p:ph type="dt" sz="half" idx="10"/>
          </p:nvPr>
        </p:nvSpPr>
        <p:spPr/>
        <p:txBody>
          <a:bodyPr/>
          <a:lstStyle/>
          <a:p>
            <a:fld id="{0A0F89F6-1AE1-4DEE-B923-288F307C54D3}" type="datetimeFigureOut">
              <a:rPr lang="en-US" smtClean="0"/>
              <a:t>1/4/2022</a:t>
            </a:fld>
            <a:endParaRPr lang="en-US"/>
          </a:p>
        </p:txBody>
      </p:sp>
      <p:sp>
        <p:nvSpPr>
          <p:cNvPr id="5" name="Footer Placeholder 4">
            <a:extLst>
              <a:ext uri="{FF2B5EF4-FFF2-40B4-BE49-F238E27FC236}">
                <a16:creationId xmlns:a16="http://schemas.microsoft.com/office/drawing/2014/main" id="{459360A0-8A41-4BCD-A14C-5920ABA90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D8B46-9574-4F41-976F-01324879A09A}"/>
              </a:ext>
            </a:extLst>
          </p:cNvPr>
          <p:cNvSpPr>
            <a:spLocks noGrp="1"/>
          </p:cNvSpPr>
          <p:nvPr>
            <p:ph type="sldNum" sz="quarter" idx="12"/>
          </p:nvPr>
        </p:nvSpPr>
        <p:spPr/>
        <p:txBody>
          <a:bodyPr/>
          <a:lstStyle/>
          <a:p>
            <a:fld id="{38A079FE-B1E9-4F01-9684-064F36B2257A}" type="slidenum">
              <a:rPr lang="en-US" smtClean="0"/>
              <a:t>‹#›</a:t>
            </a:fld>
            <a:endParaRPr lang="en-US"/>
          </a:p>
        </p:txBody>
      </p:sp>
    </p:spTree>
    <p:extLst>
      <p:ext uri="{BB962C8B-B14F-4D97-AF65-F5344CB8AC3E}">
        <p14:creationId xmlns:p14="http://schemas.microsoft.com/office/powerpoint/2010/main" val="1595230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E6396D-FABC-4941-B545-21852398AF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5CD9F4-4CAE-4E2A-B9E2-58257260E9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53F64-0963-429C-90E9-EF60EBE69FF4}"/>
              </a:ext>
            </a:extLst>
          </p:cNvPr>
          <p:cNvSpPr>
            <a:spLocks noGrp="1"/>
          </p:cNvSpPr>
          <p:nvPr>
            <p:ph type="dt" sz="half" idx="10"/>
          </p:nvPr>
        </p:nvSpPr>
        <p:spPr/>
        <p:txBody>
          <a:bodyPr/>
          <a:lstStyle/>
          <a:p>
            <a:fld id="{0A0F89F6-1AE1-4DEE-B923-288F307C54D3}" type="datetimeFigureOut">
              <a:rPr lang="en-US" smtClean="0"/>
              <a:t>1/4/2022</a:t>
            </a:fld>
            <a:endParaRPr lang="en-US"/>
          </a:p>
        </p:txBody>
      </p:sp>
      <p:sp>
        <p:nvSpPr>
          <p:cNvPr id="5" name="Footer Placeholder 4">
            <a:extLst>
              <a:ext uri="{FF2B5EF4-FFF2-40B4-BE49-F238E27FC236}">
                <a16:creationId xmlns:a16="http://schemas.microsoft.com/office/drawing/2014/main" id="{2B6C0E45-5FF4-4B2F-955E-CBC9D100A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0C9A1-850A-44A4-96B9-DF67605944CA}"/>
              </a:ext>
            </a:extLst>
          </p:cNvPr>
          <p:cNvSpPr>
            <a:spLocks noGrp="1"/>
          </p:cNvSpPr>
          <p:nvPr>
            <p:ph type="sldNum" sz="quarter" idx="12"/>
          </p:nvPr>
        </p:nvSpPr>
        <p:spPr/>
        <p:txBody>
          <a:bodyPr/>
          <a:lstStyle/>
          <a:p>
            <a:fld id="{38A079FE-B1E9-4F01-9684-064F36B2257A}" type="slidenum">
              <a:rPr lang="en-US" smtClean="0"/>
              <a:t>‹#›</a:t>
            </a:fld>
            <a:endParaRPr lang="en-US"/>
          </a:p>
        </p:txBody>
      </p:sp>
    </p:spTree>
    <p:extLst>
      <p:ext uri="{BB962C8B-B14F-4D97-AF65-F5344CB8AC3E}">
        <p14:creationId xmlns:p14="http://schemas.microsoft.com/office/powerpoint/2010/main" val="378018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CC42-9636-4324-9BC5-AF1EF2E944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876A19-969A-48A0-884B-9296EAD3CF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52106-4BC0-464E-9565-0B4B1FB1CA30}"/>
              </a:ext>
            </a:extLst>
          </p:cNvPr>
          <p:cNvSpPr>
            <a:spLocks noGrp="1"/>
          </p:cNvSpPr>
          <p:nvPr>
            <p:ph type="dt" sz="half" idx="10"/>
          </p:nvPr>
        </p:nvSpPr>
        <p:spPr/>
        <p:txBody>
          <a:bodyPr/>
          <a:lstStyle/>
          <a:p>
            <a:fld id="{0A0F89F6-1AE1-4DEE-B923-288F307C54D3}" type="datetimeFigureOut">
              <a:rPr lang="en-US" smtClean="0"/>
              <a:t>1/4/2022</a:t>
            </a:fld>
            <a:endParaRPr lang="en-US"/>
          </a:p>
        </p:txBody>
      </p:sp>
      <p:sp>
        <p:nvSpPr>
          <p:cNvPr id="5" name="Footer Placeholder 4">
            <a:extLst>
              <a:ext uri="{FF2B5EF4-FFF2-40B4-BE49-F238E27FC236}">
                <a16:creationId xmlns:a16="http://schemas.microsoft.com/office/drawing/2014/main" id="{6D480704-5400-47A2-B28E-58C6178AF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9F181-7D26-42B5-9D52-E2DE6FE24E2A}"/>
              </a:ext>
            </a:extLst>
          </p:cNvPr>
          <p:cNvSpPr>
            <a:spLocks noGrp="1"/>
          </p:cNvSpPr>
          <p:nvPr>
            <p:ph type="sldNum" sz="quarter" idx="12"/>
          </p:nvPr>
        </p:nvSpPr>
        <p:spPr/>
        <p:txBody>
          <a:bodyPr/>
          <a:lstStyle/>
          <a:p>
            <a:fld id="{38A079FE-B1E9-4F01-9684-064F36B2257A}" type="slidenum">
              <a:rPr lang="en-US" smtClean="0"/>
              <a:t>‹#›</a:t>
            </a:fld>
            <a:endParaRPr lang="en-US"/>
          </a:p>
        </p:txBody>
      </p:sp>
    </p:spTree>
    <p:extLst>
      <p:ext uri="{BB962C8B-B14F-4D97-AF65-F5344CB8AC3E}">
        <p14:creationId xmlns:p14="http://schemas.microsoft.com/office/powerpoint/2010/main" val="1923291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A838-74D7-4756-83AC-98C5FC11AE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A7B847-C42A-4A57-B7EB-6DB4231DAA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F123A4-F8DF-4948-AEED-BB68EFFA8995}"/>
              </a:ext>
            </a:extLst>
          </p:cNvPr>
          <p:cNvSpPr>
            <a:spLocks noGrp="1"/>
          </p:cNvSpPr>
          <p:nvPr>
            <p:ph type="dt" sz="half" idx="10"/>
          </p:nvPr>
        </p:nvSpPr>
        <p:spPr/>
        <p:txBody>
          <a:bodyPr/>
          <a:lstStyle/>
          <a:p>
            <a:fld id="{0A0F89F6-1AE1-4DEE-B923-288F307C54D3}" type="datetimeFigureOut">
              <a:rPr lang="en-US" smtClean="0"/>
              <a:t>1/4/2022</a:t>
            </a:fld>
            <a:endParaRPr lang="en-US"/>
          </a:p>
        </p:txBody>
      </p:sp>
      <p:sp>
        <p:nvSpPr>
          <p:cNvPr id="5" name="Footer Placeholder 4">
            <a:extLst>
              <a:ext uri="{FF2B5EF4-FFF2-40B4-BE49-F238E27FC236}">
                <a16:creationId xmlns:a16="http://schemas.microsoft.com/office/drawing/2014/main" id="{4FA5A172-CE36-406C-8BB4-83A91B8DE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E140D-4A58-4E68-81A3-2651E1604C95}"/>
              </a:ext>
            </a:extLst>
          </p:cNvPr>
          <p:cNvSpPr>
            <a:spLocks noGrp="1"/>
          </p:cNvSpPr>
          <p:nvPr>
            <p:ph type="sldNum" sz="quarter" idx="12"/>
          </p:nvPr>
        </p:nvSpPr>
        <p:spPr/>
        <p:txBody>
          <a:bodyPr/>
          <a:lstStyle/>
          <a:p>
            <a:fld id="{38A079FE-B1E9-4F01-9684-064F36B2257A}" type="slidenum">
              <a:rPr lang="en-US" smtClean="0"/>
              <a:t>‹#›</a:t>
            </a:fld>
            <a:endParaRPr lang="en-US"/>
          </a:p>
        </p:txBody>
      </p:sp>
    </p:spTree>
    <p:extLst>
      <p:ext uri="{BB962C8B-B14F-4D97-AF65-F5344CB8AC3E}">
        <p14:creationId xmlns:p14="http://schemas.microsoft.com/office/powerpoint/2010/main" val="1516860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A0461-0E4B-43DF-9537-3AE9634C89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F19DAC-090D-49C3-9B9C-8BA88F4311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F85424-24B6-4C73-B164-D83756239D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183A84-0770-4F90-BE88-8F2D62C0BC44}"/>
              </a:ext>
            </a:extLst>
          </p:cNvPr>
          <p:cNvSpPr>
            <a:spLocks noGrp="1"/>
          </p:cNvSpPr>
          <p:nvPr>
            <p:ph type="dt" sz="half" idx="10"/>
          </p:nvPr>
        </p:nvSpPr>
        <p:spPr/>
        <p:txBody>
          <a:bodyPr/>
          <a:lstStyle/>
          <a:p>
            <a:fld id="{0A0F89F6-1AE1-4DEE-B923-288F307C54D3}" type="datetimeFigureOut">
              <a:rPr lang="en-US" smtClean="0"/>
              <a:t>1/4/2022</a:t>
            </a:fld>
            <a:endParaRPr lang="en-US"/>
          </a:p>
        </p:txBody>
      </p:sp>
      <p:sp>
        <p:nvSpPr>
          <p:cNvPr id="6" name="Footer Placeholder 5">
            <a:extLst>
              <a:ext uri="{FF2B5EF4-FFF2-40B4-BE49-F238E27FC236}">
                <a16:creationId xmlns:a16="http://schemas.microsoft.com/office/drawing/2014/main" id="{1BFE70F6-EA77-4AD0-8050-7F963EF0C1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3AC69A-F2EE-4094-ABF6-8C8272A6822A}"/>
              </a:ext>
            </a:extLst>
          </p:cNvPr>
          <p:cNvSpPr>
            <a:spLocks noGrp="1"/>
          </p:cNvSpPr>
          <p:nvPr>
            <p:ph type="sldNum" sz="quarter" idx="12"/>
          </p:nvPr>
        </p:nvSpPr>
        <p:spPr/>
        <p:txBody>
          <a:bodyPr/>
          <a:lstStyle/>
          <a:p>
            <a:fld id="{38A079FE-B1E9-4F01-9684-064F36B2257A}" type="slidenum">
              <a:rPr lang="en-US" smtClean="0"/>
              <a:t>‹#›</a:t>
            </a:fld>
            <a:endParaRPr lang="en-US"/>
          </a:p>
        </p:txBody>
      </p:sp>
    </p:spTree>
    <p:extLst>
      <p:ext uri="{BB962C8B-B14F-4D97-AF65-F5344CB8AC3E}">
        <p14:creationId xmlns:p14="http://schemas.microsoft.com/office/powerpoint/2010/main" val="877513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7CA7-BFBA-43B3-A44A-B37A7443DD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BF2F6-E973-4DAD-BC63-18A2E4DB91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BD9AA8-5FC3-470F-B649-CD574F34F5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9A8048-E5F1-420B-B40A-36F1CA9011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51C13B-CFE5-44C3-B6F4-F8A0B1D00C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C7C0A1-CEEC-4926-AA99-DB6E3ECCD135}"/>
              </a:ext>
            </a:extLst>
          </p:cNvPr>
          <p:cNvSpPr>
            <a:spLocks noGrp="1"/>
          </p:cNvSpPr>
          <p:nvPr>
            <p:ph type="dt" sz="half" idx="10"/>
          </p:nvPr>
        </p:nvSpPr>
        <p:spPr/>
        <p:txBody>
          <a:bodyPr/>
          <a:lstStyle/>
          <a:p>
            <a:fld id="{0A0F89F6-1AE1-4DEE-B923-288F307C54D3}" type="datetimeFigureOut">
              <a:rPr lang="en-US" smtClean="0"/>
              <a:t>1/4/2022</a:t>
            </a:fld>
            <a:endParaRPr lang="en-US"/>
          </a:p>
        </p:txBody>
      </p:sp>
      <p:sp>
        <p:nvSpPr>
          <p:cNvPr id="8" name="Footer Placeholder 7">
            <a:extLst>
              <a:ext uri="{FF2B5EF4-FFF2-40B4-BE49-F238E27FC236}">
                <a16:creationId xmlns:a16="http://schemas.microsoft.com/office/drawing/2014/main" id="{62E83CAF-E73F-487C-BFBF-454125605F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0A8771-231E-4BEB-AB4F-5699792E5E41}"/>
              </a:ext>
            </a:extLst>
          </p:cNvPr>
          <p:cNvSpPr>
            <a:spLocks noGrp="1"/>
          </p:cNvSpPr>
          <p:nvPr>
            <p:ph type="sldNum" sz="quarter" idx="12"/>
          </p:nvPr>
        </p:nvSpPr>
        <p:spPr/>
        <p:txBody>
          <a:bodyPr/>
          <a:lstStyle/>
          <a:p>
            <a:fld id="{38A079FE-B1E9-4F01-9684-064F36B2257A}" type="slidenum">
              <a:rPr lang="en-US" smtClean="0"/>
              <a:t>‹#›</a:t>
            </a:fld>
            <a:endParaRPr lang="en-US"/>
          </a:p>
        </p:txBody>
      </p:sp>
    </p:spTree>
    <p:extLst>
      <p:ext uri="{BB962C8B-B14F-4D97-AF65-F5344CB8AC3E}">
        <p14:creationId xmlns:p14="http://schemas.microsoft.com/office/powerpoint/2010/main" val="1164193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2B369-AF1A-414E-8BD3-9788A08247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4B653B-4CFB-40E9-8BCB-1E66875410DD}"/>
              </a:ext>
            </a:extLst>
          </p:cNvPr>
          <p:cNvSpPr>
            <a:spLocks noGrp="1"/>
          </p:cNvSpPr>
          <p:nvPr>
            <p:ph type="dt" sz="half" idx="10"/>
          </p:nvPr>
        </p:nvSpPr>
        <p:spPr/>
        <p:txBody>
          <a:bodyPr/>
          <a:lstStyle/>
          <a:p>
            <a:fld id="{0A0F89F6-1AE1-4DEE-B923-288F307C54D3}" type="datetimeFigureOut">
              <a:rPr lang="en-US" smtClean="0"/>
              <a:t>1/4/2022</a:t>
            </a:fld>
            <a:endParaRPr lang="en-US"/>
          </a:p>
        </p:txBody>
      </p:sp>
      <p:sp>
        <p:nvSpPr>
          <p:cNvPr id="4" name="Footer Placeholder 3">
            <a:extLst>
              <a:ext uri="{FF2B5EF4-FFF2-40B4-BE49-F238E27FC236}">
                <a16:creationId xmlns:a16="http://schemas.microsoft.com/office/drawing/2014/main" id="{B5F10D06-BA92-4074-A8B5-836F5D9C6C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8E2263-BB9E-4C29-8813-AEAA5B192919}"/>
              </a:ext>
            </a:extLst>
          </p:cNvPr>
          <p:cNvSpPr>
            <a:spLocks noGrp="1"/>
          </p:cNvSpPr>
          <p:nvPr>
            <p:ph type="sldNum" sz="quarter" idx="12"/>
          </p:nvPr>
        </p:nvSpPr>
        <p:spPr/>
        <p:txBody>
          <a:bodyPr/>
          <a:lstStyle/>
          <a:p>
            <a:fld id="{38A079FE-B1E9-4F01-9684-064F36B2257A}" type="slidenum">
              <a:rPr lang="en-US" smtClean="0"/>
              <a:t>‹#›</a:t>
            </a:fld>
            <a:endParaRPr lang="en-US"/>
          </a:p>
        </p:txBody>
      </p:sp>
    </p:spTree>
    <p:extLst>
      <p:ext uri="{BB962C8B-B14F-4D97-AF65-F5344CB8AC3E}">
        <p14:creationId xmlns:p14="http://schemas.microsoft.com/office/powerpoint/2010/main" val="4211304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340A16-4926-4BD2-8B9E-ADE09AE44019}"/>
              </a:ext>
            </a:extLst>
          </p:cNvPr>
          <p:cNvSpPr>
            <a:spLocks noGrp="1"/>
          </p:cNvSpPr>
          <p:nvPr>
            <p:ph type="dt" sz="half" idx="10"/>
          </p:nvPr>
        </p:nvSpPr>
        <p:spPr/>
        <p:txBody>
          <a:bodyPr/>
          <a:lstStyle/>
          <a:p>
            <a:fld id="{0A0F89F6-1AE1-4DEE-B923-288F307C54D3}" type="datetimeFigureOut">
              <a:rPr lang="en-US" smtClean="0"/>
              <a:t>1/4/2022</a:t>
            </a:fld>
            <a:endParaRPr lang="en-US"/>
          </a:p>
        </p:txBody>
      </p:sp>
      <p:sp>
        <p:nvSpPr>
          <p:cNvPr id="3" name="Footer Placeholder 2">
            <a:extLst>
              <a:ext uri="{FF2B5EF4-FFF2-40B4-BE49-F238E27FC236}">
                <a16:creationId xmlns:a16="http://schemas.microsoft.com/office/drawing/2014/main" id="{0A534C17-9FF4-4A69-9E5A-78D76FD141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55720B-4DF1-4DD9-8502-FBA2C0648AA0}"/>
              </a:ext>
            </a:extLst>
          </p:cNvPr>
          <p:cNvSpPr>
            <a:spLocks noGrp="1"/>
          </p:cNvSpPr>
          <p:nvPr>
            <p:ph type="sldNum" sz="quarter" idx="12"/>
          </p:nvPr>
        </p:nvSpPr>
        <p:spPr/>
        <p:txBody>
          <a:bodyPr/>
          <a:lstStyle/>
          <a:p>
            <a:fld id="{38A079FE-B1E9-4F01-9684-064F36B2257A}" type="slidenum">
              <a:rPr lang="en-US" smtClean="0"/>
              <a:t>‹#›</a:t>
            </a:fld>
            <a:endParaRPr lang="en-US"/>
          </a:p>
        </p:txBody>
      </p:sp>
    </p:spTree>
    <p:extLst>
      <p:ext uri="{BB962C8B-B14F-4D97-AF65-F5344CB8AC3E}">
        <p14:creationId xmlns:p14="http://schemas.microsoft.com/office/powerpoint/2010/main" val="1708151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FA7D-8829-455B-B177-37B6F9172B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048D29-424F-4043-892F-8B1AB3AA28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690063-AD7F-4553-AFB4-D73125831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C3C989-D6E7-4FB0-9C02-7F76903DDE81}"/>
              </a:ext>
            </a:extLst>
          </p:cNvPr>
          <p:cNvSpPr>
            <a:spLocks noGrp="1"/>
          </p:cNvSpPr>
          <p:nvPr>
            <p:ph type="dt" sz="half" idx="10"/>
          </p:nvPr>
        </p:nvSpPr>
        <p:spPr/>
        <p:txBody>
          <a:bodyPr/>
          <a:lstStyle/>
          <a:p>
            <a:fld id="{0A0F89F6-1AE1-4DEE-B923-288F307C54D3}" type="datetimeFigureOut">
              <a:rPr lang="en-US" smtClean="0"/>
              <a:t>1/4/2022</a:t>
            </a:fld>
            <a:endParaRPr lang="en-US"/>
          </a:p>
        </p:txBody>
      </p:sp>
      <p:sp>
        <p:nvSpPr>
          <p:cNvPr id="6" name="Footer Placeholder 5">
            <a:extLst>
              <a:ext uri="{FF2B5EF4-FFF2-40B4-BE49-F238E27FC236}">
                <a16:creationId xmlns:a16="http://schemas.microsoft.com/office/drawing/2014/main" id="{B20826D0-9203-4ABB-9F48-1558E01321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F876A-4710-48F1-8D58-10A711363DD6}"/>
              </a:ext>
            </a:extLst>
          </p:cNvPr>
          <p:cNvSpPr>
            <a:spLocks noGrp="1"/>
          </p:cNvSpPr>
          <p:nvPr>
            <p:ph type="sldNum" sz="quarter" idx="12"/>
          </p:nvPr>
        </p:nvSpPr>
        <p:spPr/>
        <p:txBody>
          <a:bodyPr/>
          <a:lstStyle/>
          <a:p>
            <a:fld id="{38A079FE-B1E9-4F01-9684-064F36B2257A}" type="slidenum">
              <a:rPr lang="en-US" smtClean="0"/>
              <a:t>‹#›</a:t>
            </a:fld>
            <a:endParaRPr lang="en-US"/>
          </a:p>
        </p:txBody>
      </p:sp>
    </p:spTree>
    <p:extLst>
      <p:ext uri="{BB962C8B-B14F-4D97-AF65-F5344CB8AC3E}">
        <p14:creationId xmlns:p14="http://schemas.microsoft.com/office/powerpoint/2010/main" val="308029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2DB7-4C4F-4896-940C-88083A1B6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F812FD-E7E8-4A29-9E65-A538F78782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C84F08-E418-4F74-AD8A-5AA54EEB8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70CB5-773D-48E8-B352-3EB0628CA4FB}"/>
              </a:ext>
            </a:extLst>
          </p:cNvPr>
          <p:cNvSpPr>
            <a:spLocks noGrp="1"/>
          </p:cNvSpPr>
          <p:nvPr>
            <p:ph type="dt" sz="half" idx="10"/>
          </p:nvPr>
        </p:nvSpPr>
        <p:spPr/>
        <p:txBody>
          <a:bodyPr/>
          <a:lstStyle/>
          <a:p>
            <a:fld id="{0A0F89F6-1AE1-4DEE-B923-288F307C54D3}" type="datetimeFigureOut">
              <a:rPr lang="en-US" smtClean="0"/>
              <a:t>1/4/2022</a:t>
            </a:fld>
            <a:endParaRPr lang="en-US"/>
          </a:p>
        </p:txBody>
      </p:sp>
      <p:sp>
        <p:nvSpPr>
          <p:cNvPr id="6" name="Footer Placeholder 5">
            <a:extLst>
              <a:ext uri="{FF2B5EF4-FFF2-40B4-BE49-F238E27FC236}">
                <a16:creationId xmlns:a16="http://schemas.microsoft.com/office/drawing/2014/main" id="{30CC4E5C-373D-4455-9CDE-7FB9704D38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3970FC-A4B4-4215-8C33-092CE5EE9EC8}"/>
              </a:ext>
            </a:extLst>
          </p:cNvPr>
          <p:cNvSpPr>
            <a:spLocks noGrp="1"/>
          </p:cNvSpPr>
          <p:nvPr>
            <p:ph type="sldNum" sz="quarter" idx="12"/>
          </p:nvPr>
        </p:nvSpPr>
        <p:spPr/>
        <p:txBody>
          <a:bodyPr/>
          <a:lstStyle/>
          <a:p>
            <a:fld id="{38A079FE-B1E9-4F01-9684-064F36B2257A}" type="slidenum">
              <a:rPr lang="en-US" smtClean="0"/>
              <a:t>‹#›</a:t>
            </a:fld>
            <a:endParaRPr lang="en-US"/>
          </a:p>
        </p:txBody>
      </p:sp>
    </p:spTree>
    <p:extLst>
      <p:ext uri="{BB962C8B-B14F-4D97-AF65-F5344CB8AC3E}">
        <p14:creationId xmlns:p14="http://schemas.microsoft.com/office/powerpoint/2010/main" val="2759858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3A2D10-987C-4F12-8D91-182F529BCF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033E4E-1EC9-46EA-98FF-07CE332DD4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3CC7E-370C-4565-A9B0-AB5E637481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0F89F6-1AE1-4DEE-B923-288F307C54D3}" type="datetimeFigureOut">
              <a:rPr lang="en-US" smtClean="0"/>
              <a:t>1/4/2022</a:t>
            </a:fld>
            <a:endParaRPr lang="en-US"/>
          </a:p>
        </p:txBody>
      </p:sp>
      <p:sp>
        <p:nvSpPr>
          <p:cNvPr id="5" name="Footer Placeholder 4">
            <a:extLst>
              <a:ext uri="{FF2B5EF4-FFF2-40B4-BE49-F238E27FC236}">
                <a16:creationId xmlns:a16="http://schemas.microsoft.com/office/drawing/2014/main" id="{2C0EFDC3-7A67-4891-9BC3-DB41C51186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FC9C27-5367-4A3F-8933-95B3FC385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A079FE-B1E9-4F01-9684-064F36B2257A}" type="slidenum">
              <a:rPr lang="en-US" smtClean="0"/>
              <a:t>‹#›</a:t>
            </a:fld>
            <a:endParaRPr lang="en-US"/>
          </a:p>
        </p:txBody>
      </p:sp>
    </p:spTree>
    <p:extLst>
      <p:ext uri="{BB962C8B-B14F-4D97-AF65-F5344CB8AC3E}">
        <p14:creationId xmlns:p14="http://schemas.microsoft.com/office/powerpoint/2010/main" val="3388703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F9644A-2A4C-4450-9EEB-B1D4D683C75F}"/>
              </a:ext>
            </a:extLst>
          </p:cNvPr>
          <p:cNvSpPr txBox="1"/>
          <p:nvPr/>
        </p:nvSpPr>
        <p:spPr>
          <a:xfrm>
            <a:off x="826539" y="1074535"/>
            <a:ext cx="11018982" cy="3139321"/>
          </a:xfrm>
          <a:prstGeom prst="rect">
            <a:avLst/>
          </a:prstGeom>
          <a:noFill/>
        </p:spPr>
        <p:txBody>
          <a:bodyPr wrap="square" rtlCol="0">
            <a:spAutoFit/>
          </a:bodyPr>
          <a:lstStyle/>
          <a:p>
            <a:r>
              <a:rPr lang="en-US" sz="2400" b="1" dirty="0"/>
              <a:t>Assumption:  The lab will first scan the thick smear for presence of parasites. If present, the lab will count both asexual parasites and white blood cells (WBCs). MADETS will calculate parasite density based on the following formula:</a:t>
            </a:r>
          </a:p>
          <a:p>
            <a:endParaRPr lang="en-US" dirty="0"/>
          </a:p>
          <a:p>
            <a:r>
              <a:rPr lang="en-US" dirty="0"/>
              <a:t>	parasites/µL blood = number of parasites counted x 8000/number of WBCs counted</a:t>
            </a:r>
          </a:p>
          <a:p>
            <a:endParaRPr lang="en-US" dirty="0"/>
          </a:p>
          <a:p>
            <a:endParaRPr lang="en-US" b="1" dirty="0"/>
          </a:p>
          <a:p>
            <a:r>
              <a:rPr lang="en-US" b="1" dirty="0"/>
              <a:t>NOTE: The DHS Program is assuming that to detect the presence/absence of asexual parasite, thick smears are used. If a country wants to use thin smears, the paper form and MADETS program will require modification.</a:t>
            </a:r>
          </a:p>
          <a:p>
            <a:endParaRPr lang="en-US" dirty="0"/>
          </a:p>
        </p:txBody>
      </p:sp>
    </p:spTree>
    <p:extLst>
      <p:ext uri="{BB962C8B-B14F-4D97-AF65-F5344CB8AC3E}">
        <p14:creationId xmlns:p14="http://schemas.microsoft.com/office/powerpoint/2010/main" val="3766512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5657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112CD9-4255-4A0A-B1EE-443E0D5703E3}"/>
              </a:ext>
            </a:extLst>
          </p:cNvPr>
          <p:cNvSpPr/>
          <p:nvPr/>
        </p:nvSpPr>
        <p:spPr>
          <a:xfrm>
            <a:off x="269423" y="2669602"/>
            <a:ext cx="1505415" cy="1170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 at least one asexual parasite been seen?</a:t>
            </a:r>
          </a:p>
        </p:txBody>
      </p:sp>
      <p:sp>
        <p:nvSpPr>
          <p:cNvPr id="5" name="TextBox 4">
            <a:extLst>
              <a:ext uri="{FF2B5EF4-FFF2-40B4-BE49-F238E27FC236}">
                <a16:creationId xmlns:a16="http://schemas.microsoft.com/office/drawing/2014/main" id="{BCFA3341-BEB7-46BE-9EFB-38727ED66639}"/>
              </a:ext>
            </a:extLst>
          </p:cNvPr>
          <p:cNvSpPr txBox="1"/>
          <p:nvPr/>
        </p:nvSpPr>
        <p:spPr>
          <a:xfrm>
            <a:off x="1690196" y="1827765"/>
            <a:ext cx="512641" cy="369332"/>
          </a:xfrm>
          <a:prstGeom prst="rect">
            <a:avLst/>
          </a:prstGeom>
          <a:noFill/>
        </p:spPr>
        <p:txBody>
          <a:bodyPr wrap="none" rtlCol="0">
            <a:spAutoFit/>
          </a:bodyPr>
          <a:lstStyle/>
          <a:p>
            <a:r>
              <a:rPr lang="en-US" dirty="0"/>
              <a:t>YES</a:t>
            </a:r>
          </a:p>
        </p:txBody>
      </p:sp>
      <p:cxnSp>
        <p:nvCxnSpPr>
          <p:cNvPr id="6" name="Straight Arrow Connector 5">
            <a:extLst>
              <a:ext uri="{FF2B5EF4-FFF2-40B4-BE49-F238E27FC236}">
                <a16:creationId xmlns:a16="http://schemas.microsoft.com/office/drawing/2014/main" id="{C365945A-CEED-411F-9105-8A9E0D383975}"/>
              </a:ext>
            </a:extLst>
          </p:cNvPr>
          <p:cNvCxnSpPr>
            <a:cxnSpLocks/>
          </p:cNvCxnSpPr>
          <p:nvPr/>
        </p:nvCxnSpPr>
        <p:spPr>
          <a:xfrm>
            <a:off x="1941652" y="3797941"/>
            <a:ext cx="399288" cy="32580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724220B-526A-432B-AF41-8CE89B8FE1B2}"/>
              </a:ext>
            </a:extLst>
          </p:cNvPr>
          <p:cNvSpPr txBox="1"/>
          <p:nvPr/>
        </p:nvSpPr>
        <p:spPr>
          <a:xfrm>
            <a:off x="1605617" y="4047710"/>
            <a:ext cx="486030" cy="369332"/>
          </a:xfrm>
          <a:prstGeom prst="rect">
            <a:avLst/>
          </a:prstGeom>
          <a:noFill/>
        </p:spPr>
        <p:txBody>
          <a:bodyPr wrap="none" rtlCol="0">
            <a:spAutoFit/>
          </a:bodyPr>
          <a:lstStyle/>
          <a:p>
            <a:r>
              <a:rPr lang="en-US" dirty="0"/>
              <a:t>NO</a:t>
            </a:r>
          </a:p>
        </p:txBody>
      </p:sp>
      <p:sp>
        <p:nvSpPr>
          <p:cNvPr id="27" name="Rectangle 26">
            <a:extLst>
              <a:ext uri="{FF2B5EF4-FFF2-40B4-BE49-F238E27FC236}">
                <a16:creationId xmlns:a16="http://schemas.microsoft.com/office/drawing/2014/main" id="{1B1455B1-443F-4076-B7F4-D2B061AC80A5}"/>
              </a:ext>
            </a:extLst>
          </p:cNvPr>
          <p:cNvSpPr/>
          <p:nvPr/>
        </p:nvSpPr>
        <p:spPr>
          <a:xfrm>
            <a:off x="2532273" y="3810475"/>
            <a:ext cx="1505415" cy="1666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Enter code: 0</a:t>
            </a:r>
            <a:endParaRPr lang="en-US" dirty="0"/>
          </a:p>
        </p:txBody>
      </p:sp>
      <p:sp>
        <p:nvSpPr>
          <p:cNvPr id="35" name="Rectangle 34">
            <a:extLst>
              <a:ext uri="{FF2B5EF4-FFF2-40B4-BE49-F238E27FC236}">
                <a16:creationId xmlns:a16="http://schemas.microsoft.com/office/drawing/2014/main" id="{12859849-431F-43DC-8036-A1E025621AEB}"/>
              </a:ext>
            </a:extLst>
          </p:cNvPr>
          <p:cNvSpPr/>
          <p:nvPr/>
        </p:nvSpPr>
        <p:spPr>
          <a:xfrm>
            <a:off x="6644318" y="4113428"/>
            <a:ext cx="1793194" cy="7754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MADETS accepts results</a:t>
            </a:r>
          </a:p>
        </p:txBody>
      </p:sp>
      <p:sp>
        <p:nvSpPr>
          <p:cNvPr id="3" name="TextBox 2">
            <a:extLst>
              <a:ext uri="{FF2B5EF4-FFF2-40B4-BE49-F238E27FC236}">
                <a16:creationId xmlns:a16="http://schemas.microsoft.com/office/drawing/2014/main" id="{548D3213-6214-4454-BBE5-1A5D7BC89F65}"/>
              </a:ext>
            </a:extLst>
          </p:cNvPr>
          <p:cNvSpPr txBox="1"/>
          <p:nvPr/>
        </p:nvSpPr>
        <p:spPr>
          <a:xfrm>
            <a:off x="1585613" y="6186364"/>
            <a:ext cx="918491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cs typeface="Calibri"/>
              </a:rPr>
              <a:t>Asexual counts (schizonts/trophozoites) per WBCs count</a:t>
            </a:r>
          </a:p>
        </p:txBody>
      </p:sp>
      <p:sp>
        <p:nvSpPr>
          <p:cNvPr id="32" name="Rectangle 31">
            <a:extLst>
              <a:ext uri="{FF2B5EF4-FFF2-40B4-BE49-F238E27FC236}">
                <a16:creationId xmlns:a16="http://schemas.microsoft.com/office/drawing/2014/main" id="{C3B9291D-E910-4E3C-98ED-84DEEA80208B}"/>
              </a:ext>
            </a:extLst>
          </p:cNvPr>
          <p:cNvSpPr/>
          <p:nvPr/>
        </p:nvSpPr>
        <p:spPr>
          <a:xfrm>
            <a:off x="9510403" y="4113428"/>
            <a:ext cx="2566275" cy="7585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MADETS declares slide as negative </a:t>
            </a:r>
          </a:p>
        </p:txBody>
      </p:sp>
      <p:sp>
        <p:nvSpPr>
          <p:cNvPr id="13" name="Rectangle 12">
            <a:extLst>
              <a:ext uri="{FF2B5EF4-FFF2-40B4-BE49-F238E27FC236}">
                <a16:creationId xmlns:a16="http://schemas.microsoft.com/office/drawing/2014/main" id="{54C0BE61-5965-46A8-B40A-83DC22700141}"/>
              </a:ext>
            </a:extLst>
          </p:cNvPr>
          <p:cNvSpPr/>
          <p:nvPr/>
        </p:nvSpPr>
        <p:spPr>
          <a:xfrm>
            <a:off x="177041" y="213639"/>
            <a:ext cx="2565189" cy="369332"/>
          </a:xfrm>
          <a:prstGeom prst="rect">
            <a:avLst/>
          </a:prstGeom>
        </p:spPr>
        <p:txBody>
          <a:bodyPr wrap="none">
            <a:spAutoFit/>
          </a:bodyPr>
          <a:lstStyle/>
          <a:p>
            <a:r>
              <a:rPr lang="en-US" dirty="0"/>
              <a:t>First reader – thick smear</a:t>
            </a:r>
          </a:p>
        </p:txBody>
      </p:sp>
      <p:cxnSp>
        <p:nvCxnSpPr>
          <p:cNvPr id="34" name="Straight Arrow Connector 33">
            <a:extLst>
              <a:ext uri="{FF2B5EF4-FFF2-40B4-BE49-F238E27FC236}">
                <a16:creationId xmlns:a16="http://schemas.microsoft.com/office/drawing/2014/main" id="{D3783901-322D-46F4-B071-8CFA141F1C61}"/>
              </a:ext>
            </a:extLst>
          </p:cNvPr>
          <p:cNvCxnSpPr>
            <a:cxnSpLocks/>
          </p:cNvCxnSpPr>
          <p:nvPr/>
        </p:nvCxnSpPr>
        <p:spPr>
          <a:xfrm flipV="1">
            <a:off x="8733433" y="4519151"/>
            <a:ext cx="481048"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B8E86CD-D26A-4AB9-A224-2773815BA9C4}"/>
              </a:ext>
            </a:extLst>
          </p:cNvPr>
          <p:cNvSpPr/>
          <p:nvPr/>
        </p:nvSpPr>
        <p:spPr>
          <a:xfrm>
            <a:off x="4475698" y="3838301"/>
            <a:ext cx="1503478" cy="1759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Have 100  HPF been examined?</a:t>
            </a:r>
          </a:p>
        </p:txBody>
      </p:sp>
      <p:cxnSp>
        <p:nvCxnSpPr>
          <p:cNvPr id="30" name="Straight Arrow Connector 29">
            <a:extLst>
              <a:ext uri="{FF2B5EF4-FFF2-40B4-BE49-F238E27FC236}">
                <a16:creationId xmlns:a16="http://schemas.microsoft.com/office/drawing/2014/main" id="{E5FD3468-8B2B-4302-AA88-0DD52D227F98}"/>
              </a:ext>
            </a:extLst>
          </p:cNvPr>
          <p:cNvCxnSpPr>
            <a:cxnSpLocks/>
          </p:cNvCxnSpPr>
          <p:nvPr/>
        </p:nvCxnSpPr>
        <p:spPr>
          <a:xfrm>
            <a:off x="4093085" y="4636335"/>
            <a:ext cx="310239" cy="742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847E2CA-847A-4597-949D-0FA1242E95C9}"/>
              </a:ext>
            </a:extLst>
          </p:cNvPr>
          <p:cNvSpPr/>
          <p:nvPr/>
        </p:nvSpPr>
        <p:spPr>
          <a:xfrm>
            <a:off x="6682550" y="5195305"/>
            <a:ext cx="2050883" cy="68459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MADETS doesn’t accepts results</a:t>
            </a:r>
          </a:p>
        </p:txBody>
      </p:sp>
      <p:cxnSp>
        <p:nvCxnSpPr>
          <p:cNvPr id="33" name="Straight Arrow Connector 32">
            <a:extLst>
              <a:ext uri="{FF2B5EF4-FFF2-40B4-BE49-F238E27FC236}">
                <a16:creationId xmlns:a16="http://schemas.microsoft.com/office/drawing/2014/main" id="{21B22796-5A09-41EF-BF11-BDA79CEA2F03}"/>
              </a:ext>
            </a:extLst>
          </p:cNvPr>
          <p:cNvCxnSpPr>
            <a:cxnSpLocks/>
          </p:cNvCxnSpPr>
          <p:nvPr/>
        </p:nvCxnSpPr>
        <p:spPr>
          <a:xfrm flipV="1">
            <a:off x="6133387" y="4427450"/>
            <a:ext cx="452145" cy="3530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CFFE763-5F02-4AB9-977F-15959C830D72}"/>
              </a:ext>
            </a:extLst>
          </p:cNvPr>
          <p:cNvSpPr txBox="1"/>
          <p:nvPr/>
        </p:nvSpPr>
        <p:spPr>
          <a:xfrm>
            <a:off x="5938532" y="4140414"/>
            <a:ext cx="512641" cy="369332"/>
          </a:xfrm>
          <a:prstGeom prst="rect">
            <a:avLst/>
          </a:prstGeom>
          <a:noFill/>
        </p:spPr>
        <p:txBody>
          <a:bodyPr wrap="none" rtlCol="0">
            <a:spAutoFit/>
          </a:bodyPr>
          <a:lstStyle/>
          <a:p>
            <a:r>
              <a:rPr lang="en-US"/>
              <a:t>YES</a:t>
            </a:r>
          </a:p>
        </p:txBody>
      </p:sp>
      <p:cxnSp>
        <p:nvCxnSpPr>
          <p:cNvPr id="40" name="Straight Arrow Connector 39">
            <a:extLst>
              <a:ext uri="{FF2B5EF4-FFF2-40B4-BE49-F238E27FC236}">
                <a16:creationId xmlns:a16="http://schemas.microsoft.com/office/drawing/2014/main" id="{C9831043-EBC6-44A8-9B74-7360F55371F5}"/>
              </a:ext>
            </a:extLst>
          </p:cNvPr>
          <p:cNvCxnSpPr>
            <a:cxnSpLocks/>
          </p:cNvCxnSpPr>
          <p:nvPr/>
        </p:nvCxnSpPr>
        <p:spPr>
          <a:xfrm>
            <a:off x="6159815" y="5345233"/>
            <a:ext cx="399288" cy="32580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FB10958-CD85-461B-A2CC-C2E2FD027811}"/>
              </a:ext>
            </a:extLst>
          </p:cNvPr>
          <p:cNvSpPr txBox="1"/>
          <p:nvPr/>
        </p:nvSpPr>
        <p:spPr>
          <a:xfrm>
            <a:off x="5999980" y="5508133"/>
            <a:ext cx="486030" cy="369332"/>
          </a:xfrm>
          <a:prstGeom prst="rect">
            <a:avLst/>
          </a:prstGeom>
          <a:noFill/>
        </p:spPr>
        <p:txBody>
          <a:bodyPr wrap="none" rtlCol="0">
            <a:spAutoFit/>
          </a:bodyPr>
          <a:lstStyle/>
          <a:p>
            <a:r>
              <a:rPr lang="en-US"/>
              <a:t>NO</a:t>
            </a:r>
          </a:p>
        </p:txBody>
      </p:sp>
      <p:cxnSp>
        <p:nvCxnSpPr>
          <p:cNvPr id="44" name="Straight Arrow Connector 43">
            <a:extLst>
              <a:ext uri="{FF2B5EF4-FFF2-40B4-BE49-F238E27FC236}">
                <a16:creationId xmlns:a16="http://schemas.microsoft.com/office/drawing/2014/main" id="{2EFB0A57-7729-40C0-892B-043516FAF7A6}"/>
              </a:ext>
            </a:extLst>
          </p:cNvPr>
          <p:cNvCxnSpPr>
            <a:cxnSpLocks/>
          </p:cNvCxnSpPr>
          <p:nvPr/>
        </p:nvCxnSpPr>
        <p:spPr>
          <a:xfrm flipV="1">
            <a:off x="1233562" y="2175783"/>
            <a:ext cx="452145" cy="3530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FDFECDA-D4A6-4A4A-8225-C6FEF9A8CFB5}"/>
              </a:ext>
            </a:extLst>
          </p:cNvPr>
          <p:cNvCxnSpPr>
            <a:cxnSpLocks/>
            <a:stCxn id="5" idx="3"/>
          </p:cNvCxnSpPr>
          <p:nvPr/>
        </p:nvCxnSpPr>
        <p:spPr>
          <a:xfrm>
            <a:off x="2202837" y="2012431"/>
            <a:ext cx="358262" cy="37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16B7BCF-48C3-4F96-BBE2-A15C2E20CC9F}"/>
              </a:ext>
            </a:extLst>
          </p:cNvPr>
          <p:cNvSpPr txBox="1"/>
          <p:nvPr/>
        </p:nvSpPr>
        <p:spPr>
          <a:xfrm>
            <a:off x="2627024" y="1802888"/>
            <a:ext cx="2044149" cy="369332"/>
          </a:xfrm>
          <a:prstGeom prst="rect">
            <a:avLst/>
          </a:prstGeom>
          <a:noFill/>
        </p:spPr>
        <p:txBody>
          <a:bodyPr wrap="none" rtlCol="0">
            <a:spAutoFit/>
          </a:bodyPr>
          <a:lstStyle/>
          <a:p>
            <a:r>
              <a:rPr lang="en-US" dirty="0"/>
              <a:t>Go to previous slide</a:t>
            </a:r>
          </a:p>
        </p:txBody>
      </p:sp>
      <p:sp>
        <p:nvSpPr>
          <p:cNvPr id="22" name="Rectangle 21">
            <a:extLst>
              <a:ext uri="{FF2B5EF4-FFF2-40B4-BE49-F238E27FC236}">
                <a16:creationId xmlns:a16="http://schemas.microsoft.com/office/drawing/2014/main" id="{7EF2AC34-20A2-41B9-9C10-C0C89D9543B8}"/>
              </a:ext>
            </a:extLst>
          </p:cNvPr>
          <p:cNvSpPr/>
          <p:nvPr/>
        </p:nvSpPr>
        <p:spPr>
          <a:xfrm>
            <a:off x="9549113" y="4985112"/>
            <a:ext cx="2566275" cy="117085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MADETS provides error message: tech needs to examine 100 HPF.</a:t>
            </a:r>
          </a:p>
        </p:txBody>
      </p:sp>
      <p:cxnSp>
        <p:nvCxnSpPr>
          <p:cNvPr id="23" name="Straight Arrow Connector 22">
            <a:extLst>
              <a:ext uri="{FF2B5EF4-FFF2-40B4-BE49-F238E27FC236}">
                <a16:creationId xmlns:a16="http://schemas.microsoft.com/office/drawing/2014/main" id="{38B19969-2381-4E1B-8C01-C7385B2B8C3C}"/>
              </a:ext>
            </a:extLst>
          </p:cNvPr>
          <p:cNvCxnSpPr>
            <a:cxnSpLocks/>
          </p:cNvCxnSpPr>
          <p:nvPr/>
        </p:nvCxnSpPr>
        <p:spPr>
          <a:xfrm flipV="1">
            <a:off x="8900728" y="5597343"/>
            <a:ext cx="481048"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BABEA9B-063F-43A9-85BA-B11C6EF528D4}"/>
              </a:ext>
            </a:extLst>
          </p:cNvPr>
          <p:cNvSpPr txBox="1"/>
          <p:nvPr/>
        </p:nvSpPr>
        <p:spPr>
          <a:xfrm>
            <a:off x="3907856" y="462012"/>
            <a:ext cx="6109904" cy="646331"/>
          </a:xfrm>
          <a:prstGeom prst="rect">
            <a:avLst/>
          </a:prstGeom>
          <a:noFill/>
        </p:spPr>
        <p:txBody>
          <a:bodyPr wrap="square" rtlCol="0">
            <a:spAutoFit/>
          </a:bodyPr>
          <a:lstStyle/>
          <a:p>
            <a:r>
              <a:rPr lang="en-US" sz="3600" dirty="0">
                <a:solidFill>
                  <a:srgbClr val="FF0000"/>
                </a:solidFill>
              </a:rPr>
              <a:t>IGNORE THIS SLIDE FOR NOW</a:t>
            </a:r>
          </a:p>
        </p:txBody>
      </p:sp>
    </p:spTree>
    <p:extLst>
      <p:ext uri="{BB962C8B-B14F-4D97-AF65-F5344CB8AC3E}">
        <p14:creationId xmlns:p14="http://schemas.microsoft.com/office/powerpoint/2010/main" val="1511198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112CD9-4255-4A0A-B1EE-443E0D5703E3}"/>
              </a:ext>
            </a:extLst>
          </p:cNvPr>
          <p:cNvSpPr/>
          <p:nvPr/>
        </p:nvSpPr>
        <p:spPr>
          <a:xfrm>
            <a:off x="269423" y="2669602"/>
            <a:ext cx="1505415" cy="1170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 at least one asexual parasite been seen?</a:t>
            </a:r>
          </a:p>
        </p:txBody>
      </p:sp>
      <p:cxnSp>
        <p:nvCxnSpPr>
          <p:cNvPr id="4" name="Straight Arrow Connector 3">
            <a:extLst>
              <a:ext uri="{FF2B5EF4-FFF2-40B4-BE49-F238E27FC236}">
                <a16:creationId xmlns:a16="http://schemas.microsoft.com/office/drawing/2014/main" id="{B8EB90E8-4022-431C-BC45-102E8FBF90FA}"/>
              </a:ext>
            </a:extLst>
          </p:cNvPr>
          <p:cNvCxnSpPr>
            <a:cxnSpLocks/>
          </p:cNvCxnSpPr>
          <p:nvPr/>
        </p:nvCxnSpPr>
        <p:spPr>
          <a:xfrm flipV="1">
            <a:off x="1842034" y="3281811"/>
            <a:ext cx="316162"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CFA3341-BEB7-46BE-9EFB-38727ED66639}"/>
              </a:ext>
            </a:extLst>
          </p:cNvPr>
          <p:cNvSpPr txBox="1"/>
          <p:nvPr/>
        </p:nvSpPr>
        <p:spPr>
          <a:xfrm>
            <a:off x="1729800" y="2780600"/>
            <a:ext cx="512641" cy="369332"/>
          </a:xfrm>
          <a:prstGeom prst="rect">
            <a:avLst/>
          </a:prstGeom>
          <a:noFill/>
        </p:spPr>
        <p:txBody>
          <a:bodyPr wrap="none" rtlCol="0">
            <a:spAutoFit/>
          </a:bodyPr>
          <a:lstStyle/>
          <a:p>
            <a:r>
              <a:rPr lang="en-US" dirty="0"/>
              <a:t>YES</a:t>
            </a:r>
          </a:p>
        </p:txBody>
      </p:sp>
      <p:sp>
        <p:nvSpPr>
          <p:cNvPr id="11" name="Rectangle 10">
            <a:extLst>
              <a:ext uri="{FF2B5EF4-FFF2-40B4-BE49-F238E27FC236}">
                <a16:creationId xmlns:a16="http://schemas.microsoft.com/office/drawing/2014/main" id="{08FB2BB7-C3CC-4A3D-AACA-B5804DECD0B2}"/>
              </a:ext>
            </a:extLst>
          </p:cNvPr>
          <p:cNvSpPr/>
          <p:nvPr/>
        </p:nvSpPr>
        <p:spPr>
          <a:xfrm>
            <a:off x="3949757" y="4552468"/>
            <a:ext cx="1809693" cy="1836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Enter WBC count (500-999).</a:t>
            </a:r>
          </a:p>
          <a:p>
            <a:pPr algn="ctr"/>
            <a:endParaRPr lang="en-US" dirty="0"/>
          </a:p>
          <a:p>
            <a:pPr algn="ctr"/>
            <a:r>
              <a:rPr lang="en-US" dirty="0"/>
              <a:t>Have at least 500 WBCs been counted?</a:t>
            </a:r>
          </a:p>
          <a:p>
            <a:pPr algn="ctr"/>
            <a:endParaRPr lang="en-US" dirty="0">
              <a:cs typeface="Calibri"/>
            </a:endParaRPr>
          </a:p>
        </p:txBody>
      </p:sp>
      <p:cxnSp>
        <p:nvCxnSpPr>
          <p:cNvPr id="12" name="Straight Arrow Connector 11">
            <a:extLst>
              <a:ext uri="{FF2B5EF4-FFF2-40B4-BE49-F238E27FC236}">
                <a16:creationId xmlns:a16="http://schemas.microsoft.com/office/drawing/2014/main" id="{5837D5D3-8F1E-4F3E-9FD5-F9A028B4F704}"/>
              </a:ext>
            </a:extLst>
          </p:cNvPr>
          <p:cNvCxnSpPr>
            <a:cxnSpLocks/>
          </p:cNvCxnSpPr>
          <p:nvPr/>
        </p:nvCxnSpPr>
        <p:spPr>
          <a:xfrm>
            <a:off x="3740573" y="3210404"/>
            <a:ext cx="3822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E35FA2D-3872-4C71-B680-A198230AE593}"/>
              </a:ext>
            </a:extLst>
          </p:cNvPr>
          <p:cNvSpPr txBox="1"/>
          <p:nvPr/>
        </p:nvSpPr>
        <p:spPr>
          <a:xfrm>
            <a:off x="5466535" y="490204"/>
            <a:ext cx="512641" cy="369332"/>
          </a:xfrm>
          <a:prstGeom prst="rect">
            <a:avLst/>
          </a:prstGeom>
          <a:noFill/>
        </p:spPr>
        <p:txBody>
          <a:bodyPr wrap="none" rtlCol="0">
            <a:spAutoFit/>
          </a:bodyPr>
          <a:lstStyle/>
          <a:p>
            <a:r>
              <a:rPr lang="en-US" dirty="0"/>
              <a:t>YES</a:t>
            </a:r>
          </a:p>
        </p:txBody>
      </p:sp>
      <p:cxnSp>
        <p:nvCxnSpPr>
          <p:cNvPr id="20" name="Straight Arrow Connector 19">
            <a:extLst>
              <a:ext uri="{FF2B5EF4-FFF2-40B4-BE49-F238E27FC236}">
                <a16:creationId xmlns:a16="http://schemas.microsoft.com/office/drawing/2014/main" id="{D7D40914-8F91-4A78-A6FA-6CB5B62A5DD2}"/>
              </a:ext>
            </a:extLst>
          </p:cNvPr>
          <p:cNvCxnSpPr>
            <a:cxnSpLocks/>
          </p:cNvCxnSpPr>
          <p:nvPr/>
        </p:nvCxnSpPr>
        <p:spPr>
          <a:xfrm>
            <a:off x="5602540" y="1661701"/>
            <a:ext cx="399288" cy="32580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21E9F43-FEB6-4D32-8E6F-5E7A934D4648}"/>
              </a:ext>
            </a:extLst>
          </p:cNvPr>
          <p:cNvSpPr/>
          <p:nvPr/>
        </p:nvSpPr>
        <p:spPr>
          <a:xfrm>
            <a:off x="6216472" y="354842"/>
            <a:ext cx="1793194" cy="7754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MADETS accepts results</a:t>
            </a:r>
          </a:p>
        </p:txBody>
      </p:sp>
      <p:sp>
        <p:nvSpPr>
          <p:cNvPr id="23" name="TextBox 22">
            <a:extLst>
              <a:ext uri="{FF2B5EF4-FFF2-40B4-BE49-F238E27FC236}">
                <a16:creationId xmlns:a16="http://schemas.microsoft.com/office/drawing/2014/main" id="{87DF91B5-DF25-4AD5-AF88-40933DEDDE7E}"/>
              </a:ext>
            </a:extLst>
          </p:cNvPr>
          <p:cNvSpPr txBox="1"/>
          <p:nvPr/>
        </p:nvSpPr>
        <p:spPr>
          <a:xfrm>
            <a:off x="5516435" y="1947493"/>
            <a:ext cx="486030" cy="369332"/>
          </a:xfrm>
          <a:prstGeom prst="rect">
            <a:avLst/>
          </a:prstGeom>
          <a:noFill/>
        </p:spPr>
        <p:txBody>
          <a:bodyPr wrap="none" rtlCol="0">
            <a:spAutoFit/>
          </a:bodyPr>
          <a:lstStyle/>
          <a:p>
            <a:r>
              <a:rPr lang="en-US" dirty="0"/>
              <a:t>NO</a:t>
            </a:r>
          </a:p>
        </p:txBody>
      </p:sp>
      <p:sp>
        <p:nvSpPr>
          <p:cNvPr id="25" name="Rectangle 24">
            <a:extLst>
              <a:ext uri="{FF2B5EF4-FFF2-40B4-BE49-F238E27FC236}">
                <a16:creationId xmlns:a16="http://schemas.microsoft.com/office/drawing/2014/main" id="{5790155C-0E37-48C2-8630-A230577422F0}"/>
              </a:ext>
            </a:extLst>
          </p:cNvPr>
          <p:cNvSpPr/>
          <p:nvPr/>
        </p:nvSpPr>
        <p:spPr>
          <a:xfrm>
            <a:off x="6085378" y="1925244"/>
            <a:ext cx="2050883" cy="68459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MADETS doesn’t accepts results</a:t>
            </a:r>
          </a:p>
        </p:txBody>
      </p:sp>
      <p:cxnSp>
        <p:nvCxnSpPr>
          <p:cNvPr id="38" name="Straight Arrow Connector 37">
            <a:extLst>
              <a:ext uri="{FF2B5EF4-FFF2-40B4-BE49-F238E27FC236}">
                <a16:creationId xmlns:a16="http://schemas.microsoft.com/office/drawing/2014/main" id="{D728ACD9-8F81-49A0-AECE-8532CDB83122}"/>
              </a:ext>
            </a:extLst>
          </p:cNvPr>
          <p:cNvCxnSpPr>
            <a:cxnSpLocks/>
          </p:cNvCxnSpPr>
          <p:nvPr/>
        </p:nvCxnSpPr>
        <p:spPr>
          <a:xfrm flipV="1">
            <a:off x="8246998" y="742549"/>
            <a:ext cx="626257"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A6BDB20-AE9D-40F3-9FDC-B32CE03CA880}"/>
              </a:ext>
            </a:extLst>
          </p:cNvPr>
          <p:cNvSpPr/>
          <p:nvPr/>
        </p:nvSpPr>
        <p:spPr>
          <a:xfrm>
            <a:off x="9110587" y="215549"/>
            <a:ext cx="2538538" cy="10540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MADETS calculates parasite density</a:t>
            </a:r>
          </a:p>
        </p:txBody>
      </p:sp>
      <p:cxnSp>
        <p:nvCxnSpPr>
          <p:cNvPr id="43" name="Straight Arrow Connector 42">
            <a:extLst>
              <a:ext uri="{FF2B5EF4-FFF2-40B4-BE49-F238E27FC236}">
                <a16:creationId xmlns:a16="http://schemas.microsoft.com/office/drawing/2014/main" id="{B06F5E59-3EB3-416C-AF9A-D9AF0E9BDBF3}"/>
              </a:ext>
            </a:extLst>
          </p:cNvPr>
          <p:cNvCxnSpPr>
            <a:cxnSpLocks/>
          </p:cNvCxnSpPr>
          <p:nvPr/>
        </p:nvCxnSpPr>
        <p:spPr>
          <a:xfrm flipV="1">
            <a:off x="8303361" y="2222135"/>
            <a:ext cx="626257"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7559DA0E-BF87-4B1B-950A-CE2D9CB4E1B9}"/>
              </a:ext>
            </a:extLst>
          </p:cNvPr>
          <p:cNvSpPr/>
          <p:nvPr/>
        </p:nvSpPr>
        <p:spPr>
          <a:xfrm>
            <a:off x="9096718" y="1462989"/>
            <a:ext cx="2566275" cy="117085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MADETS provides error message: tech needs to count at least 200 WBCs before data are accepted</a:t>
            </a:r>
          </a:p>
        </p:txBody>
      </p:sp>
      <p:sp>
        <p:nvSpPr>
          <p:cNvPr id="3" name="TextBox 2">
            <a:extLst>
              <a:ext uri="{FF2B5EF4-FFF2-40B4-BE49-F238E27FC236}">
                <a16:creationId xmlns:a16="http://schemas.microsoft.com/office/drawing/2014/main" id="{548D3213-6214-4454-BBE5-1A5D7BC89F65}"/>
              </a:ext>
            </a:extLst>
          </p:cNvPr>
          <p:cNvSpPr txBox="1"/>
          <p:nvPr/>
        </p:nvSpPr>
        <p:spPr>
          <a:xfrm>
            <a:off x="1521077" y="6355491"/>
            <a:ext cx="918491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cs typeface="Calibri"/>
              </a:rPr>
              <a:t>Asexual counts (schizonts/trophozoites) per WBCs count</a:t>
            </a:r>
          </a:p>
        </p:txBody>
      </p:sp>
      <p:sp>
        <p:nvSpPr>
          <p:cNvPr id="13" name="Rectangle 12">
            <a:extLst>
              <a:ext uri="{FF2B5EF4-FFF2-40B4-BE49-F238E27FC236}">
                <a16:creationId xmlns:a16="http://schemas.microsoft.com/office/drawing/2014/main" id="{54C0BE61-5965-46A8-B40A-83DC22700141}"/>
              </a:ext>
            </a:extLst>
          </p:cNvPr>
          <p:cNvSpPr/>
          <p:nvPr/>
        </p:nvSpPr>
        <p:spPr>
          <a:xfrm>
            <a:off x="177041" y="213639"/>
            <a:ext cx="2653355" cy="369332"/>
          </a:xfrm>
          <a:prstGeom prst="rect">
            <a:avLst/>
          </a:prstGeom>
        </p:spPr>
        <p:txBody>
          <a:bodyPr wrap="none">
            <a:spAutoFit/>
          </a:bodyPr>
          <a:lstStyle/>
          <a:p>
            <a:r>
              <a:rPr lang="en-US" dirty="0"/>
              <a:t>First reading – thick smear</a:t>
            </a:r>
          </a:p>
        </p:txBody>
      </p:sp>
      <p:sp>
        <p:nvSpPr>
          <p:cNvPr id="36" name="Rectangle 35">
            <a:extLst>
              <a:ext uri="{FF2B5EF4-FFF2-40B4-BE49-F238E27FC236}">
                <a16:creationId xmlns:a16="http://schemas.microsoft.com/office/drawing/2014/main" id="{2A987A1B-B6E3-4B31-9588-32274E605FEA}"/>
              </a:ext>
            </a:extLst>
          </p:cNvPr>
          <p:cNvSpPr/>
          <p:nvPr/>
        </p:nvSpPr>
        <p:spPr>
          <a:xfrm>
            <a:off x="2197402" y="2759554"/>
            <a:ext cx="1448362" cy="104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Enter asexual count</a:t>
            </a:r>
          </a:p>
          <a:p>
            <a:pPr algn="ctr"/>
            <a:r>
              <a:rPr lang="en-US" dirty="0"/>
              <a:t>(0001-9999)</a:t>
            </a:r>
          </a:p>
          <a:p>
            <a:pPr algn="ctr"/>
            <a:endParaRPr lang="en-US" dirty="0">
              <a:cs typeface="Calibri"/>
            </a:endParaRPr>
          </a:p>
        </p:txBody>
      </p:sp>
      <p:cxnSp>
        <p:nvCxnSpPr>
          <p:cNvPr id="44" name="Straight Arrow Connector 43">
            <a:extLst>
              <a:ext uri="{FF2B5EF4-FFF2-40B4-BE49-F238E27FC236}">
                <a16:creationId xmlns:a16="http://schemas.microsoft.com/office/drawing/2014/main" id="{AFDFDD0E-F6A9-42D7-B85A-99EB18D93ECB}"/>
              </a:ext>
            </a:extLst>
          </p:cNvPr>
          <p:cNvCxnSpPr>
            <a:cxnSpLocks/>
          </p:cNvCxnSpPr>
          <p:nvPr/>
        </p:nvCxnSpPr>
        <p:spPr>
          <a:xfrm>
            <a:off x="964527" y="3994484"/>
            <a:ext cx="0" cy="4100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6EFF8AC-B2CD-4C90-8C4F-28295C168293}"/>
              </a:ext>
            </a:extLst>
          </p:cNvPr>
          <p:cNvSpPr txBox="1"/>
          <p:nvPr/>
        </p:nvSpPr>
        <p:spPr>
          <a:xfrm>
            <a:off x="1099583" y="3994484"/>
            <a:ext cx="486030" cy="369332"/>
          </a:xfrm>
          <a:prstGeom prst="rect">
            <a:avLst/>
          </a:prstGeom>
          <a:noFill/>
        </p:spPr>
        <p:txBody>
          <a:bodyPr wrap="none" rtlCol="0">
            <a:spAutoFit/>
          </a:bodyPr>
          <a:lstStyle/>
          <a:p>
            <a:r>
              <a:rPr lang="en-US" dirty="0"/>
              <a:t>NO</a:t>
            </a:r>
          </a:p>
        </p:txBody>
      </p:sp>
      <p:sp>
        <p:nvSpPr>
          <p:cNvPr id="47" name="TextBox 46">
            <a:extLst>
              <a:ext uri="{FF2B5EF4-FFF2-40B4-BE49-F238E27FC236}">
                <a16:creationId xmlns:a16="http://schemas.microsoft.com/office/drawing/2014/main" id="{E17DED8A-FC4C-43AA-80AE-E327E75C9155}"/>
              </a:ext>
            </a:extLst>
          </p:cNvPr>
          <p:cNvSpPr txBox="1"/>
          <p:nvPr/>
        </p:nvSpPr>
        <p:spPr>
          <a:xfrm>
            <a:off x="300947" y="4520824"/>
            <a:ext cx="1673343" cy="369332"/>
          </a:xfrm>
          <a:prstGeom prst="rect">
            <a:avLst/>
          </a:prstGeom>
          <a:noFill/>
        </p:spPr>
        <p:txBody>
          <a:bodyPr wrap="none" rtlCol="0">
            <a:spAutoFit/>
          </a:bodyPr>
          <a:lstStyle/>
          <a:p>
            <a:r>
              <a:rPr lang="en-US" dirty="0"/>
              <a:t>Go to next page</a:t>
            </a:r>
          </a:p>
        </p:txBody>
      </p:sp>
      <p:sp>
        <p:nvSpPr>
          <p:cNvPr id="48" name="Rectangle 47">
            <a:extLst>
              <a:ext uri="{FF2B5EF4-FFF2-40B4-BE49-F238E27FC236}">
                <a16:creationId xmlns:a16="http://schemas.microsoft.com/office/drawing/2014/main" id="{CBFE8CFC-6E6E-4CF8-97F9-F600E1A5647B}"/>
              </a:ext>
            </a:extLst>
          </p:cNvPr>
          <p:cNvSpPr/>
          <p:nvPr/>
        </p:nvSpPr>
        <p:spPr>
          <a:xfrm>
            <a:off x="3702687" y="480121"/>
            <a:ext cx="1747799" cy="2002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Enter WBC count (200-999).</a:t>
            </a:r>
          </a:p>
          <a:p>
            <a:pPr algn="ctr"/>
            <a:endParaRPr lang="en-US" dirty="0"/>
          </a:p>
          <a:p>
            <a:pPr algn="ctr"/>
            <a:r>
              <a:rPr lang="en-US" dirty="0"/>
              <a:t>Have at least 200 WBCs been counted?</a:t>
            </a:r>
          </a:p>
          <a:p>
            <a:pPr algn="ctr"/>
            <a:endParaRPr lang="en-US" dirty="0">
              <a:cs typeface="Calibri"/>
            </a:endParaRPr>
          </a:p>
        </p:txBody>
      </p:sp>
      <p:cxnSp>
        <p:nvCxnSpPr>
          <p:cNvPr id="49" name="Straight Arrow Connector 48">
            <a:extLst>
              <a:ext uri="{FF2B5EF4-FFF2-40B4-BE49-F238E27FC236}">
                <a16:creationId xmlns:a16="http://schemas.microsoft.com/office/drawing/2014/main" id="{A2B9B926-6D3D-4AF1-96FB-EE0CA5644991}"/>
              </a:ext>
            </a:extLst>
          </p:cNvPr>
          <p:cNvCxnSpPr>
            <a:cxnSpLocks/>
          </p:cNvCxnSpPr>
          <p:nvPr/>
        </p:nvCxnSpPr>
        <p:spPr>
          <a:xfrm flipV="1">
            <a:off x="5661389" y="890004"/>
            <a:ext cx="452145" cy="3530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8FF7E827-C544-40F6-92A1-7A88EAFEDAD0}"/>
              </a:ext>
            </a:extLst>
          </p:cNvPr>
          <p:cNvSpPr/>
          <p:nvPr/>
        </p:nvSpPr>
        <p:spPr>
          <a:xfrm>
            <a:off x="4185725" y="2942114"/>
            <a:ext cx="1392440" cy="110736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Is asexual count (0100-9999)?</a:t>
            </a:r>
          </a:p>
        </p:txBody>
      </p:sp>
      <p:cxnSp>
        <p:nvCxnSpPr>
          <p:cNvPr id="51" name="Straight Arrow Connector 50">
            <a:extLst>
              <a:ext uri="{FF2B5EF4-FFF2-40B4-BE49-F238E27FC236}">
                <a16:creationId xmlns:a16="http://schemas.microsoft.com/office/drawing/2014/main" id="{DDC013CD-786C-41D3-883E-6455EB1AC607}"/>
              </a:ext>
            </a:extLst>
          </p:cNvPr>
          <p:cNvCxnSpPr>
            <a:cxnSpLocks/>
          </p:cNvCxnSpPr>
          <p:nvPr/>
        </p:nvCxnSpPr>
        <p:spPr>
          <a:xfrm flipV="1">
            <a:off x="4794139" y="2506792"/>
            <a:ext cx="0" cy="3809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9089F25-939E-4E89-BE0D-61646F9DEA3B}"/>
              </a:ext>
            </a:extLst>
          </p:cNvPr>
          <p:cNvSpPr txBox="1"/>
          <p:nvPr/>
        </p:nvSpPr>
        <p:spPr>
          <a:xfrm>
            <a:off x="4892754" y="2571290"/>
            <a:ext cx="512641" cy="369332"/>
          </a:xfrm>
          <a:prstGeom prst="rect">
            <a:avLst/>
          </a:prstGeom>
          <a:noFill/>
        </p:spPr>
        <p:txBody>
          <a:bodyPr wrap="none" rtlCol="0">
            <a:spAutoFit/>
          </a:bodyPr>
          <a:lstStyle/>
          <a:p>
            <a:r>
              <a:rPr lang="en-US" dirty="0"/>
              <a:t>YES</a:t>
            </a:r>
          </a:p>
        </p:txBody>
      </p:sp>
      <p:sp>
        <p:nvSpPr>
          <p:cNvPr id="53" name="TextBox 52">
            <a:extLst>
              <a:ext uri="{FF2B5EF4-FFF2-40B4-BE49-F238E27FC236}">
                <a16:creationId xmlns:a16="http://schemas.microsoft.com/office/drawing/2014/main" id="{9181B7A1-D8E5-4DE2-BCC4-F63530D6B697}"/>
              </a:ext>
            </a:extLst>
          </p:cNvPr>
          <p:cNvSpPr txBox="1"/>
          <p:nvPr/>
        </p:nvSpPr>
        <p:spPr>
          <a:xfrm>
            <a:off x="4980505" y="4151492"/>
            <a:ext cx="486030" cy="369332"/>
          </a:xfrm>
          <a:prstGeom prst="rect">
            <a:avLst/>
          </a:prstGeom>
          <a:noFill/>
        </p:spPr>
        <p:txBody>
          <a:bodyPr wrap="none" rtlCol="0">
            <a:spAutoFit/>
          </a:bodyPr>
          <a:lstStyle/>
          <a:p>
            <a:r>
              <a:rPr lang="en-US" dirty="0"/>
              <a:t>NO</a:t>
            </a:r>
          </a:p>
        </p:txBody>
      </p:sp>
      <p:cxnSp>
        <p:nvCxnSpPr>
          <p:cNvPr id="54" name="Straight Arrow Connector 53">
            <a:extLst>
              <a:ext uri="{FF2B5EF4-FFF2-40B4-BE49-F238E27FC236}">
                <a16:creationId xmlns:a16="http://schemas.microsoft.com/office/drawing/2014/main" id="{BE0C8810-0C6F-46DF-ABB4-EB0864FC5D11}"/>
              </a:ext>
            </a:extLst>
          </p:cNvPr>
          <p:cNvCxnSpPr>
            <a:cxnSpLocks/>
          </p:cNvCxnSpPr>
          <p:nvPr/>
        </p:nvCxnSpPr>
        <p:spPr>
          <a:xfrm>
            <a:off x="4892754" y="4179150"/>
            <a:ext cx="0" cy="3324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B386EA3-09D7-499F-9396-9AA9100725C9}"/>
              </a:ext>
            </a:extLst>
          </p:cNvPr>
          <p:cNvSpPr txBox="1"/>
          <p:nvPr/>
        </p:nvSpPr>
        <p:spPr>
          <a:xfrm>
            <a:off x="5906399" y="4214984"/>
            <a:ext cx="512641" cy="369332"/>
          </a:xfrm>
          <a:prstGeom prst="rect">
            <a:avLst/>
          </a:prstGeom>
          <a:noFill/>
        </p:spPr>
        <p:txBody>
          <a:bodyPr wrap="none" rtlCol="0">
            <a:spAutoFit/>
          </a:bodyPr>
          <a:lstStyle/>
          <a:p>
            <a:r>
              <a:rPr lang="en-US" dirty="0"/>
              <a:t>YES</a:t>
            </a:r>
          </a:p>
        </p:txBody>
      </p:sp>
      <p:cxnSp>
        <p:nvCxnSpPr>
          <p:cNvPr id="57" name="Straight Arrow Connector 56">
            <a:extLst>
              <a:ext uri="{FF2B5EF4-FFF2-40B4-BE49-F238E27FC236}">
                <a16:creationId xmlns:a16="http://schemas.microsoft.com/office/drawing/2014/main" id="{DA801854-3F7D-47D4-A009-27C51FD32C11}"/>
              </a:ext>
            </a:extLst>
          </p:cNvPr>
          <p:cNvCxnSpPr>
            <a:cxnSpLocks/>
          </p:cNvCxnSpPr>
          <p:nvPr/>
        </p:nvCxnSpPr>
        <p:spPr>
          <a:xfrm>
            <a:off x="6042404" y="5386481"/>
            <a:ext cx="399288" cy="32580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F731E57E-C482-4A3C-BAD3-7950563E4363}"/>
              </a:ext>
            </a:extLst>
          </p:cNvPr>
          <p:cNvSpPr/>
          <p:nvPr/>
        </p:nvSpPr>
        <p:spPr>
          <a:xfrm>
            <a:off x="6656336" y="4079622"/>
            <a:ext cx="1793194" cy="7754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MADETS accepts results</a:t>
            </a:r>
          </a:p>
        </p:txBody>
      </p:sp>
      <p:sp>
        <p:nvSpPr>
          <p:cNvPr id="59" name="TextBox 58">
            <a:extLst>
              <a:ext uri="{FF2B5EF4-FFF2-40B4-BE49-F238E27FC236}">
                <a16:creationId xmlns:a16="http://schemas.microsoft.com/office/drawing/2014/main" id="{EB9F6968-83EE-4E26-B367-CD1550AC123B}"/>
              </a:ext>
            </a:extLst>
          </p:cNvPr>
          <p:cNvSpPr txBox="1"/>
          <p:nvPr/>
        </p:nvSpPr>
        <p:spPr>
          <a:xfrm>
            <a:off x="5956299" y="5672273"/>
            <a:ext cx="486030" cy="369332"/>
          </a:xfrm>
          <a:prstGeom prst="rect">
            <a:avLst/>
          </a:prstGeom>
          <a:noFill/>
        </p:spPr>
        <p:txBody>
          <a:bodyPr wrap="none" rtlCol="0">
            <a:spAutoFit/>
          </a:bodyPr>
          <a:lstStyle/>
          <a:p>
            <a:r>
              <a:rPr lang="en-US" dirty="0"/>
              <a:t>NO</a:t>
            </a:r>
          </a:p>
        </p:txBody>
      </p:sp>
      <p:sp>
        <p:nvSpPr>
          <p:cNvPr id="60" name="Rectangle 59">
            <a:extLst>
              <a:ext uri="{FF2B5EF4-FFF2-40B4-BE49-F238E27FC236}">
                <a16:creationId xmlns:a16="http://schemas.microsoft.com/office/drawing/2014/main" id="{C5B77AD6-7B49-4B77-ADC1-0202E4C9BE02}"/>
              </a:ext>
            </a:extLst>
          </p:cNvPr>
          <p:cNvSpPr/>
          <p:nvPr/>
        </p:nvSpPr>
        <p:spPr>
          <a:xfrm>
            <a:off x="6525242" y="5650024"/>
            <a:ext cx="2050883" cy="68459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MADETS doesn’t accepts results</a:t>
            </a:r>
          </a:p>
        </p:txBody>
      </p:sp>
      <p:cxnSp>
        <p:nvCxnSpPr>
          <p:cNvPr id="61" name="Straight Arrow Connector 60">
            <a:extLst>
              <a:ext uri="{FF2B5EF4-FFF2-40B4-BE49-F238E27FC236}">
                <a16:creationId xmlns:a16="http://schemas.microsoft.com/office/drawing/2014/main" id="{95899410-1881-4A34-9F67-D85FE4CC3029}"/>
              </a:ext>
            </a:extLst>
          </p:cNvPr>
          <p:cNvCxnSpPr>
            <a:cxnSpLocks/>
          </p:cNvCxnSpPr>
          <p:nvPr/>
        </p:nvCxnSpPr>
        <p:spPr>
          <a:xfrm flipV="1">
            <a:off x="8686862" y="4467329"/>
            <a:ext cx="626257"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173B3E0C-DD8A-407F-A900-08EE68D9CD1A}"/>
              </a:ext>
            </a:extLst>
          </p:cNvPr>
          <p:cNvSpPr/>
          <p:nvPr/>
        </p:nvSpPr>
        <p:spPr>
          <a:xfrm>
            <a:off x="9550451" y="3940329"/>
            <a:ext cx="2538538" cy="10540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MADETS calculates parasite density</a:t>
            </a:r>
          </a:p>
        </p:txBody>
      </p:sp>
      <p:cxnSp>
        <p:nvCxnSpPr>
          <p:cNvPr id="63" name="Straight Arrow Connector 62">
            <a:extLst>
              <a:ext uri="{FF2B5EF4-FFF2-40B4-BE49-F238E27FC236}">
                <a16:creationId xmlns:a16="http://schemas.microsoft.com/office/drawing/2014/main" id="{247A16C0-B355-40E0-8AFD-F185D4F4804D}"/>
              </a:ext>
            </a:extLst>
          </p:cNvPr>
          <p:cNvCxnSpPr>
            <a:cxnSpLocks/>
          </p:cNvCxnSpPr>
          <p:nvPr/>
        </p:nvCxnSpPr>
        <p:spPr>
          <a:xfrm flipV="1">
            <a:off x="8743225" y="5946915"/>
            <a:ext cx="626257"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E9D29833-787D-4B51-8A46-B6A42031C999}"/>
              </a:ext>
            </a:extLst>
          </p:cNvPr>
          <p:cNvSpPr/>
          <p:nvPr/>
        </p:nvSpPr>
        <p:spPr>
          <a:xfrm>
            <a:off x="9536582" y="5187769"/>
            <a:ext cx="2566275" cy="117085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MADETS provides error message: tech needs to count at least 500 WBCs before data are accepted</a:t>
            </a:r>
          </a:p>
        </p:txBody>
      </p:sp>
      <p:cxnSp>
        <p:nvCxnSpPr>
          <p:cNvPr id="65" name="Straight Arrow Connector 64">
            <a:extLst>
              <a:ext uri="{FF2B5EF4-FFF2-40B4-BE49-F238E27FC236}">
                <a16:creationId xmlns:a16="http://schemas.microsoft.com/office/drawing/2014/main" id="{5684B790-BEB8-40AE-9562-A9B7D915CEB9}"/>
              </a:ext>
            </a:extLst>
          </p:cNvPr>
          <p:cNvCxnSpPr>
            <a:cxnSpLocks/>
          </p:cNvCxnSpPr>
          <p:nvPr/>
        </p:nvCxnSpPr>
        <p:spPr>
          <a:xfrm flipV="1">
            <a:off x="6101253" y="4614784"/>
            <a:ext cx="452145" cy="3530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3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112CD9-4255-4A0A-B1EE-443E0D5703E3}"/>
              </a:ext>
            </a:extLst>
          </p:cNvPr>
          <p:cNvSpPr/>
          <p:nvPr/>
        </p:nvSpPr>
        <p:spPr>
          <a:xfrm>
            <a:off x="269423" y="2669602"/>
            <a:ext cx="1505415" cy="1170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 at least one asexual parasite been seen?</a:t>
            </a:r>
          </a:p>
        </p:txBody>
      </p:sp>
      <p:sp>
        <p:nvSpPr>
          <p:cNvPr id="5" name="TextBox 4">
            <a:extLst>
              <a:ext uri="{FF2B5EF4-FFF2-40B4-BE49-F238E27FC236}">
                <a16:creationId xmlns:a16="http://schemas.microsoft.com/office/drawing/2014/main" id="{BCFA3341-BEB7-46BE-9EFB-38727ED66639}"/>
              </a:ext>
            </a:extLst>
          </p:cNvPr>
          <p:cNvSpPr txBox="1"/>
          <p:nvPr/>
        </p:nvSpPr>
        <p:spPr>
          <a:xfrm>
            <a:off x="1690196" y="1827765"/>
            <a:ext cx="512641" cy="369332"/>
          </a:xfrm>
          <a:prstGeom prst="rect">
            <a:avLst/>
          </a:prstGeom>
          <a:noFill/>
        </p:spPr>
        <p:txBody>
          <a:bodyPr wrap="none" rtlCol="0">
            <a:spAutoFit/>
          </a:bodyPr>
          <a:lstStyle/>
          <a:p>
            <a:r>
              <a:rPr lang="en-US" dirty="0"/>
              <a:t>YES</a:t>
            </a:r>
          </a:p>
        </p:txBody>
      </p:sp>
      <p:cxnSp>
        <p:nvCxnSpPr>
          <p:cNvPr id="6" name="Straight Arrow Connector 5">
            <a:extLst>
              <a:ext uri="{FF2B5EF4-FFF2-40B4-BE49-F238E27FC236}">
                <a16:creationId xmlns:a16="http://schemas.microsoft.com/office/drawing/2014/main" id="{C365945A-CEED-411F-9105-8A9E0D383975}"/>
              </a:ext>
            </a:extLst>
          </p:cNvPr>
          <p:cNvCxnSpPr>
            <a:cxnSpLocks/>
          </p:cNvCxnSpPr>
          <p:nvPr/>
        </p:nvCxnSpPr>
        <p:spPr>
          <a:xfrm>
            <a:off x="1941652" y="3797941"/>
            <a:ext cx="399288" cy="32580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724220B-526A-432B-AF41-8CE89B8FE1B2}"/>
              </a:ext>
            </a:extLst>
          </p:cNvPr>
          <p:cNvSpPr txBox="1"/>
          <p:nvPr/>
        </p:nvSpPr>
        <p:spPr>
          <a:xfrm>
            <a:off x="1605617" y="4047710"/>
            <a:ext cx="486030" cy="369332"/>
          </a:xfrm>
          <a:prstGeom prst="rect">
            <a:avLst/>
          </a:prstGeom>
          <a:noFill/>
        </p:spPr>
        <p:txBody>
          <a:bodyPr wrap="none" rtlCol="0">
            <a:spAutoFit/>
          </a:bodyPr>
          <a:lstStyle/>
          <a:p>
            <a:r>
              <a:rPr lang="en-US" dirty="0"/>
              <a:t>NO</a:t>
            </a:r>
          </a:p>
        </p:txBody>
      </p:sp>
      <p:sp>
        <p:nvSpPr>
          <p:cNvPr id="27" name="Rectangle 26">
            <a:extLst>
              <a:ext uri="{FF2B5EF4-FFF2-40B4-BE49-F238E27FC236}">
                <a16:creationId xmlns:a16="http://schemas.microsoft.com/office/drawing/2014/main" id="{1B1455B1-443F-4076-B7F4-D2B061AC80A5}"/>
              </a:ext>
            </a:extLst>
          </p:cNvPr>
          <p:cNvSpPr/>
          <p:nvPr/>
        </p:nvSpPr>
        <p:spPr>
          <a:xfrm>
            <a:off x="2532273" y="3810475"/>
            <a:ext cx="1505415" cy="1666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Enter code: 0</a:t>
            </a:r>
            <a:endParaRPr lang="en-US" dirty="0"/>
          </a:p>
        </p:txBody>
      </p:sp>
      <p:sp>
        <p:nvSpPr>
          <p:cNvPr id="35" name="Rectangle 34">
            <a:extLst>
              <a:ext uri="{FF2B5EF4-FFF2-40B4-BE49-F238E27FC236}">
                <a16:creationId xmlns:a16="http://schemas.microsoft.com/office/drawing/2014/main" id="{12859849-431F-43DC-8036-A1E025621AEB}"/>
              </a:ext>
            </a:extLst>
          </p:cNvPr>
          <p:cNvSpPr/>
          <p:nvPr/>
        </p:nvSpPr>
        <p:spPr>
          <a:xfrm>
            <a:off x="4798033" y="4256050"/>
            <a:ext cx="1793194" cy="7754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MADETS accepts results</a:t>
            </a:r>
          </a:p>
        </p:txBody>
      </p:sp>
      <p:sp>
        <p:nvSpPr>
          <p:cNvPr id="3" name="TextBox 2">
            <a:extLst>
              <a:ext uri="{FF2B5EF4-FFF2-40B4-BE49-F238E27FC236}">
                <a16:creationId xmlns:a16="http://schemas.microsoft.com/office/drawing/2014/main" id="{548D3213-6214-4454-BBE5-1A5D7BC89F65}"/>
              </a:ext>
            </a:extLst>
          </p:cNvPr>
          <p:cNvSpPr txBox="1"/>
          <p:nvPr/>
        </p:nvSpPr>
        <p:spPr>
          <a:xfrm>
            <a:off x="1585613" y="6186364"/>
            <a:ext cx="918491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cs typeface="Calibri"/>
              </a:rPr>
              <a:t>Asexual counts (schizonts/trophozoites) per WBCs count</a:t>
            </a:r>
          </a:p>
        </p:txBody>
      </p:sp>
      <p:sp>
        <p:nvSpPr>
          <p:cNvPr id="32" name="Rectangle 31">
            <a:extLst>
              <a:ext uri="{FF2B5EF4-FFF2-40B4-BE49-F238E27FC236}">
                <a16:creationId xmlns:a16="http://schemas.microsoft.com/office/drawing/2014/main" id="{C3B9291D-E910-4E3C-98ED-84DEEA80208B}"/>
              </a:ext>
            </a:extLst>
          </p:cNvPr>
          <p:cNvSpPr/>
          <p:nvPr/>
        </p:nvSpPr>
        <p:spPr>
          <a:xfrm>
            <a:off x="7478403" y="4256987"/>
            <a:ext cx="2566275" cy="7585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MADETS declares slide as negative </a:t>
            </a:r>
          </a:p>
        </p:txBody>
      </p:sp>
      <p:sp>
        <p:nvSpPr>
          <p:cNvPr id="13" name="Rectangle 12">
            <a:extLst>
              <a:ext uri="{FF2B5EF4-FFF2-40B4-BE49-F238E27FC236}">
                <a16:creationId xmlns:a16="http://schemas.microsoft.com/office/drawing/2014/main" id="{54C0BE61-5965-46A8-B40A-83DC22700141}"/>
              </a:ext>
            </a:extLst>
          </p:cNvPr>
          <p:cNvSpPr/>
          <p:nvPr/>
        </p:nvSpPr>
        <p:spPr>
          <a:xfrm>
            <a:off x="177041" y="213639"/>
            <a:ext cx="2653355" cy="369332"/>
          </a:xfrm>
          <a:prstGeom prst="rect">
            <a:avLst/>
          </a:prstGeom>
        </p:spPr>
        <p:txBody>
          <a:bodyPr wrap="none">
            <a:spAutoFit/>
          </a:bodyPr>
          <a:lstStyle/>
          <a:p>
            <a:r>
              <a:rPr lang="en-US" dirty="0"/>
              <a:t>First reading – thick smear</a:t>
            </a:r>
          </a:p>
        </p:txBody>
      </p:sp>
      <p:cxnSp>
        <p:nvCxnSpPr>
          <p:cNvPr id="34" name="Straight Arrow Connector 33">
            <a:extLst>
              <a:ext uri="{FF2B5EF4-FFF2-40B4-BE49-F238E27FC236}">
                <a16:creationId xmlns:a16="http://schemas.microsoft.com/office/drawing/2014/main" id="{D3783901-322D-46F4-B071-8CFA141F1C61}"/>
              </a:ext>
            </a:extLst>
          </p:cNvPr>
          <p:cNvCxnSpPr>
            <a:cxnSpLocks/>
          </p:cNvCxnSpPr>
          <p:nvPr/>
        </p:nvCxnSpPr>
        <p:spPr>
          <a:xfrm flipV="1">
            <a:off x="6870524" y="4633238"/>
            <a:ext cx="481048"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5FD3468-8B2B-4302-AA88-0DD52D227F98}"/>
              </a:ext>
            </a:extLst>
          </p:cNvPr>
          <p:cNvCxnSpPr>
            <a:cxnSpLocks/>
          </p:cNvCxnSpPr>
          <p:nvPr/>
        </p:nvCxnSpPr>
        <p:spPr>
          <a:xfrm>
            <a:off x="4093085" y="4636335"/>
            <a:ext cx="578088" cy="74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EFB0A57-7729-40C0-892B-043516FAF7A6}"/>
              </a:ext>
            </a:extLst>
          </p:cNvPr>
          <p:cNvCxnSpPr>
            <a:cxnSpLocks/>
          </p:cNvCxnSpPr>
          <p:nvPr/>
        </p:nvCxnSpPr>
        <p:spPr>
          <a:xfrm flipV="1">
            <a:off x="1233562" y="2175783"/>
            <a:ext cx="452145" cy="3530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FDFECDA-D4A6-4A4A-8225-C6FEF9A8CFB5}"/>
              </a:ext>
            </a:extLst>
          </p:cNvPr>
          <p:cNvCxnSpPr>
            <a:cxnSpLocks/>
            <a:stCxn id="5" idx="3"/>
          </p:cNvCxnSpPr>
          <p:nvPr/>
        </p:nvCxnSpPr>
        <p:spPr>
          <a:xfrm>
            <a:off x="2202837" y="2012431"/>
            <a:ext cx="358262" cy="37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16B7BCF-48C3-4F96-BBE2-A15C2E20CC9F}"/>
              </a:ext>
            </a:extLst>
          </p:cNvPr>
          <p:cNvSpPr txBox="1"/>
          <p:nvPr/>
        </p:nvSpPr>
        <p:spPr>
          <a:xfrm>
            <a:off x="2627024" y="1802888"/>
            <a:ext cx="2066271" cy="369332"/>
          </a:xfrm>
          <a:prstGeom prst="rect">
            <a:avLst/>
          </a:prstGeom>
          <a:noFill/>
        </p:spPr>
        <p:txBody>
          <a:bodyPr wrap="none" rtlCol="0">
            <a:spAutoFit/>
          </a:bodyPr>
          <a:lstStyle/>
          <a:p>
            <a:r>
              <a:rPr lang="en-US" dirty="0"/>
              <a:t>Go to previous page</a:t>
            </a:r>
          </a:p>
        </p:txBody>
      </p:sp>
    </p:spTree>
    <p:extLst>
      <p:ext uri="{BB962C8B-B14F-4D97-AF65-F5344CB8AC3E}">
        <p14:creationId xmlns:p14="http://schemas.microsoft.com/office/powerpoint/2010/main" val="1051582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62169-9349-43DC-9224-9B081F3B3C3E}"/>
              </a:ext>
            </a:extLst>
          </p:cNvPr>
          <p:cNvSpPr txBox="1"/>
          <p:nvPr/>
        </p:nvSpPr>
        <p:spPr>
          <a:xfrm>
            <a:off x="1043709" y="1154545"/>
            <a:ext cx="11018982" cy="2954655"/>
          </a:xfrm>
          <a:prstGeom prst="rect">
            <a:avLst/>
          </a:prstGeom>
          <a:noFill/>
        </p:spPr>
        <p:txBody>
          <a:bodyPr wrap="square" rtlCol="0">
            <a:spAutoFit/>
          </a:bodyPr>
          <a:lstStyle/>
          <a:p>
            <a:r>
              <a:rPr lang="en-US" sz="2400" b="1" dirty="0"/>
              <a:t>Decision 1:  Is the lab reporting gametocytes?</a:t>
            </a:r>
          </a:p>
          <a:p>
            <a:endParaRPr lang="en-US" dirty="0"/>
          </a:p>
          <a:p>
            <a:r>
              <a:rPr lang="en-US" dirty="0"/>
              <a:t>If yes, retain field paper form and in MADETS program.</a:t>
            </a:r>
          </a:p>
          <a:p>
            <a:endParaRPr lang="en-US" dirty="0"/>
          </a:p>
          <a:p>
            <a:r>
              <a:rPr lang="en-US" dirty="0"/>
              <a:t>If no, remove field from paper form and MADETS program.</a:t>
            </a:r>
          </a:p>
          <a:p>
            <a:endParaRPr lang="en-US" dirty="0"/>
          </a:p>
          <a:p>
            <a:r>
              <a:rPr lang="en-US" b="1" dirty="0"/>
              <a:t>NOTE: The DHS Program is assuming that to detect the presence/absence of gametocytes, thick smears are used. If a country wants to use thin smears, the paper form and MADETS program will require modification.</a:t>
            </a:r>
          </a:p>
          <a:p>
            <a:endParaRPr lang="en-US" dirty="0"/>
          </a:p>
          <a:p>
            <a:endParaRPr lang="en-US" dirty="0"/>
          </a:p>
        </p:txBody>
      </p:sp>
    </p:spTree>
    <p:extLst>
      <p:ext uri="{BB962C8B-B14F-4D97-AF65-F5344CB8AC3E}">
        <p14:creationId xmlns:p14="http://schemas.microsoft.com/office/powerpoint/2010/main" val="332566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112CD9-4255-4A0A-B1EE-443E0D5703E3}"/>
              </a:ext>
            </a:extLst>
          </p:cNvPr>
          <p:cNvSpPr/>
          <p:nvPr/>
        </p:nvSpPr>
        <p:spPr>
          <a:xfrm>
            <a:off x="71920" y="2669602"/>
            <a:ext cx="1972546" cy="1340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Has at least one sexual form of parasite (gametocyte) been seen?</a:t>
            </a:r>
          </a:p>
        </p:txBody>
      </p:sp>
      <p:cxnSp>
        <p:nvCxnSpPr>
          <p:cNvPr id="4" name="Straight Arrow Connector 3">
            <a:extLst>
              <a:ext uri="{FF2B5EF4-FFF2-40B4-BE49-F238E27FC236}">
                <a16:creationId xmlns:a16="http://schemas.microsoft.com/office/drawing/2014/main" id="{B8EB90E8-4022-431C-BC45-102E8FBF90FA}"/>
              </a:ext>
            </a:extLst>
          </p:cNvPr>
          <p:cNvCxnSpPr>
            <a:cxnSpLocks/>
          </p:cNvCxnSpPr>
          <p:nvPr/>
        </p:nvCxnSpPr>
        <p:spPr>
          <a:xfrm flipV="1">
            <a:off x="2192000" y="2219754"/>
            <a:ext cx="297881" cy="34080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CFA3341-BEB7-46BE-9EFB-38727ED66639}"/>
              </a:ext>
            </a:extLst>
          </p:cNvPr>
          <p:cNvSpPr txBox="1"/>
          <p:nvPr/>
        </p:nvSpPr>
        <p:spPr>
          <a:xfrm>
            <a:off x="1774838" y="2020824"/>
            <a:ext cx="51264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YES</a:t>
            </a:r>
          </a:p>
        </p:txBody>
      </p:sp>
      <p:cxnSp>
        <p:nvCxnSpPr>
          <p:cNvPr id="6" name="Straight Arrow Connector 5">
            <a:extLst>
              <a:ext uri="{FF2B5EF4-FFF2-40B4-BE49-F238E27FC236}">
                <a16:creationId xmlns:a16="http://schemas.microsoft.com/office/drawing/2014/main" id="{C365945A-CEED-411F-9105-8A9E0D383975}"/>
              </a:ext>
            </a:extLst>
          </p:cNvPr>
          <p:cNvCxnSpPr>
            <a:cxnSpLocks/>
          </p:cNvCxnSpPr>
          <p:nvPr/>
        </p:nvCxnSpPr>
        <p:spPr>
          <a:xfrm>
            <a:off x="2192000" y="3840480"/>
            <a:ext cx="399288" cy="32580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724220B-526A-432B-AF41-8CE89B8FE1B2}"/>
              </a:ext>
            </a:extLst>
          </p:cNvPr>
          <p:cNvSpPr txBox="1"/>
          <p:nvPr/>
        </p:nvSpPr>
        <p:spPr>
          <a:xfrm>
            <a:off x="1996060" y="3990218"/>
            <a:ext cx="4860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NO</a:t>
            </a:r>
          </a:p>
        </p:txBody>
      </p:sp>
      <p:sp>
        <p:nvSpPr>
          <p:cNvPr id="11" name="Rectangle 10">
            <a:extLst>
              <a:ext uri="{FF2B5EF4-FFF2-40B4-BE49-F238E27FC236}">
                <a16:creationId xmlns:a16="http://schemas.microsoft.com/office/drawing/2014/main" id="{08FB2BB7-C3CC-4A3D-AACA-B5804DECD0B2}"/>
              </a:ext>
            </a:extLst>
          </p:cNvPr>
          <p:cNvSpPr/>
          <p:nvPr/>
        </p:nvSpPr>
        <p:spPr>
          <a:xfrm>
            <a:off x="2704641" y="1075462"/>
            <a:ext cx="1505415" cy="166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Report presence of gametocytes. Don’t count gametocyte number.</a:t>
            </a:r>
          </a:p>
        </p:txBody>
      </p:sp>
      <p:sp>
        <p:nvSpPr>
          <p:cNvPr id="27" name="Rectangle 26">
            <a:extLst>
              <a:ext uri="{FF2B5EF4-FFF2-40B4-BE49-F238E27FC236}">
                <a16:creationId xmlns:a16="http://schemas.microsoft.com/office/drawing/2014/main" id="{1B1455B1-443F-4076-B7F4-D2B061AC80A5}"/>
              </a:ext>
            </a:extLst>
          </p:cNvPr>
          <p:cNvSpPr/>
          <p:nvPr/>
        </p:nvSpPr>
        <p:spPr>
          <a:xfrm>
            <a:off x="2738655" y="3774110"/>
            <a:ext cx="1505415" cy="1666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Report absence of gametocytes</a:t>
            </a:r>
          </a:p>
        </p:txBody>
      </p:sp>
      <p:sp>
        <p:nvSpPr>
          <p:cNvPr id="3" name="TextBox 2">
            <a:extLst>
              <a:ext uri="{FF2B5EF4-FFF2-40B4-BE49-F238E27FC236}">
                <a16:creationId xmlns:a16="http://schemas.microsoft.com/office/drawing/2014/main" id="{883B1E63-7FA6-4476-8F2F-A95C38493046}"/>
              </a:ext>
            </a:extLst>
          </p:cNvPr>
          <p:cNvSpPr txBox="1"/>
          <p:nvPr/>
        </p:nvSpPr>
        <p:spPr>
          <a:xfrm>
            <a:off x="2582324" y="6001770"/>
            <a:ext cx="807043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Presence or absence of gametocytes (sexual forms)</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Calibri"/>
            </a:endParaRPr>
          </a:p>
        </p:txBody>
      </p:sp>
      <p:sp>
        <p:nvSpPr>
          <p:cNvPr id="7" name="TextBox 6">
            <a:extLst>
              <a:ext uri="{FF2B5EF4-FFF2-40B4-BE49-F238E27FC236}">
                <a16:creationId xmlns:a16="http://schemas.microsoft.com/office/drawing/2014/main" id="{9A66C787-5646-47B3-AF7C-1B4E0D85F4ED}"/>
              </a:ext>
            </a:extLst>
          </p:cNvPr>
          <p:cNvSpPr txBox="1"/>
          <p:nvPr/>
        </p:nvSpPr>
        <p:spPr>
          <a:xfrm>
            <a:off x="539050" y="490204"/>
            <a:ext cx="26533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First reading – thick smear</a:t>
            </a:r>
          </a:p>
        </p:txBody>
      </p:sp>
    </p:spTree>
    <p:extLst>
      <p:ext uri="{BB962C8B-B14F-4D97-AF65-F5344CB8AC3E}">
        <p14:creationId xmlns:p14="http://schemas.microsoft.com/office/powerpoint/2010/main" val="482324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585F65-A651-44E7-85F6-9A499F0BEF66}"/>
              </a:ext>
            </a:extLst>
          </p:cNvPr>
          <p:cNvSpPr txBox="1"/>
          <p:nvPr/>
        </p:nvSpPr>
        <p:spPr>
          <a:xfrm>
            <a:off x="539050" y="490203"/>
            <a:ext cx="10782093" cy="3693319"/>
          </a:xfrm>
          <a:prstGeom prst="rect">
            <a:avLst/>
          </a:prstGeom>
          <a:noFill/>
        </p:spPr>
        <p:txBody>
          <a:bodyPr wrap="square" rtlCol="0">
            <a:spAutoFit/>
          </a:bodyPr>
          <a:lstStyle/>
          <a:p>
            <a:endParaRPr lang="en-US" dirty="0"/>
          </a:p>
          <a:p>
            <a:pPr algn="ctr"/>
            <a:endParaRPr lang="en-US" b="1" dirty="0"/>
          </a:p>
          <a:p>
            <a:endParaRPr lang="en-US" dirty="0"/>
          </a:p>
          <a:p>
            <a:r>
              <a:rPr lang="en-US" dirty="0"/>
              <a:t>Second reading – thick smear:  follows same algorithm as first reader.</a:t>
            </a:r>
          </a:p>
          <a:p>
            <a:endParaRPr lang="en-US" dirty="0"/>
          </a:p>
          <a:p>
            <a:r>
              <a:rPr lang="en-US" dirty="0"/>
              <a:t>If first and second reader disagree on presence of asexual parasites, goes to third reader.</a:t>
            </a:r>
          </a:p>
          <a:p>
            <a:endParaRPr lang="en-US" dirty="0"/>
          </a:p>
          <a:p>
            <a:r>
              <a:rPr lang="en-US" dirty="0"/>
              <a:t>If first and second reader agree on presence of asexual parasites, but the calculated density differs by more than 25%, goes to third reader.</a:t>
            </a:r>
          </a:p>
          <a:p>
            <a:endParaRPr lang="en-US" dirty="0"/>
          </a:p>
          <a:p>
            <a:r>
              <a:rPr lang="en-US" dirty="0"/>
              <a:t>If presence/absence of gametocytes is included: if first and second reader disagree on presence of gametocytes, goes to third reader. Do not count gametocytes.</a:t>
            </a:r>
          </a:p>
          <a:p>
            <a:endParaRPr lang="en-US" dirty="0"/>
          </a:p>
        </p:txBody>
      </p:sp>
    </p:spTree>
    <p:extLst>
      <p:ext uri="{BB962C8B-B14F-4D97-AF65-F5344CB8AC3E}">
        <p14:creationId xmlns:p14="http://schemas.microsoft.com/office/powerpoint/2010/main" val="412428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62169-9349-43DC-9224-9B081F3B3C3E}"/>
              </a:ext>
            </a:extLst>
          </p:cNvPr>
          <p:cNvSpPr txBox="1"/>
          <p:nvPr/>
        </p:nvSpPr>
        <p:spPr>
          <a:xfrm>
            <a:off x="1043709" y="1154545"/>
            <a:ext cx="11018982" cy="2677656"/>
          </a:xfrm>
          <a:prstGeom prst="rect">
            <a:avLst/>
          </a:prstGeom>
          <a:noFill/>
        </p:spPr>
        <p:txBody>
          <a:bodyPr wrap="square" rtlCol="0">
            <a:spAutoFit/>
          </a:bodyPr>
          <a:lstStyle/>
          <a:p>
            <a:r>
              <a:rPr lang="en-US" sz="2400" b="1" dirty="0"/>
              <a:t>Decision 2:  Is the lab reporting species?</a:t>
            </a:r>
          </a:p>
          <a:p>
            <a:endParaRPr lang="en-US" dirty="0"/>
          </a:p>
          <a:p>
            <a:r>
              <a:rPr lang="en-US" dirty="0"/>
              <a:t>If yes, retain relevant fields in paper form and in MADETS program.</a:t>
            </a:r>
          </a:p>
          <a:p>
            <a:endParaRPr lang="en-US" dirty="0"/>
          </a:p>
          <a:p>
            <a:r>
              <a:rPr lang="en-US" dirty="0"/>
              <a:t>If no, remove relevant fields from paper form and MADETS program.</a:t>
            </a:r>
          </a:p>
          <a:p>
            <a:endParaRPr lang="en-US" dirty="0"/>
          </a:p>
          <a:p>
            <a:r>
              <a:rPr lang="en-US" b="1" dirty="0"/>
              <a:t>NOTE: The DHS Program is assuming that to detect species, thin smears are used. If a country wants to use thick smears, the paper form and MADETS program will require modification.</a:t>
            </a:r>
          </a:p>
          <a:p>
            <a:endParaRPr lang="en-US" dirty="0"/>
          </a:p>
        </p:txBody>
      </p:sp>
    </p:spTree>
    <p:extLst>
      <p:ext uri="{BB962C8B-B14F-4D97-AF65-F5344CB8AC3E}">
        <p14:creationId xmlns:p14="http://schemas.microsoft.com/office/powerpoint/2010/main" val="2224679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112CD9-4255-4A0A-B1EE-443E0D5703E3}"/>
              </a:ext>
            </a:extLst>
          </p:cNvPr>
          <p:cNvSpPr/>
          <p:nvPr/>
        </p:nvSpPr>
        <p:spPr>
          <a:xfrm>
            <a:off x="539050" y="2637852"/>
            <a:ext cx="2108665" cy="1340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 Was at least one asexual parasite detected  on the thick film?</a:t>
            </a:r>
          </a:p>
        </p:txBody>
      </p:sp>
      <p:cxnSp>
        <p:nvCxnSpPr>
          <p:cNvPr id="4" name="Straight Arrow Connector 3">
            <a:extLst>
              <a:ext uri="{FF2B5EF4-FFF2-40B4-BE49-F238E27FC236}">
                <a16:creationId xmlns:a16="http://schemas.microsoft.com/office/drawing/2014/main" id="{B8EB90E8-4022-431C-BC45-102E8FBF90FA}"/>
              </a:ext>
            </a:extLst>
          </p:cNvPr>
          <p:cNvCxnSpPr>
            <a:cxnSpLocks/>
          </p:cNvCxnSpPr>
          <p:nvPr/>
        </p:nvCxnSpPr>
        <p:spPr>
          <a:xfrm flipV="1">
            <a:off x="2192000" y="2219754"/>
            <a:ext cx="297881" cy="34080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CFA3341-BEB7-46BE-9EFB-38727ED66639}"/>
              </a:ext>
            </a:extLst>
          </p:cNvPr>
          <p:cNvSpPr txBox="1"/>
          <p:nvPr/>
        </p:nvSpPr>
        <p:spPr>
          <a:xfrm>
            <a:off x="1732505" y="2020824"/>
            <a:ext cx="512641" cy="369332"/>
          </a:xfrm>
          <a:prstGeom prst="rect">
            <a:avLst/>
          </a:prstGeom>
          <a:noFill/>
        </p:spPr>
        <p:txBody>
          <a:bodyPr wrap="none" rtlCol="0">
            <a:spAutoFit/>
          </a:bodyPr>
          <a:lstStyle/>
          <a:p>
            <a:r>
              <a:rPr lang="en-US"/>
              <a:t>YES</a:t>
            </a:r>
          </a:p>
        </p:txBody>
      </p:sp>
      <p:sp>
        <p:nvSpPr>
          <p:cNvPr id="11" name="Rectangle 10">
            <a:extLst>
              <a:ext uri="{FF2B5EF4-FFF2-40B4-BE49-F238E27FC236}">
                <a16:creationId xmlns:a16="http://schemas.microsoft.com/office/drawing/2014/main" id="{08FB2BB7-C3CC-4A3D-AACA-B5804DECD0B2}"/>
              </a:ext>
            </a:extLst>
          </p:cNvPr>
          <p:cNvSpPr/>
          <p:nvPr/>
        </p:nvSpPr>
        <p:spPr>
          <a:xfrm>
            <a:off x="2582323" y="723587"/>
            <a:ext cx="1505415" cy="166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Was at least one species entered?</a:t>
            </a:r>
          </a:p>
        </p:txBody>
      </p:sp>
      <p:cxnSp>
        <p:nvCxnSpPr>
          <p:cNvPr id="12" name="Straight Arrow Connector 11">
            <a:extLst>
              <a:ext uri="{FF2B5EF4-FFF2-40B4-BE49-F238E27FC236}">
                <a16:creationId xmlns:a16="http://schemas.microsoft.com/office/drawing/2014/main" id="{5837D5D3-8F1E-4F3E-9FD5-F9A028B4F704}"/>
              </a:ext>
            </a:extLst>
          </p:cNvPr>
          <p:cNvCxnSpPr>
            <a:cxnSpLocks/>
          </p:cNvCxnSpPr>
          <p:nvPr/>
        </p:nvCxnSpPr>
        <p:spPr>
          <a:xfrm flipV="1">
            <a:off x="4244070" y="777240"/>
            <a:ext cx="452145" cy="3530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E35FA2D-3872-4C71-B680-A198230AE593}"/>
              </a:ext>
            </a:extLst>
          </p:cNvPr>
          <p:cNvSpPr txBox="1"/>
          <p:nvPr/>
        </p:nvSpPr>
        <p:spPr>
          <a:xfrm>
            <a:off x="4049215" y="490204"/>
            <a:ext cx="512641" cy="369332"/>
          </a:xfrm>
          <a:prstGeom prst="rect">
            <a:avLst/>
          </a:prstGeom>
          <a:noFill/>
        </p:spPr>
        <p:txBody>
          <a:bodyPr wrap="none" rtlCol="0">
            <a:spAutoFit/>
          </a:bodyPr>
          <a:lstStyle/>
          <a:p>
            <a:r>
              <a:rPr lang="en-US"/>
              <a:t>YES</a:t>
            </a:r>
          </a:p>
        </p:txBody>
      </p:sp>
      <p:cxnSp>
        <p:nvCxnSpPr>
          <p:cNvPr id="20" name="Straight Arrow Connector 19">
            <a:extLst>
              <a:ext uri="{FF2B5EF4-FFF2-40B4-BE49-F238E27FC236}">
                <a16:creationId xmlns:a16="http://schemas.microsoft.com/office/drawing/2014/main" id="{D7D40914-8F91-4A78-A6FA-6CB5B62A5DD2}"/>
              </a:ext>
            </a:extLst>
          </p:cNvPr>
          <p:cNvCxnSpPr>
            <a:cxnSpLocks/>
          </p:cNvCxnSpPr>
          <p:nvPr/>
        </p:nvCxnSpPr>
        <p:spPr>
          <a:xfrm>
            <a:off x="4270498" y="1695023"/>
            <a:ext cx="399288" cy="32580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21E9F43-FEB6-4D32-8E6F-5E7A934D4648}"/>
              </a:ext>
            </a:extLst>
          </p:cNvPr>
          <p:cNvSpPr/>
          <p:nvPr/>
        </p:nvSpPr>
        <p:spPr>
          <a:xfrm>
            <a:off x="4909358" y="344259"/>
            <a:ext cx="2188672" cy="90961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rPr>
              <a:t>MADETS accepts results of speciation </a:t>
            </a:r>
          </a:p>
        </p:txBody>
      </p:sp>
      <p:sp>
        <p:nvSpPr>
          <p:cNvPr id="23" name="TextBox 22">
            <a:extLst>
              <a:ext uri="{FF2B5EF4-FFF2-40B4-BE49-F238E27FC236}">
                <a16:creationId xmlns:a16="http://schemas.microsoft.com/office/drawing/2014/main" id="{87DF91B5-DF25-4AD5-AF88-40933DEDDE7E}"/>
              </a:ext>
            </a:extLst>
          </p:cNvPr>
          <p:cNvSpPr txBox="1"/>
          <p:nvPr/>
        </p:nvSpPr>
        <p:spPr>
          <a:xfrm>
            <a:off x="4110663" y="1857923"/>
            <a:ext cx="486030" cy="369332"/>
          </a:xfrm>
          <a:prstGeom prst="rect">
            <a:avLst/>
          </a:prstGeom>
          <a:noFill/>
        </p:spPr>
        <p:txBody>
          <a:bodyPr wrap="none" rtlCol="0">
            <a:spAutoFit/>
          </a:bodyPr>
          <a:lstStyle/>
          <a:p>
            <a:r>
              <a:rPr lang="en-US"/>
              <a:t>NO</a:t>
            </a:r>
          </a:p>
        </p:txBody>
      </p:sp>
      <p:sp>
        <p:nvSpPr>
          <p:cNvPr id="25" name="Rectangle 24">
            <a:extLst>
              <a:ext uri="{FF2B5EF4-FFF2-40B4-BE49-F238E27FC236}">
                <a16:creationId xmlns:a16="http://schemas.microsoft.com/office/drawing/2014/main" id="{5790155C-0E37-48C2-8630-A230577422F0}"/>
              </a:ext>
            </a:extLst>
          </p:cNvPr>
          <p:cNvSpPr/>
          <p:nvPr/>
        </p:nvSpPr>
        <p:spPr>
          <a:xfrm>
            <a:off x="4909357" y="1684319"/>
            <a:ext cx="1997760" cy="70582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MADETS doesn’t accepts results</a:t>
            </a:r>
          </a:p>
        </p:txBody>
      </p:sp>
      <p:cxnSp>
        <p:nvCxnSpPr>
          <p:cNvPr id="43" name="Straight Arrow Connector 42">
            <a:extLst>
              <a:ext uri="{FF2B5EF4-FFF2-40B4-BE49-F238E27FC236}">
                <a16:creationId xmlns:a16="http://schemas.microsoft.com/office/drawing/2014/main" id="{B06F5E59-3EB3-416C-AF9A-D9AF0E9BDBF3}"/>
              </a:ext>
            </a:extLst>
          </p:cNvPr>
          <p:cNvCxnSpPr>
            <a:cxnSpLocks/>
          </p:cNvCxnSpPr>
          <p:nvPr/>
        </p:nvCxnSpPr>
        <p:spPr>
          <a:xfrm flipV="1">
            <a:off x="6980210" y="1999488"/>
            <a:ext cx="626257"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7559DA0E-BF87-4B1B-950A-CE2D9CB4E1B9}"/>
              </a:ext>
            </a:extLst>
          </p:cNvPr>
          <p:cNvSpPr/>
          <p:nvPr/>
        </p:nvSpPr>
        <p:spPr>
          <a:xfrm>
            <a:off x="7728736" y="1554952"/>
            <a:ext cx="3233024" cy="132960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MADETS provides error message: tech needs to enter at last one species before data are accepted</a:t>
            </a:r>
          </a:p>
        </p:txBody>
      </p:sp>
      <p:sp>
        <p:nvSpPr>
          <p:cNvPr id="7" name="TextBox 6">
            <a:extLst>
              <a:ext uri="{FF2B5EF4-FFF2-40B4-BE49-F238E27FC236}">
                <a16:creationId xmlns:a16="http://schemas.microsoft.com/office/drawing/2014/main" id="{87533045-D0F2-427C-BEBE-CC7BC04ADC73}"/>
              </a:ext>
            </a:extLst>
          </p:cNvPr>
          <p:cNvSpPr txBox="1"/>
          <p:nvPr/>
        </p:nvSpPr>
        <p:spPr>
          <a:xfrm>
            <a:off x="3379007" y="5849927"/>
            <a:ext cx="30607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Speciation (thin films)</a:t>
            </a:r>
          </a:p>
        </p:txBody>
      </p:sp>
      <p:cxnSp>
        <p:nvCxnSpPr>
          <p:cNvPr id="15" name="Straight Arrow Connector 14">
            <a:extLst>
              <a:ext uri="{FF2B5EF4-FFF2-40B4-BE49-F238E27FC236}">
                <a16:creationId xmlns:a16="http://schemas.microsoft.com/office/drawing/2014/main" id="{5DD589B4-8178-49F5-A858-1AAE3DED8D06}"/>
              </a:ext>
            </a:extLst>
          </p:cNvPr>
          <p:cNvCxnSpPr>
            <a:cxnSpLocks/>
          </p:cNvCxnSpPr>
          <p:nvPr/>
        </p:nvCxnSpPr>
        <p:spPr>
          <a:xfrm>
            <a:off x="2749852" y="3932909"/>
            <a:ext cx="399288" cy="32580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3A35840-331E-433B-B211-BFDE990CD517}"/>
              </a:ext>
            </a:extLst>
          </p:cNvPr>
          <p:cNvSpPr txBox="1"/>
          <p:nvPr/>
        </p:nvSpPr>
        <p:spPr>
          <a:xfrm>
            <a:off x="2553912" y="4082647"/>
            <a:ext cx="486030" cy="369332"/>
          </a:xfrm>
          <a:prstGeom prst="rect">
            <a:avLst/>
          </a:prstGeom>
          <a:noFill/>
        </p:spPr>
        <p:txBody>
          <a:bodyPr wrap="none" rtlCol="0">
            <a:spAutoFit/>
          </a:bodyPr>
          <a:lstStyle/>
          <a:p>
            <a:r>
              <a:rPr lang="en-US"/>
              <a:t>NO</a:t>
            </a:r>
          </a:p>
        </p:txBody>
      </p:sp>
      <p:sp>
        <p:nvSpPr>
          <p:cNvPr id="18" name="Rectangle 17">
            <a:extLst>
              <a:ext uri="{FF2B5EF4-FFF2-40B4-BE49-F238E27FC236}">
                <a16:creationId xmlns:a16="http://schemas.microsoft.com/office/drawing/2014/main" id="{FD6E9616-801F-45CD-9897-B9A17763D02E}"/>
              </a:ext>
            </a:extLst>
          </p:cNvPr>
          <p:cNvSpPr/>
          <p:nvPr/>
        </p:nvSpPr>
        <p:spPr>
          <a:xfrm>
            <a:off x="3251277" y="3932908"/>
            <a:ext cx="1505415" cy="1340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End.</a:t>
            </a:r>
          </a:p>
        </p:txBody>
      </p:sp>
      <p:sp>
        <p:nvSpPr>
          <p:cNvPr id="3" name="TextBox 2">
            <a:extLst>
              <a:ext uri="{FF2B5EF4-FFF2-40B4-BE49-F238E27FC236}">
                <a16:creationId xmlns:a16="http://schemas.microsoft.com/office/drawing/2014/main" id="{875EE2C6-1FE2-4A99-BCFA-2E16024B9FFB}"/>
              </a:ext>
            </a:extLst>
          </p:cNvPr>
          <p:cNvSpPr txBox="1"/>
          <p:nvPr/>
        </p:nvSpPr>
        <p:spPr>
          <a:xfrm>
            <a:off x="294579" y="375829"/>
            <a:ext cx="2528321" cy="369332"/>
          </a:xfrm>
          <a:prstGeom prst="rect">
            <a:avLst/>
          </a:prstGeom>
          <a:noFill/>
        </p:spPr>
        <p:txBody>
          <a:bodyPr wrap="none" rtlCol="0">
            <a:spAutoFit/>
          </a:bodyPr>
          <a:lstStyle/>
          <a:p>
            <a:r>
              <a:rPr lang="en-US" dirty="0"/>
              <a:t>First reading- thin smear</a:t>
            </a:r>
          </a:p>
        </p:txBody>
      </p:sp>
    </p:spTree>
    <p:extLst>
      <p:ext uri="{BB962C8B-B14F-4D97-AF65-F5344CB8AC3E}">
        <p14:creationId xmlns:p14="http://schemas.microsoft.com/office/powerpoint/2010/main" val="3341294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2EC204-AFD0-42B6-955B-2C2B3008C6DB}"/>
              </a:ext>
            </a:extLst>
          </p:cNvPr>
          <p:cNvSpPr txBox="1"/>
          <p:nvPr/>
        </p:nvSpPr>
        <p:spPr>
          <a:xfrm>
            <a:off x="68326" y="1035643"/>
            <a:ext cx="11443471" cy="2585323"/>
          </a:xfrm>
          <a:prstGeom prst="rect">
            <a:avLst/>
          </a:prstGeom>
          <a:noFill/>
        </p:spPr>
        <p:txBody>
          <a:bodyPr wrap="square" lIns="91440" tIns="45720" rIns="91440" bIns="45720" rtlCol="0" anchor="t">
            <a:spAutoFit/>
          </a:bodyPr>
          <a:lstStyle/>
          <a:p>
            <a:r>
              <a:rPr lang="en-US" dirty="0"/>
              <a:t>Second reading – follows same algorithm as first reader.</a:t>
            </a:r>
          </a:p>
          <a:p>
            <a:endParaRPr lang="en-US" dirty="0"/>
          </a:p>
          <a:p>
            <a:r>
              <a:rPr lang="en-US" dirty="0"/>
              <a:t>Discordant when first and second reader do not agree on presence of various species (e.g., first reader identifies both </a:t>
            </a:r>
            <a:r>
              <a:rPr lang="en-US" dirty="0" err="1"/>
              <a:t>P.f</a:t>
            </a:r>
            <a:r>
              <a:rPr lang="en-US" dirty="0"/>
              <a:t> and </a:t>
            </a:r>
            <a:r>
              <a:rPr lang="en-US" dirty="0" err="1"/>
              <a:t>P.v</a:t>
            </a:r>
            <a:r>
              <a:rPr lang="en-US" dirty="0"/>
              <a:t>; second reader identifies </a:t>
            </a:r>
            <a:r>
              <a:rPr lang="en-US" dirty="0" err="1"/>
              <a:t>Pf</a:t>
            </a:r>
            <a:r>
              <a:rPr lang="en-US" dirty="0"/>
              <a:t> only). When discordant, must go to third reader.</a:t>
            </a: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953956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VMX3MACP777Z-1201013908-6200</_dlc_DocId>
    <_dlc_DocIdUrl xmlns="d16efad5-0601-4cf0-b7c2-89968258c777">
      <Url>https://icfonline.sharepoint.com/sites/ihd-dhs/Standard8/_layouts/15/DocIdRedir.aspx?ID=VMX3MACP777Z-1201013908-6200</Url>
      <Description>VMX3MACP777Z-1201013908-6200</Description>
    </_dlc_DocIdUrl>
    <SharedWithUsers xmlns="d16efad5-0601-4cf0-b7c2-89968258c777">
      <UserInfo>
        <DisplayName>Lowell, Joanna</DisplayName>
        <AccountId>430</AccountId>
        <AccountType/>
      </UserInfo>
      <UserInfo>
        <DisplayName>Gaylord, Shonda</DisplayName>
        <AccountId>631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7" ma:contentTypeDescription="Create a new document." ma:contentTypeScope="" ma:versionID="56ef05e91298091bd0032303818eb56f">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9d116479b8783fc41734a29f84eb5fe7"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AEA103-51A0-4E80-905E-6A9D2B248C2B}">
  <ds:schemaRefs>
    <ds:schemaRef ds:uri="http://schemas.microsoft.com/sharepoint/events"/>
  </ds:schemaRefs>
</ds:datastoreItem>
</file>

<file path=customXml/itemProps2.xml><?xml version="1.0" encoding="utf-8"?>
<ds:datastoreItem xmlns:ds="http://schemas.openxmlformats.org/officeDocument/2006/customXml" ds:itemID="{0FD634BA-3456-4CD6-864F-A9330ED3BD3E}">
  <ds:schemaRefs>
    <ds:schemaRef ds:uri="http://www.w3.org/XML/1998/namespace"/>
    <ds:schemaRef ds:uri="http://purl.org/dc/dcmitype/"/>
    <ds:schemaRef ds:uri="http://schemas.openxmlformats.org/package/2006/metadata/core-properties"/>
    <ds:schemaRef ds:uri="d16efad5-0601-4cf0-b7c2-89968258c777"/>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5055f566-aabd-48e2-b0f4-58094188cae3"/>
  </ds:schemaRefs>
</ds:datastoreItem>
</file>

<file path=customXml/itemProps3.xml><?xml version="1.0" encoding="utf-8"?>
<ds:datastoreItem xmlns:ds="http://schemas.openxmlformats.org/officeDocument/2006/customXml" ds:itemID="{E287D45F-3732-4C43-B9EB-AB26B242C5D8}"/>
</file>

<file path=customXml/itemProps4.xml><?xml version="1.0" encoding="utf-8"?>
<ds:datastoreItem xmlns:ds="http://schemas.openxmlformats.org/officeDocument/2006/customXml" ds:itemID="{7536CF80-46A4-4E62-ABE0-1353F8878C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1011</TotalTime>
  <Words>742</Words>
  <Application>Microsoft Office PowerPoint</Application>
  <PresentationFormat>Widescreen</PresentationFormat>
  <Paragraphs>109</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Lowell, Joanna</dc:creator>
  <cp:lastModifiedBy>Rojas, Guillermo</cp:lastModifiedBy>
  <cp:revision>37</cp:revision>
  <dcterms:created xsi:type="dcterms:W3CDTF">2020-10-21T14:42:50Z</dcterms:created>
  <dcterms:modified xsi:type="dcterms:W3CDTF">2022-01-04T16:48:13Z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0x010100A9E0BC70FB04E14C8ED45C26FF73C393</vt:lpwstr>
  </property>
  <property fmtid="{D5CDD505-2E9C-101B-9397-08002B2CF9AE}" pid="3" name="_dlc_DocIdItemGuid">
    <vt:lpwstr>0886df8a-8737-4da5-ad29-b1eff96b74db</vt:lpwstr>
  </property>
</Properties>
</file>