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5.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9/23/2016</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9/23/2016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9/23/2016</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9/23/2016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9/23/2016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9/23/2016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9/23/2016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9/23/2016</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9/23/2016</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9/23/2016</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0.png"/><Relationship Id="rId7" Type="http://schemas.openxmlformats.org/officeDocument/2006/relationships/image" Target="../media/image2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1469571"/>
            <a:ext cx="9068586" cy="3212492"/>
          </a:xfrm>
        </p:spPr>
        <p:txBody>
          <a:bodyPr/>
          <a:lstStyle/>
          <a:p>
            <a:r>
              <a:rPr lang="en-US" sz="6600" dirty="0" smtClean="0"/>
              <a:t>Fixing duplicate interviews - D</a:t>
            </a:r>
            <a:r>
              <a:rPr lang="en-US" sz="6000" dirty="0" smtClean="0"/>
              <a:t>eleting vs. modifying interviews</a:t>
            </a:r>
            <a:endParaRPr lang="en-US" sz="6600" dirty="0"/>
          </a:p>
        </p:txBody>
      </p:sp>
      <p:sp>
        <p:nvSpPr>
          <p:cNvPr id="3" name="Subtitle 2"/>
          <p:cNvSpPr>
            <a:spLocks noGrp="1"/>
          </p:cNvSpPr>
          <p:nvPr>
            <p:ph type="subTitle" idx="1"/>
          </p:nvPr>
        </p:nvSpPr>
        <p:spPr/>
        <p:txBody>
          <a:bodyPr/>
          <a:lstStyle/>
          <a:p>
            <a:r>
              <a:rPr lang="en-US" dirty="0" smtClean="0"/>
              <a:t>Ghana Malaria Indicator Survey</a:t>
            </a:r>
            <a:endParaRPr lang="en-US" dirty="0"/>
          </a:p>
        </p:txBody>
      </p:sp>
    </p:spTree>
    <p:extLst>
      <p:ext uri="{BB962C8B-B14F-4D97-AF65-F5344CB8AC3E}">
        <p14:creationId xmlns:p14="http://schemas.microsoft.com/office/powerpoint/2010/main" val="39134267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1" y="293910"/>
            <a:ext cx="10058400" cy="763705"/>
          </a:xfrm>
        </p:spPr>
        <p:txBody>
          <a:bodyPr>
            <a:normAutofit fontScale="90000"/>
          </a:bodyPr>
          <a:lstStyle/>
          <a:p>
            <a:r>
              <a:rPr lang="en-US" sz="5400" dirty="0" smtClean="0"/>
              <a:t>How to solve:</a:t>
            </a:r>
            <a:endParaRPr lang="en-US" sz="5400" dirty="0"/>
          </a:p>
        </p:txBody>
      </p:sp>
      <p:sp>
        <p:nvSpPr>
          <p:cNvPr id="4" name="Content Placeholder 3"/>
          <p:cNvSpPr>
            <a:spLocks noGrp="1"/>
          </p:cNvSpPr>
          <p:nvPr>
            <p:ph idx="1"/>
          </p:nvPr>
        </p:nvSpPr>
        <p:spPr>
          <a:xfrm>
            <a:off x="318408" y="1220905"/>
            <a:ext cx="10058400" cy="5268685"/>
          </a:xfrm>
        </p:spPr>
        <p:txBody>
          <a:bodyPr/>
          <a:lstStyle/>
          <a:p>
            <a:pPr marL="0" indent="0">
              <a:buNone/>
            </a:pPr>
            <a:r>
              <a:rPr lang="en-US" dirty="0" smtClean="0"/>
              <a:t>1. Write </a:t>
            </a:r>
            <a:r>
              <a:rPr lang="en-US" dirty="0"/>
              <a:t>down ids</a:t>
            </a:r>
            <a:r>
              <a:rPr lang="en-US" dirty="0" smtClean="0"/>
              <a:t>: cluster</a:t>
            </a:r>
            <a:r>
              <a:rPr lang="en-US" dirty="0"/>
              <a:t>, </a:t>
            </a:r>
            <a:r>
              <a:rPr lang="en-US" dirty="0" err="1"/>
              <a:t>hh</a:t>
            </a:r>
            <a:r>
              <a:rPr lang="en-US" dirty="0" smtClean="0"/>
              <a:t>, </a:t>
            </a:r>
            <a:r>
              <a:rPr lang="en-US" dirty="0" err="1" smtClean="0"/>
              <a:t>fw</a:t>
            </a:r>
            <a:r>
              <a:rPr lang="en-US" dirty="0" smtClean="0"/>
              <a:t> codes, and notice that the </a:t>
            </a:r>
            <a:r>
              <a:rPr lang="en-US" b="1" dirty="0" smtClean="0"/>
              <a:t>NAMES OF THE HEAD OF THE HOUSEHOLD ARE DIFFERENT</a:t>
            </a:r>
          </a:p>
          <a:p>
            <a:pPr marL="0" indent="0">
              <a:buNone/>
            </a:pPr>
            <a:r>
              <a:rPr lang="en-US" dirty="0" smtClean="0"/>
              <a:t>2. To check the status of these duplicated household, each interviewer that have the duplicate cases run option 9 “LIST QUESITONNAIRE IN CLUSTER” </a:t>
            </a:r>
            <a:r>
              <a:rPr lang="en-US" dirty="0"/>
              <a:t>from interviewer menu</a:t>
            </a:r>
            <a:endParaRPr lang="en-US" dirty="0" smtClean="0"/>
          </a:p>
          <a:p>
            <a:pPr marL="0" indent="0">
              <a:buNone/>
            </a:pPr>
            <a:endParaRPr lang="en-US" dirty="0" smtClean="0"/>
          </a:p>
          <a:p>
            <a:endParaRPr lang="en-US" dirty="0" smtClean="0"/>
          </a:p>
        </p:txBody>
      </p:sp>
      <p:pic>
        <p:nvPicPr>
          <p:cNvPr id="3" name="Picture 2"/>
          <p:cNvPicPr>
            <a:picLocks noChangeAspect="1"/>
          </p:cNvPicPr>
          <p:nvPr/>
        </p:nvPicPr>
        <p:blipFill>
          <a:blip r:embed="rId2"/>
          <a:stretch>
            <a:fillRect/>
          </a:stretch>
        </p:blipFill>
        <p:spPr>
          <a:xfrm>
            <a:off x="318408" y="2998333"/>
            <a:ext cx="4391025" cy="3190875"/>
          </a:xfrm>
          <a:prstGeom prst="rect">
            <a:avLst/>
          </a:prstGeom>
        </p:spPr>
      </p:pic>
      <p:pic>
        <p:nvPicPr>
          <p:cNvPr id="12" name="Picture 11"/>
          <p:cNvPicPr>
            <a:picLocks noChangeAspect="1"/>
          </p:cNvPicPr>
          <p:nvPr/>
        </p:nvPicPr>
        <p:blipFill>
          <a:blip r:embed="rId3"/>
          <a:stretch>
            <a:fillRect/>
          </a:stretch>
        </p:blipFill>
        <p:spPr>
          <a:xfrm>
            <a:off x="4709433" y="2998333"/>
            <a:ext cx="6829425" cy="2524125"/>
          </a:xfrm>
          <a:prstGeom prst="rect">
            <a:avLst/>
          </a:prstGeom>
        </p:spPr>
      </p:pic>
    </p:spTree>
    <p:extLst>
      <p:ext uri="{BB962C8B-B14F-4D97-AF65-F5344CB8AC3E}">
        <p14:creationId xmlns:p14="http://schemas.microsoft.com/office/powerpoint/2010/main" val="287261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1" y="293910"/>
            <a:ext cx="10058400" cy="763705"/>
          </a:xfrm>
        </p:spPr>
        <p:txBody>
          <a:bodyPr>
            <a:normAutofit fontScale="90000"/>
          </a:bodyPr>
          <a:lstStyle/>
          <a:p>
            <a:r>
              <a:rPr lang="en-US" sz="5400" dirty="0" smtClean="0"/>
              <a:t>How to solve cont.</a:t>
            </a:r>
            <a:endParaRPr lang="en-US" sz="5400" dirty="0"/>
          </a:p>
        </p:txBody>
      </p:sp>
      <p:sp>
        <p:nvSpPr>
          <p:cNvPr id="4" name="Content Placeholder 3"/>
          <p:cNvSpPr>
            <a:spLocks noGrp="1"/>
          </p:cNvSpPr>
          <p:nvPr>
            <p:ph idx="1"/>
          </p:nvPr>
        </p:nvSpPr>
        <p:spPr>
          <a:xfrm>
            <a:off x="318408" y="1220905"/>
            <a:ext cx="10058400" cy="5268685"/>
          </a:xfrm>
        </p:spPr>
        <p:txBody>
          <a:bodyPr/>
          <a:lstStyle/>
          <a:p>
            <a:pPr marL="0" indent="0">
              <a:buNone/>
            </a:pPr>
            <a:r>
              <a:rPr lang="en-US" dirty="0"/>
              <a:t>3</a:t>
            </a:r>
            <a:r>
              <a:rPr lang="en-US" dirty="0" smtClean="0"/>
              <a:t>. </a:t>
            </a:r>
            <a:r>
              <a:rPr lang="en-US" dirty="0"/>
              <a:t>Open table of assignments to see to whom the HH was assigned </a:t>
            </a:r>
            <a:r>
              <a:rPr lang="en-US" dirty="0" smtClean="0"/>
              <a:t>to</a:t>
            </a:r>
          </a:p>
          <a:p>
            <a:endParaRPr lang="en-US" dirty="0" smtClean="0"/>
          </a:p>
        </p:txBody>
      </p:sp>
      <p:pic>
        <p:nvPicPr>
          <p:cNvPr id="5" name="Picture 4"/>
          <p:cNvPicPr>
            <a:picLocks noChangeAspect="1"/>
          </p:cNvPicPr>
          <p:nvPr/>
        </p:nvPicPr>
        <p:blipFill>
          <a:blip r:embed="rId2"/>
          <a:stretch>
            <a:fillRect/>
          </a:stretch>
        </p:blipFill>
        <p:spPr>
          <a:xfrm>
            <a:off x="318408" y="2262186"/>
            <a:ext cx="4381500" cy="3400425"/>
          </a:xfrm>
          <a:prstGeom prst="rect">
            <a:avLst/>
          </a:prstGeom>
        </p:spPr>
      </p:pic>
      <p:pic>
        <p:nvPicPr>
          <p:cNvPr id="6" name="Picture 5"/>
          <p:cNvPicPr>
            <a:picLocks noChangeAspect="1"/>
          </p:cNvPicPr>
          <p:nvPr/>
        </p:nvPicPr>
        <p:blipFill>
          <a:blip r:embed="rId3"/>
          <a:stretch>
            <a:fillRect/>
          </a:stretch>
        </p:blipFill>
        <p:spPr>
          <a:xfrm>
            <a:off x="3959679" y="2256410"/>
            <a:ext cx="4991100" cy="1571625"/>
          </a:xfrm>
          <a:prstGeom prst="rect">
            <a:avLst/>
          </a:prstGeom>
        </p:spPr>
      </p:pic>
      <p:pic>
        <p:nvPicPr>
          <p:cNvPr id="7" name="Picture 6"/>
          <p:cNvPicPr>
            <a:picLocks noChangeAspect="1"/>
          </p:cNvPicPr>
          <p:nvPr/>
        </p:nvPicPr>
        <p:blipFill>
          <a:blip r:embed="rId4"/>
          <a:stretch>
            <a:fillRect/>
          </a:stretch>
        </p:blipFill>
        <p:spPr>
          <a:xfrm>
            <a:off x="3959679" y="3700801"/>
            <a:ext cx="3933825" cy="2428875"/>
          </a:xfrm>
          <a:prstGeom prst="rect">
            <a:avLst/>
          </a:prstGeom>
        </p:spPr>
      </p:pic>
      <p:pic>
        <p:nvPicPr>
          <p:cNvPr id="3" name="Picture 2"/>
          <p:cNvPicPr>
            <a:picLocks noChangeAspect="1"/>
          </p:cNvPicPr>
          <p:nvPr/>
        </p:nvPicPr>
        <p:blipFill>
          <a:blip r:embed="rId5"/>
          <a:stretch>
            <a:fillRect/>
          </a:stretch>
        </p:blipFill>
        <p:spPr>
          <a:xfrm>
            <a:off x="8324850" y="466044"/>
            <a:ext cx="3867150" cy="6296025"/>
          </a:xfrm>
          <a:prstGeom prst="rect">
            <a:avLst/>
          </a:prstGeom>
        </p:spPr>
      </p:pic>
    </p:spTree>
    <p:extLst>
      <p:ext uri="{BB962C8B-B14F-4D97-AF65-F5344CB8AC3E}">
        <p14:creationId xmlns:p14="http://schemas.microsoft.com/office/powerpoint/2010/main" val="223911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ppt_x"/>
                                          </p:val>
                                        </p:tav>
                                        <p:tav tm="100000">
                                          <p:val>
                                            <p:strVal val="#ppt_x"/>
                                          </p:val>
                                        </p:tav>
                                      </p:tavLst>
                                    </p:anim>
                                    <p:anim calcmode="lin" valueType="num">
                                      <p:cBhvr additive="base">
                                        <p:cTn id="3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3"/>
            <a:ext cx="10058400" cy="1752263"/>
          </a:xfrm>
        </p:spPr>
        <p:txBody>
          <a:bodyPr>
            <a:normAutofit/>
          </a:bodyPr>
          <a:lstStyle/>
          <a:p>
            <a:r>
              <a:rPr lang="en-US" sz="4000" dirty="0" smtClean="0"/>
              <a:t>3. Discuss the issue among the interviewers who are responsible for the duplicates</a:t>
            </a:r>
            <a:endParaRPr lang="en-US" sz="4000" dirty="0"/>
          </a:p>
        </p:txBody>
      </p:sp>
      <p:sp>
        <p:nvSpPr>
          <p:cNvPr id="3" name="Content Placeholder 2"/>
          <p:cNvSpPr>
            <a:spLocks noGrp="1"/>
          </p:cNvSpPr>
          <p:nvPr>
            <p:ph idx="1"/>
          </p:nvPr>
        </p:nvSpPr>
        <p:spPr>
          <a:xfrm>
            <a:off x="1066800" y="2394855"/>
            <a:ext cx="10058400" cy="4125687"/>
          </a:xfrm>
        </p:spPr>
        <p:txBody>
          <a:bodyPr>
            <a:noAutofit/>
          </a:bodyPr>
          <a:lstStyle/>
          <a:p>
            <a:r>
              <a:rPr lang="en-US" sz="2200" dirty="0" smtClean="0"/>
              <a:t>For our case yesterday, it was determined that duplication occurred after interviewer wrongly used HH IDs not assigned to him, for example, used HH 0002 instead of 0006. So, we penalized that interviewer that should have used HH ID 0006 and he must correct in his tablet.</a:t>
            </a:r>
          </a:p>
          <a:p>
            <a:r>
              <a:rPr lang="en-US" sz="2200" dirty="0" smtClean="0"/>
              <a:t>Solution is always implemented on the tablet where the duplicate case must be corrected and using the interviewer menu.</a:t>
            </a:r>
          </a:p>
          <a:p>
            <a:r>
              <a:rPr lang="en-US" sz="2200" dirty="0" smtClean="0"/>
              <a:t>In a real work situation, this is unlikely to happen, but possible. Why? Because the interviewer in fault should have used IDs for HOUSEHOLDS ASSIGNED TO ME, AND NOT IDS FOR HOUSEHOLDS ASSIGNED TO SOMEONE ELSE.</a:t>
            </a:r>
            <a:endParaRPr lang="en-US" sz="2200" dirty="0"/>
          </a:p>
        </p:txBody>
      </p:sp>
    </p:spTree>
    <p:extLst>
      <p:ext uri="{BB962C8B-B14F-4D97-AF65-F5344CB8AC3E}">
        <p14:creationId xmlns:p14="http://schemas.microsoft.com/office/powerpoint/2010/main" val="487663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305137"/>
            <a:ext cx="10058400" cy="631035"/>
          </a:xfrm>
        </p:spPr>
        <p:txBody>
          <a:bodyPr>
            <a:normAutofit fontScale="90000"/>
          </a:bodyPr>
          <a:lstStyle/>
          <a:p>
            <a:r>
              <a:rPr lang="en-US" dirty="0" smtClean="0"/>
              <a:t>Interviewer menu</a:t>
            </a:r>
            <a:endParaRPr lang="en-US" dirty="0"/>
          </a:p>
        </p:txBody>
      </p:sp>
      <p:pic>
        <p:nvPicPr>
          <p:cNvPr id="4" name="Picture 3"/>
          <p:cNvPicPr>
            <a:picLocks noChangeAspect="1"/>
          </p:cNvPicPr>
          <p:nvPr/>
        </p:nvPicPr>
        <p:blipFill>
          <a:blip r:embed="rId2"/>
          <a:stretch>
            <a:fillRect/>
          </a:stretch>
        </p:blipFill>
        <p:spPr>
          <a:xfrm>
            <a:off x="272143" y="936172"/>
            <a:ext cx="4391025" cy="3190875"/>
          </a:xfrm>
          <a:prstGeom prst="rect">
            <a:avLst/>
          </a:prstGeom>
        </p:spPr>
      </p:pic>
      <p:pic>
        <p:nvPicPr>
          <p:cNvPr id="5" name="Picture 4"/>
          <p:cNvPicPr>
            <a:picLocks noChangeAspect="1"/>
          </p:cNvPicPr>
          <p:nvPr/>
        </p:nvPicPr>
        <p:blipFill>
          <a:blip r:embed="rId3"/>
          <a:stretch>
            <a:fillRect/>
          </a:stretch>
        </p:blipFill>
        <p:spPr>
          <a:xfrm>
            <a:off x="272143" y="4005261"/>
            <a:ext cx="4819650" cy="2352675"/>
          </a:xfrm>
          <a:prstGeom prst="rect">
            <a:avLst/>
          </a:prstGeom>
        </p:spPr>
      </p:pic>
      <p:pic>
        <p:nvPicPr>
          <p:cNvPr id="6" name="Picture 5"/>
          <p:cNvPicPr>
            <a:picLocks noChangeAspect="1"/>
          </p:cNvPicPr>
          <p:nvPr/>
        </p:nvPicPr>
        <p:blipFill>
          <a:blip r:embed="rId4"/>
          <a:stretch>
            <a:fillRect/>
          </a:stretch>
        </p:blipFill>
        <p:spPr>
          <a:xfrm>
            <a:off x="3895215" y="936172"/>
            <a:ext cx="2857500" cy="3886200"/>
          </a:xfrm>
          <a:prstGeom prst="rect">
            <a:avLst/>
          </a:prstGeom>
        </p:spPr>
      </p:pic>
      <p:pic>
        <p:nvPicPr>
          <p:cNvPr id="3" name="Picture 2"/>
          <p:cNvPicPr>
            <a:picLocks noChangeAspect="1"/>
          </p:cNvPicPr>
          <p:nvPr/>
        </p:nvPicPr>
        <p:blipFill>
          <a:blip r:embed="rId5"/>
          <a:stretch>
            <a:fillRect/>
          </a:stretch>
        </p:blipFill>
        <p:spPr>
          <a:xfrm>
            <a:off x="3859496" y="3080657"/>
            <a:ext cx="2857500" cy="3886200"/>
          </a:xfrm>
          <a:prstGeom prst="rect">
            <a:avLst/>
          </a:prstGeom>
        </p:spPr>
      </p:pic>
      <p:pic>
        <p:nvPicPr>
          <p:cNvPr id="10" name="Picture 9"/>
          <p:cNvPicPr>
            <a:picLocks noChangeAspect="1"/>
          </p:cNvPicPr>
          <p:nvPr/>
        </p:nvPicPr>
        <p:blipFill>
          <a:blip r:embed="rId6"/>
          <a:stretch>
            <a:fillRect/>
          </a:stretch>
        </p:blipFill>
        <p:spPr>
          <a:xfrm>
            <a:off x="6716996" y="936172"/>
            <a:ext cx="2857500" cy="3886200"/>
          </a:xfrm>
          <a:prstGeom prst="rect">
            <a:avLst/>
          </a:prstGeom>
        </p:spPr>
      </p:pic>
      <p:pic>
        <p:nvPicPr>
          <p:cNvPr id="12" name="Picture 11"/>
          <p:cNvPicPr>
            <a:picLocks noChangeAspect="1"/>
          </p:cNvPicPr>
          <p:nvPr/>
        </p:nvPicPr>
        <p:blipFill>
          <a:blip r:embed="rId7"/>
          <a:stretch>
            <a:fillRect/>
          </a:stretch>
        </p:blipFill>
        <p:spPr>
          <a:xfrm>
            <a:off x="6716996" y="3058885"/>
            <a:ext cx="2857500" cy="3886200"/>
          </a:xfrm>
          <a:prstGeom prst="rect">
            <a:avLst/>
          </a:prstGeom>
        </p:spPr>
      </p:pic>
      <p:pic>
        <p:nvPicPr>
          <p:cNvPr id="13" name="Picture 12"/>
          <p:cNvPicPr>
            <a:picLocks noChangeAspect="1"/>
          </p:cNvPicPr>
          <p:nvPr/>
        </p:nvPicPr>
        <p:blipFill>
          <a:blip r:embed="rId8"/>
          <a:stretch>
            <a:fillRect/>
          </a:stretch>
        </p:blipFill>
        <p:spPr>
          <a:xfrm>
            <a:off x="9116106" y="914400"/>
            <a:ext cx="2857500" cy="3886200"/>
          </a:xfrm>
          <a:prstGeom prst="rect">
            <a:avLst/>
          </a:prstGeom>
        </p:spPr>
      </p:pic>
      <p:pic>
        <p:nvPicPr>
          <p:cNvPr id="14" name="Picture 13"/>
          <p:cNvPicPr>
            <a:picLocks noChangeAspect="1"/>
          </p:cNvPicPr>
          <p:nvPr/>
        </p:nvPicPr>
        <p:blipFill>
          <a:blip r:embed="rId4"/>
          <a:stretch>
            <a:fillRect/>
          </a:stretch>
        </p:blipFill>
        <p:spPr>
          <a:xfrm>
            <a:off x="9151825" y="3080657"/>
            <a:ext cx="2857500" cy="3886200"/>
          </a:xfrm>
          <a:prstGeom prst="rect">
            <a:avLst/>
          </a:prstGeom>
        </p:spPr>
      </p:pic>
    </p:spTree>
    <p:extLst>
      <p:ext uri="{BB962C8B-B14F-4D97-AF65-F5344CB8AC3E}">
        <p14:creationId xmlns:p14="http://schemas.microsoft.com/office/powerpoint/2010/main" val="313824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1" y="293910"/>
            <a:ext cx="10058400" cy="763705"/>
          </a:xfrm>
        </p:spPr>
        <p:txBody>
          <a:bodyPr>
            <a:normAutofit fontScale="90000"/>
          </a:bodyPr>
          <a:lstStyle/>
          <a:p>
            <a:r>
              <a:rPr lang="en-US" sz="5400" dirty="0" smtClean="0"/>
              <a:t>How to solve:</a:t>
            </a:r>
            <a:endParaRPr lang="en-US" sz="5400" dirty="0"/>
          </a:p>
        </p:txBody>
      </p:sp>
      <p:sp>
        <p:nvSpPr>
          <p:cNvPr id="4" name="Content Placeholder 3"/>
          <p:cNvSpPr>
            <a:spLocks noGrp="1"/>
          </p:cNvSpPr>
          <p:nvPr>
            <p:ph idx="1"/>
          </p:nvPr>
        </p:nvSpPr>
        <p:spPr>
          <a:xfrm>
            <a:off x="318408" y="1220905"/>
            <a:ext cx="10058400" cy="5268685"/>
          </a:xfrm>
        </p:spPr>
        <p:txBody>
          <a:bodyPr/>
          <a:lstStyle/>
          <a:p>
            <a:pPr marL="0" indent="0">
              <a:buNone/>
            </a:pPr>
            <a:r>
              <a:rPr lang="en-US" dirty="0" smtClean="0"/>
              <a:t>1. check the status of households by running option 9 “LIST QUESITONNAIRE IN CLUSTER” </a:t>
            </a:r>
            <a:r>
              <a:rPr lang="en-US" dirty="0"/>
              <a:t>from interviewer menu</a:t>
            </a:r>
            <a:endParaRPr lang="en-US" dirty="0" smtClean="0"/>
          </a:p>
          <a:p>
            <a:pPr marL="0" indent="0">
              <a:buNone/>
            </a:pPr>
            <a:endParaRPr lang="en-US" dirty="0" smtClean="0"/>
          </a:p>
          <a:p>
            <a:endParaRPr lang="en-US" dirty="0" smtClean="0"/>
          </a:p>
        </p:txBody>
      </p:sp>
      <p:pic>
        <p:nvPicPr>
          <p:cNvPr id="3" name="Picture 2"/>
          <p:cNvPicPr>
            <a:picLocks noChangeAspect="1"/>
          </p:cNvPicPr>
          <p:nvPr/>
        </p:nvPicPr>
        <p:blipFill>
          <a:blip r:embed="rId2"/>
          <a:stretch>
            <a:fillRect/>
          </a:stretch>
        </p:blipFill>
        <p:spPr>
          <a:xfrm>
            <a:off x="357188" y="2138362"/>
            <a:ext cx="4391025" cy="3190875"/>
          </a:xfrm>
          <a:prstGeom prst="rect">
            <a:avLst/>
          </a:prstGeom>
        </p:spPr>
      </p:pic>
      <p:pic>
        <p:nvPicPr>
          <p:cNvPr id="5" name="Picture 4"/>
          <p:cNvPicPr>
            <a:picLocks noChangeAspect="1"/>
          </p:cNvPicPr>
          <p:nvPr/>
        </p:nvPicPr>
        <p:blipFill>
          <a:blip r:embed="rId3"/>
          <a:stretch>
            <a:fillRect/>
          </a:stretch>
        </p:blipFill>
        <p:spPr>
          <a:xfrm>
            <a:off x="4884964" y="2225447"/>
            <a:ext cx="6819900" cy="2447925"/>
          </a:xfrm>
          <a:prstGeom prst="rect">
            <a:avLst/>
          </a:prstGeom>
        </p:spPr>
      </p:pic>
    </p:spTree>
    <p:extLst>
      <p:ext uri="{BB962C8B-B14F-4D97-AF65-F5344CB8AC3E}">
        <p14:creationId xmlns:p14="http://schemas.microsoft.com/office/powerpoint/2010/main" val="2406133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2680" y="250708"/>
            <a:ext cx="10058400" cy="674577"/>
          </a:xfrm>
        </p:spPr>
        <p:txBody>
          <a:bodyPr>
            <a:normAutofit fontScale="90000"/>
          </a:bodyPr>
          <a:lstStyle/>
          <a:p>
            <a:r>
              <a:rPr lang="en-US" dirty="0" smtClean="0"/>
              <a:t>Interviewer + Supervisor menus</a:t>
            </a:r>
            <a:endParaRPr lang="en-US" dirty="0"/>
          </a:p>
        </p:txBody>
      </p:sp>
      <p:pic>
        <p:nvPicPr>
          <p:cNvPr id="5" name="Picture 4"/>
          <p:cNvPicPr>
            <a:picLocks noChangeAspect="1"/>
          </p:cNvPicPr>
          <p:nvPr/>
        </p:nvPicPr>
        <p:blipFill>
          <a:blip r:embed="rId2"/>
          <a:stretch>
            <a:fillRect/>
          </a:stretch>
        </p:blipFill>
        <p:spPr>
          <a:xfrm>
            <a:off x="287110" y="925285"/>
            <a:ext cx="4391025" cy="3190875"/>
          </a:xfrm>
          <a:prstGeom prst="rect">
            <a:avLst/>
          </a:prstGeom>
        </p:spPr>
      </p:pic>
      <p:pic>
        <p:nvPicPr>
          <p:cNvPr id="6" name="Picture 5"/>
          <p:cNvPicPr>
            <a:picLocks noChangeAspect="1"/>
          </p:cNvPicPr>
          <p:nvPr/>
        </p:nvPicPr>
        <p:blipFill>
          <a:blip r:embed="rId3"/>
          <a:stretch>
            <a:fillRect/>
          </a:stretch>
        </p:blipFill>
        <p:spPr>
          <a:xfrm>
            <a:off x="232680" y="4116160"/>
            <a:ext cx="4819650" cy="2352675"/>
          </a:xfrm>
          <a:prstGeom prst="rect">
            <a:avLst/>
          </a:prstGeom>
        </p:spPr>
      </p:pic>
      <p:pic>
        <p:nvPicPr>
          <p:cNvPr id="7" name="Picture 6"/>
          <p:cNvPicPr>
            <a:picLocks noChangeAspect="1"/>
          </p:cNvPicPr>
          <p:nvPr/>
        </p:nvPicPr>
        <p:blipFill>
          <a:blip r:embed="rId4"/>
          <a:stretch>
            <a:fillRect/>
          </a:stretch>
        </p:blipFill>
        <p:spPr>
          <a:xfrm>
            <a:off x="6158592" y="925285"/>
            <a:ext cx="4381500" cy="3400425"/>
          </a:xfrm>
          <a:prstGeom prst="rect">
            <a:avLst/>
          </a:prstGeom>
        </p:spPr>
      </p:pic>
      <p:pic>
        <p:nvPicPr>
          <p:cNvPr id="8" name="Picture 7"/>
          <p:cNvPicPr>
            <a:picLocks noChangeAspect="1"/>
          </p:cNvPicPr>
          <p:nvPr/>
        </p:nvPicPr>
        <p:blipFill>
          <a:blip r:embed="rId5"/>
          <a:stretch>
            <a:fillRect/>
          </a:stretch>
        </p:blipFill>
        <p:spPr>
          <a:xfrm>
            <a:off x="6172193" y="3457575"/>
            <a:ext cx="4381500" cy="3400425"/>
          </a:xfrm>
          <a:prstGeom prst="rect">
            <a:avLst/>
          </a:prstGeom>
        </p:spPr>
      </p:pic>
    </p:spTree>
    <p:extLst>
      <p:ext uri="{BB962C8B-B14F-4D97-AF65-F5344CB8AC3E}">
        <p14:creationId xmlns:p14="http://schemas.microsoft.com/office/powerpoint/2010/main" val="181233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578092"/>
          </a:xfrm>
        </p:spPr>
        <p:txBody>
          <a:bodyPr>
            <a:normAutofit fontScale="90000"/>
          </a:bodyPr>
          <a:lstStyle/>
          <a:p>
            <a:r>
              <a:rPr lang="en-US" dirty="0" smtClean="0"/>
              <a:t>Problem 1: Same woman entered (interviewed) twice by two different team members.</a:t>
            </a:r>
            <a:endParaRPr lang="en-US" dirty="0"/>
          </a:p>
        </p:txBody>
      </p:sp>
      <p:sp>
        <p:nvSpPr>
          <p:cNvPr id="3" name="Content Placeholder 2"/>
          <p:cNvSpPr>
            <a:spLocks noGrp="1"/>
          </p:cNvSpPr>
          <p:nvPr>
            <p:ph idx="1"/>
          </p:nvPr>
        </p:nvSpPr>
        <p:spPr>
          <a:xfrm>
            <a:off x="1066800" y="2775857"/>
            <a:ext cx="10058400" cy="3596640"/>
          </a:xfrm>
        </p:spPr>
        <p:txBody>
          <a:bodyPr>
            <a:normAutofit/>
          </a:bodyPr>
          <a:lstStyle/>
          <a:p>
            <a:r>
              <a:rPr lang="en-US" sz="4000" dirty="0" smtClean="0"/>
              <a:t>The problem is detected after the supervisor receives the work from different interviewers (option 4) and/or when trying to “close the cluster” (option 7).</a:t>
            </a:r>
          </a:p>
        </p:txBody>
      </p:sp>
    </p:spTree>
    <p:extLst>
      <p:ext uri="{BB962C8B-B14F-4D97-AF65-F5344CB8AC3E}">
        <p14:creationId xmlns:p14="http://schemas.microsoft.com/office/powerpoint/2010/main" val="3737681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is detected…</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1253490" y="2103120"/>
            <a:ext cx="4381500" cy="3400425"/>
          </a:xfrm>
          <a:prstGeom prst="rect">
            <a:avLst/>
          </a:prstGeom>
        </p:spPr>
      </p:pic>
      <p:pic>
        <p:nvPicPr>
          <p:cNvPr id="6" name="Picture 5"/>
          <p:cNvPicPr>
            <a:picLocks noChangeAspect="1"/>
          </p:cNvPicPr>
          <p:nvPr/>
        </p:nvPicPr>
        <p:blipFill>
          <a:blip r:embed="rId3"/>
          <a:stretch>
            <a:fillRect/>
          </a:stretch>
        </p:blipFill>
        <p:spPr>
          <a:xfrm>
            <a:off x="6557010" y="2103120"/>
            <a:ext cx="4381500" cy="3400425"/>
          </a:xfrm>
          <a:prstGeom prst="rect">
            <a:avLst/>
          </a:prstGeom>
        </p:spPr>
      </p:pic>
      <p:sp>
        <p:nvSpPr>
          <p:cNvPr id="7" name="TextBox 6"/>
          <p:cNvSpPr txBox="1"/>
          <p:nvPr/>
        </p:nvSpPr>
        <p:spPr>
          <a:xfrm>
            <a:off x="979714" y="6052457"/>
            <a:ext cx="5236029" cy="584775"/>
          </a:xfrm>
          <a:prstGeom prst="rect">
            <a:avLst/>
          </a:prstGeom>
          <a:noFill/>
        </p:spPr>
        <p:txBody>
          <a:bodyPr wrap="square" rtlCol="0">
            <a:spAutoFit/>
          </a:bodyPr>
          <a:lstStyle/>
          <a:p>
            <a:r>
              <a:rPr lang="en-US" sz="3200" dirty="0" smtClean="0">
                <a:solidFill>
                  <a:srgbClr val="FF0000"/>
                </a:solidFill>
              </a:rPr>
              <a:t>=&gt; Search for a solution</a:t>
            </a:r>
            <a:endParaRPr lang="en-US" sz="3200" dirty="0">
              <a:solidFill>
                <a:srgbClr val="FF0000"/>
              </a:solidFill>
            </a:endParaRPr>
          </a:p>
        </p:txBody>
      </p:sp>
    </p:spTree>
    <p:extLst>
      <p:ext uri="{BB962C8B-B14F-4D97-AF65-F5344CB8AC3E}">
        <p14:creationId xmlns:p14="http://schemas.microsoft.com/office/powerpoint/2010/main" val="345898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715" y="457200"/>
            <a:ext cx="10058400" cy="763705"/>
          </a:xfrm>
        </p:spPr>
        <p:txBody>
          <a:bodyPr>
            <a:normAutofit fontScale="90000"/>
          </a:bodyPr>
          <a:lstStyle/>
          <a:p>
            <a:r>
              <a:rPr lang="en-US" sz="5400" dirty="0" smtClean="0"/>
              <a:t>How to solve:</a:t>
            </a:r>
            <a:endParaRPr lang="en-US" sz="5400" dirty="0"/>
          </a:p>
        </p:txBody>
      </p:sp>
      <p:sp>
        <p:nvSpPr>
          <p:cNvPr id="4" name="Content Placeholder 3"/>
          <p:cNvSpPr>
            <a:spLocks noGrp="1"/>
          </p:cNvSpPr>
          <p:nvPr>
            <p:ph idx="1"/>
          </p:nvPr>
        </p:nvSpPr>
        <p:spPr>
          <a:xfrm>
            <a:off x="318408" y="1220905"/>
            <a:ext cx="10058400" cy="5268685"/>
          </a:xfrm>
        </p:spPr>
        <p:txBody>
          <a:bodyPr/>
          <a:lstStyle/>
          <a:p>
            <a:pPr marL="0" indent="0">
              <a:buNone/>
            </a:pPr>
            <a:r>
              <a:rPr lang="en-US" dirty="0" smtClean="0"/>
              <a:t>1. Write </a:t>
            </a:r>
            <a:r>
              <a:rPr lang="en-US" dirty="0"/>
              <a:t>down ids</a:t>
            </a:r>
            <a:r>
              <a:rPr lang="en-US" dirty="0" smtClean="0"/>
              <a:t>: cluster</a:t>
            </a:r>
            <a:r>
              <a:rPr lang="en-US" dirty="0"/>
              <a:t>, </a:t>
            </a:r>
            <a:r>
              <a:rPr lang="en-US" dirty="0" err="1"/>
              <a:t>hh</a:t>
            </a:r>
            <a:r>
              <a:rPr lang="en-US" dirty="0"/>
              <a:t>, line#, </a:t>
            </a:r>
            <a:r>
              <a:rPr lang="en-US" dirty="0" err="1" smtClean="0"/>
              <a:t>fw</a:t>
            </a:r>
            <a:r>
              <a:rPr lang="en-US" dirty="0" smtClean="0"/>
              <a:t> codes</a:t>
            </a:r>
          </a:p>
          <a:p>
            <a:pPr marL="0" indent="0">
              <a:buNone/>
            </a:pPr>
            <a:r>
              <a:rPr lang="en-US" dirty="0" smtClean="0"/>
              <a:t>2. Open table of assignments to see to whom the HH was assigned to</a:t>
            </a:r>
          </a:p>
          <a:p>
            <a:endParaRPr lang="en-US" dirty="0" smtClean="0"/>
          </a:p>
        </p:txBody>
      </p:sp>
      <p:pic>
        <p:nvPicPr>
          <p:cNvPr id="5" name="Picture 4"/>
          <p:cNvPicPr>
            <a:picLocks noChangeAspect="1"/>
          </p:cNvPicPr>
          <p:nvPr/>
        </p:nvPicPr>
        <p:blipFill>
          <a:blip r:embed="rId2"/>
          <a:stretch>
            <a:fillRect/>
          </a:stretch>
        </p:blipFill>
        <p:spPr>
          <a:xfrm>
            <a:off x="318408" y="2262186"/>
            <a:ext cx="4381500" cy="3400425"/>
          </a:xfrm>
          <a:prstGeom prst="rect">
            <a:avLst/>
          </a:prstGeom>
        </p:spPr>
      </p:pic>
      <p:pic>
        <p:nvPicPr>
          <p:cNvPr id="6" name="Picture 5"/>
          <p:cNvPicPr>
            <a:picLocks noChangeAspect="1"/>
          </p:cNvPicPr>
          <p:nvPr/>
        </p:nvPicPr>
        <p:blipFill>
          <a:blip r:embed="rId3"/>
          <a:stretch>
            <a:fillRect/>
          </a:stretch>
        </p:blipFill>
        <p:spPr>
          <a:xfrm>
            <a:off x="3959679" y="2256410"/>
            <a:ext cx="4991100" cy="1571625"/>
          </a:xfrm>
          <a:prstGeom prst="rect">
            <a:avLst/>
          </a:prstGeom>
        </p:spPr>
      </p:pic>
      <p:pic>
        <p:nvPicPr>
          <p:cNvPr id="7" name="Picture 6"/>
          <p:cNvPicPr>
            <a:picLocks noChangeAspect="1"/>
          </p:cNvPicPr>
          <p:nvPr/>
        </p:nvPicPr>
        <p:blipFill>
          <a:blip r:embed="rId4"/>
          <a:stretch>
            <a:fillRect/>
          </a:stretch>
        </p:blipFill>
        <p:spPr>
          <a:xfrm>
            <a:off x="3959679" y="3700801"/>
            <a:ext cx="3933825" cy="2428875"/>
          </a:xfrm>
          <a:prstGeom prst="rect">
            <a:avLst/>
          </a:prstGeom>
        </p:spPr>
      </p:pic>
      <p:pic>
        <p:nvPicPr>
          <p:cNvPr id="8" name="Picture 7"/>
          <p:cNvPicPr>
            <a:picLocks noChangeAspect="1"/>
          </p:cNvPicPr>
          <p:nvPr/>
        </p:nvPicPr>
        <p:blipFill>
          <a:blip r:embed="rId5"/>
          <a:stretch>
            <a:fillRect/>
          </a:stretch>
        </p:blipFill>
        <p:spPr>
          <a:xfrm>
            <a:off x="8103054" y="304800"/>
            <a:ext cx="3870552" cy="6294872"/>
          </a:xfrm>
          <a:prstGeom prst="rect">
            <a:avLst/>
          </a:prstGeom>
        </p:spPr>
      </p:pic>
    </p:spTree>
    <p:extLst>
      <p:ext uri="{BB962C8B-B14F-4D97-AF65-F5344CB8AC3E}">
        <p14:creationId xmlns:p14="http://schemas.microsoft.com/office/powerpoint/2010/main" val="3642961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3"/>
            <a:ext cx="10058400" cy="1752263"/>
          </a:xfrm>
        </p:spPr>
        <p:txBody>
          <a:bodyPr>
            <a:normAutofit/>
          </a:bodyPr>
          <a:lstStyle/>
          <a:p>
            <a:r>
              <a:rPr lang="en-US" sz="4000" dirty="0" smtClean="0"/>
              <a:t>3. Discuss the issue among the interviewers who are responsible for the duplicates</a:t>
            </a:r>
            <a:endParaRPr lang="en-US" sz="4000" dirty="0"/>
          </a:p>
        </p:txBody>
      </p:sp>
      <p:sp>
        <p:nvSpPr>
          <p:cNvPr id="3" name="Content Placeholder 2"/>
          <p:cNvSpPr>
            <a:spLocks noGrp="1"/>
          </p:cNvSpPr>
          <p:nvPr>
            <p:ph idx="1"/>
          </p:nvPr>
        </p:nvSpPr>
        <p:spPr>
          <a:xfrm>
            <a:off x="1066800" y="2394855"/>
            <a:ext cx="10058400" cy="4125687"/>
          </a:xfrm>
        </p:spPr>
        <p:txBody>
          <a:bodyPr>
            <a:noAutofit/>
          </a:bodyPr>
          <a:lstStyle/>
          <a:p>
            <a:r>
              <a:rPr lang="en-US" sz="2000" dirty="0" smtClean="0"/>
              <a:t>For our case yesterday, it was determined that duplication occurred after sharing the household with another team member so the other team member can help interviewing the eligible woman.</a:t>
            </a:r>
          </a:p>
          <a:p>
            <a:r>
              <a:rPr lang="en-US" sz="2000" dirty="0" smtClean="0"/>
              <a:t>Solution is always implemented on the tablet where the duplicate case must be corrected and using the interviewer menu.</a:t>
            </a:r>
          </a:p>
          <a:p>
            <a:r>
              <a:rPr lang="en-US" sz="2000" dirty="0" smtClean="0"/>
              <a:t>In this case, we penalized the interviewer who shared the household because he has agreed with the other interviewer to transfer the household data so he can be helped. Thus, he should not have to interview the woman a second time.</a:t>
            </a:r>
          </a:p>
          <a:p>
            <a:r>
              <a:rPr lang="en-US" sz="2000" dirty="0" smtClean="0"/>
              <a:t>In a real work situation, this is unlikely to happen, but possible. The respondent may react informing the second interviewer that she has already been interviewed.</a:t>
            </a:r>
            <a:endParaRPr lang="en-US" sz="2000" dirty="0"/>
          </a:p>
        </p:txBody>
      </p:sp>
    </p:spTree>
    <p:extLst>
      <p:ext uri="{BB962C8B-B14F-4D97-AF65-F5344CB8AC3E}">
        <p14:creationId xmlns:p14="http://schemas.microsoft.com/office/powerpoint/2010/main" val="337127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143" y="305137"/>
            <a:ext cx="10058400" cy="631035"/>
          </a:xfrm>
        </p:spPr>
        <p:txBody>
          <a:bodyPr>
            <a:normAutofit fontScale="90000"/>
          </a:bodyPr>
          <a:lstStyle/>
          <a:p>
            <a:r>
              <a:rPr lang="en-US" dirty="0" smtClean="0"/>
              <a:t>Interviewer menu</a:t>
            </a:r>
            <a:endParaRPr lang="en-US" dirty="0"/>
          </a:p>
        </p:txBody>
      </p:sp>
      <p:pic>
        <p:nvPicPr>
          <p:cNvPr id="4" name="Picture 3"/>
          <p:cNvPicPr>
            <a:picLocks noChangeAspect="1"/>
          </p:cNvPicPr>
          <p:nvPr/>
        </p:nvPicPr>
        <p:blipFill>
          <a:blip r:embed="rId2"/>
          <a:stretch>
            <a:fillRect/>
          </a:stretch>
        </p:blipFill>
        <p:spPr>
          <a:xfrm>
            <a:off x="272143" y="936172"/>
            <a:ext cx="4391025" cy="3190875"/>
          </a:xfrm>
          <a:prstGeom prst="rect">
            <a:avLst/>
          </a:prstGeom>
        </p:spPr>
      </p:pic>
      <p:pic>
        <p:nvPicPr>
          <p:cNvPr id="5" name="Picture 4"/>
          <p:cNvPicPr>
            <a:picLocks noChangeAspect="1"/>
          </p:cNvPicPr>
          <p:nvPr/>
        </p:nvPicPr>
        <p:blipFill>
          <a:blip r:embed="rId3"/>
          <a:stretch>
            <a:fillRect/>
          </a:stretch>
        </p:blipFill>
        <p:spPr>
          <a:xfrm>
            <a:off x="272143" y="4005261"/>
            <a:ext cx="4819650" cy="2352675"/>
          </a:xfrm>
          <a:prstGeom prst="rect">
            <a:avLst/>
          </a:prstGeom>
        </p:spPr>
      </p:pic>
      <p:pic>
        <p:nvPicPr>
          <p:cNvPr id="6" name="Picture 5"/>
          <p:cNvPicPr>
            <a:picLocks noChangeAspect="1"/>
          </p:cNvPicPr>
          <p:nvPr/>
        </p:nvPicPr>
        <p:blipFill>
          <a:blip r:embed="rId4"/>
          <a:stretch>
            <a:fillRect/>
          </a:stretch>
        </p:blipFill>
        <p:spPr>
          <a:xfrm>
            <a:off x="4663168" y="936172"/>
            <a:ext cx="2857500" cy="3886200"/>
          </a:xfrm>
          <a:prstGeom prst="rect">
            <a:avLst/>
          </a:prstGeom>
        </p:spPr>
      </p:pic>
      <p:pic>
        <p:nvPicPr>
          <p:cNvPr id="7" name="Picture 6"/>
          <p:cNvPicPr>
            <a:picLocks noChangeAspect="1"/>
          </p:cNvPicPr>
          <p:nvPr/>
        </p:nvPicPr>
        <p:blipFill>
          <a:blip r:embed="rId5"/>
          <a:stretch>
            <a:fillRect/>
          </a:stretch>
        </p:blipFill>
        <p:spPr>
          <a:xfrm>
            <a:off x="7496856" y="936172"/>
            <a:ext cx="2857500" cy="3886200"/>
          </a:xfrm>
          <a:prstGeom prst="rect">
            <a:avLst/>
          </a:prstGeom>
        </p:spPr>
      </p:pic>
      <p:pic>
        <p:nvPicPr>
          <p:cNvPr id="8" name="Picture 7"/>
          <p:cNvPicPr>
            <a:picLocks noChangeAspect="1"/>
          </p:cNvPicPr>
          <p:nvPr/>
        </p:nvPicPr>
        <p:blipFill>
          <a:blip r:embed="rId6"/>
          <a:stretch>
            <a:fillRect/>
          </a:stretch>
        </p:blipFill>
        <p:spPr>
          <a:xfrm>
            <a:off x="4663168" y="2951729"/>
            <a:ext cx="2857500" cy="3886200"/>
          </a:xfrm>
          <a:prstGeom prst="rect">
            <a:avLst/>
          </a:prstGeom>
        </p:spPr>
      </p:pic>
      <p:pic>
        <p:nvPicPr>
          <p:cNvPr id="9" name="Picture 8"/>
          <p:cNvPicPr>
            <a:picLocks noChangeAspect="1"/>
          </p:cNvPicPr>
          <p:nvPr/>
        </p:nvPicPr>
        <p:blipFill>
          <a:blip r:embed="rId6"/>
          <a:stretch>
            <a:fillRect/>
          </a:stretch>
        </p:blipFill>
        <p:spPr>
          <a:xfrm>
            <a:off x="7520668" y="2951729"/>
            <a:ext cx="2857500" cy="3886200"/>
          </a:xfrm>
          <a:prstGeom prst="rect">
            <a:avLst/>
          </a:prstGeom>
        </p:spPr>
      </p:pic>
      <p:pic>
        <p:nvPicPr>
          <p:cNvPr id="11" name="Picture 10"/>
          <p:cNvPicPr>
            <a:picLocks noChangeAspect="1"/>
          </p:cNvPicPr>
          <p:nvPr/>
        </p:nvPicPr>
        <p:blipFill>
          <a:blip r:embed="rId7"/>
          <a:stretch>
            <a:fillRect/>
          </a:stretch>
        </p:blipFill>
        <p:spPr>
          <a:xfrm>
            <a:off x="9334500" y="936172"/>
            <a:ext cx="2857500" cy="3886200"/>
          </a:xfrm>
          <a:prstGeom prst="rect">
            <a:avLst/>
          </a:prstGeom>
        </p:spPr>
      </p:pic>
    </p:spTree>
    <p:extLst>
      <p:ext uri="{BB962C8B-B14F-4D97-AF65-F5344CB8AC3E}">
        <p14:creationId xmlns:p14="http://schemas.microsoft.com/office/powerpoint/2010/main" val="37301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32680" y="250708"/>
            <a:ext cx="10058400" cy="674577"/>
          </a:xfrm>
        </p:spPr>
        <p:txBody>
          <a:bodyPr>
            <a:normAutofit fontScale="90000"/>
          </a:bodyPr>
          <a:lstStyle/>
          <a:p>
            <a:r>
              <a:rPr lang="en-US" dirty="0" smtClean="0"/>
              <a:t>Interviewer + Supervisor menus</a:t>
            </a:r>
            <a:endParaRPr lang="en-US" dirty="0"/>
          </a:p>
        </p:txBody>
      </p:sp>
      <p:pic>
        <p:nvPicPr>
          <p:cNvPr id="5" name="Picture 4"/>
          <p:cNvPicPr>
            <a:picLocks noChangeAspect="1"/>
          </p:cNvPicPr>
          <p:nvPr/>
        </p:nvPicPr>
        <p:blipFill>
          <a:blip r:embed="rId2"/>
          <a:stretch>
            <a:fillRect/>
          </a:stretch>
        </p:blipFill>
        <p:spPr>
          <a:xfrm>
            <a:off x="287110" y="925285"/>
            <a:ext cx="4391025" cy="3190875"/>
          </a:xfrm>
          <a:prstGeom prst="rect">
            <a:avLst/>
          </a:prstGeom>
        </p:spPr>
      </p:pic>
      <p:pic>
        <p:nvPicPr>
          <p:cNvPr id="6" name="Picture 5"/>
          <p:cNvPicPr>
            <a:picLocks noChangeAspect="1"/>
          </p:cNvPicPr>
          <p:nvPr/>
        </p:nvPicPr>
        <p:blipFill>
          <a:blip r:embed="rId3"/>
          <a:stretch>
            <a:fillRect/>
          </a:stretch>
        </p:blipFill>
        <p:spPr>
          <a:xfrm>
            <a:off x="232680" y="4116160"/>
            <a:ext cx="4819650" cy="2352675"/>
          </a:xfrm>
          <a:prstGeom prst="rect">
            <a:avLst/>
          </a:prstGeom>
        </p:spPr>
      </p:pic>
      <p:pic>
        <p:nvPicPr>
          <p:cNvPr id="7" name="Picture 6"/>
          <p:cNvPicPr>
            <a:picLocks noChangeAspect="1"/>
          </p:cNvPicPr>
          <p:nvPr/>
        </p:nvPicPr>
        <p:blipFill>
          <a:blip r:embed="rId4"/>
          <a:stretch>
            <a:fillRect/>
          </a:stretch>
        </p:blipFill>
        <p:spPr>
          <a:xfrm>
            <a:off x="6158592" y="925285"/>
            <a:ext cx="4381500" cy="3400425"/>
          </a:xfrm>
          <a:prstGeom prst="rect">
            <a:avLst/>
          </a:prstGeom>
        </p:spPr>
      </p:pic>
      <p:pic>
        <p:nvPicPr>
          <p:cNvPr id="8" name="Picture 7"/>
          <p:cNvPicPr>
            <a:picLocks noChangeAspect="1"/>
          </p:cNvPicPr>
          <p:nvPr/>
        </p:nvPicPr>
        <p:blipFill>
          <a:blip r:embed="rId5"/>
          <a:stretch>
            <a:fillRect/>
          </a:stretch>
        </p:blipFill>
        <p:spPr>
          <a:xfrm>
            <a:off x="6172193" y="3457575"/>
            <a:ext cx="4381500" cy="3400425"/>
          </a:xfrm>
          <a:prstGeom prst="rect">
            <a:avLst/>
          </a:prstGeom>
        </p:spPr>
      </p:pic>
    </p:spTree>
    <p:extLst>
      <p:ext uri="{BB962C8B-B14F-4D97-AF65-F5344CB8AC3E}">
        <p14:creationId xmlns:p14="http://schemas.microsoft.com/office/powerpoint/2010/main" val="288862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42594"/>
            <a:ext cx="10058400" cy="1578092"/>
          </a:xfrm>
        </p:spPr>
        <p:txBody>
          <a:bodyPr>
            <a:normAutofit/>
          </a:bodyPr>
          <a:lstStyle/>
          <a:p>
            <a:r>
              <a:rPr lang="en-US" dirty="0" smtClean="0"/>
              <a:t>Problem 2: two duplicate HHs by two different team members.</a:t>
            </a:r>
            <a:endParaRPr lang="en-US" dirty="0"/>
          </a:p>
        </p:txBody>
      </p:sp>
      <p:sp>
        <p:nvSpPr>
          <p:cNvPr id="3" name="Content Placeholder 2"/>
          <p:cNvSpPr>
            <a:spLocks noGrp="1"/>
          </p:cNvSpPr>
          <p:nvPr>
            <p:ph idx="1"/>
          </p:nvPr>
        </p:nvSpPr>
        <p:spPr>
          <a:xfrm>
            <a:off x="1066800" y="2775857"/>
            <a:ext cx="10058400" cy="3596640"/>
          </a:xfrm>
        </p:spPr>
        <p:txBody>
          <a:bodyPr>
            <a:normAutofit/>
          </a:bodyPr>
          <a:lstStyle/>
          <a:p>
            <a:r>
              <a:rPr lang="en-US" sz="4000" dirty="0" smtClean="0"/>
              <a:t>The problem is detected after the supervisor receives the work from different interviewers (option 4) and/or when trying to “close the cluster” (option 7).</a:t>
            </a:r>
          </a:p>
        </p:txBody>
      </p:sp>
    </p:spTree>
    <p:extLst>
      <p:ext uri="{BB962C8B-B14F-4D97-AF65-F5344CB8AC3E}">
        <p14:creationId xmlns:p14="http://schemas.microsoft.com/office/powerpoint/2010/main" val="55560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 is detected…</a:t>
            </a:r>
            <a:endParaRPr lang="en-US" dirty="0"/>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pic>
        <p:nvPicPr>
          <p:cNvPr id="5" name="Picture 4"/>
          <p:cNvPicPr>
            <a:picLocks noChangeAspect="1"/>
          </p:cNvPicPr>
          <p:nvPr/>
        </p:nvPicPr>
        <p:blipFill>
          <a:blip r:embed="rId2"/>
          <a:stretch>
            <a:fillRect/>
          </a:stretch>
        </p:blipFill>
        <p:spPr>
          <a:xfrm>
            <a:off x="1253490" y="2103120"/>
            <a:ext cx="4381500" cy="3400425"/>
          </a:xfrm>
          <a:prstGeom prst="rect">
            <a:avLst/>
          </a:prstGeom>
        </p:spPr>
      </p:pic>
      <p:pic>
        <p:nvPicPr>
          <p:cNvPr id="6" name="Picture 5"/>
          <p:cNvPicPr>
            <a:picLocks noChangeAspect="1"/>
          </p:cNvPicPr>
          <p:nvPr/>
        </p:nvPicPr>
        <p:blipFill>
          <a:blip r:embed="rId3"/>
          <a:stretch>
            <a:fillRect/>
          </a:stretch>
        </p:blipFill>
        <p:spPr>
          <a:xfrm>
            <a:off x="6557010" y="2103120"/>
            <a:ext cx="4381500" cy="3400425"/>
          </a:xfrm>
          <a:prstGeom prst="rect">
            <a:avLst/>
          </a:prstGeom>
        </p:spPr>
      </p:pic>
      <p:sp>
        <p:nvSpPr>
          <p:cNvPr id="7" name="TextBox 6"/>
          <p:cNvSpPr txBox="1"/>
          <p:nvPr/>
        </p:nvSpPr>
        <p:spPr>
          <a:xfrm>
            <a:off x="979714" y="6052457"/>
            <a:ext cx="5236029" cy="584775"/>
          </a:xfrm>
          <a:prstGeom prst="rect">
            <a:avLst/>
          </a:prstGeom>
          <a:noFill/>
        </p:spPr>
        <p:txBody>
          <a:bodyPr wrap="square" rtlCol="0">
            <a:spAutoFit/>
          </a:bodyPr>
          <a:lstStyle/>
          <a:p>
            <a:r>
              <a:rPr lang="en-US" sz="3200" dirty="0" smtClean="0">
                <a:solidFill>
                  <a:srgbClr val="FF0000"/>
                </a:solidFill>
              </a:rPr>
              <a:t>=&gt; Search for a solution</a:t>
            </a:r>
            <a:endParaRPr lang="en-US" sz="3200" dirty="0">
              <a:solidFill>
                <a:srgbClr val="FF0000"/>
              </a:solidFill>
            </a:endParaRPr>
          </a:p>
        </p:txBody>
      </p:sp>
    </p:spTree>
    <p:extLst>
      <p:ext uri="{BB962C8B-B14F-4D97-AF65-F5344CB8AC3E}">
        <p14:creationId xmlns:p14="http://schemas.microsoft.com/office/powerpoint/2010/main" val="2479306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6" ma:contentTypeDescription="Create a new document." ma:contentTypeScope="" ma:versionID="966febeccf9d42576f06ff3a259d02a0">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162699f611da146ae0e01fee0b810492"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VMX3MACP777Z-1201013908-7740</_dlc_DocId>
    <_dlc_DocIdUrl xmlns="d16efad5-0601-4cf0-b7c2-89968258c777">
      <Url>https://icfonline.sharepoint.com/sites/ihd-dhs/Standard8/_layouts/15/DocIdRedir.aspx?ID=VMX3MACP777Z-1201013908-7740</Url>
      <Description>VMX3MACP777Z-1201013908-7740</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21A96FDC-4F85-457A-927D-607E8A50CF79}"/>
</file>

<file path=customXml/itemProps2.xml><?xml version="1.0" encoding="utf-8"?>
<ds:datastoreItem xmlns:ds="http://schemas.openxmlformats.org/officeDocument/2006/customXml" ds:itemID="{D352E708-A55B-455E-A284-A3E71F0165B3}"/>
</file>

<file path=customXml/itemProps3.xml><?xml version="1.0" encoding="utf-8"?>
<ds:datastoreItem xmlns:ds="http://schemas.openxmlformats.org/officeDocument/2006/customXml" ds:itemID="{72BBD4DA-6738-407A-AF22-FCF523C78544}"/>
</file>

<file path=customXml/itemProps4.xml><?xml version="1.0" encoding="utf-8"?>
<ds:datastoreItem xmlns:ds="http://schemas.openxmlformats.org/officeDocument/2006/customXml" ds:itemID="{BE514C5F-BBAF-45AE-BA70-B9518D655F9B}"/>
</file>

<file path=docProps/app.xml><?xml version="1.0" encoding="utf-8"?>
<Properties xmlns="http://schemas.openxmlformats.org/officeDocument/2006/extended-properties" xmlns:vt="http://schemas.openxmlformats.org/officeDocument/2006/docPropsVTypes">
  <Template>TM03457510[[fn=Savon]]</Template>
  <TotalTime>93</TotalTime>
  <Words>539</Words>
  <Application>Microsoft Office PowerPoint</Application>
  <PresentationFormat>Widescreen</PresentationFormat>
  <Paragraphs>33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Century Gothic</vt:lpstr>
      <vt:lpstr>Garamond</vt:lpstr>
      <vt:lpstr>Savon</vt:lpstr>
      <vt:lpstr>Fixing duplicate interviews - Deleting vs. modifying interviews</vt:lpstr>
      <vt:lpstr>Problem 1: Same woman entered (interviewed) twice by two different team members.</vt:lpstr>
      <vt:lpstr>The problem is detected…</vt:lpstr>
      <vt:lpstr>How to solve:</vt:lpstr>
      <vt:lpstr>3. Discuss the issue among the interviewers who are responsible for the duplicates</vt:lpstr>
      <vt:lpstr>Interviewer menu</vt:lpstr>
      <vt:lpstr>Interviewer + Supervisor menus</vt:lpstr>
      <vt:lpstr>Problem 2: two duplicate HHs by two different team members.</vt:lpstr>
      <vt:lpstr>The problem is detected…</vt:lpstr>
      <vt:lpstr>How to solve:</vt:lpstr>
      <vt:lpstr>How to solve cont.</vt:lpstr>
      <vt:lpstr>3. Discuss the issue among the interviewers who are responsible for the duplicates</vt:lpstr>
      <vt:lpstr>Interviewer menu</vt:lpstr>
      <vt:lpstr>How to solve:</vt:lpstr>
      <vt:lpstr>Interviewer + Supervisor menus</vt:lpstr>
    </vt:vector>
  </TitlesOfParts>
  <Company>Windows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Fixing duplicate interviews - Deleting vs. modifying interviews</dc:title>
  <dc:creator>Marchena, Claudia</dc:creator>
  <cp:lastModifiedBy>Marchena, Claudia</cp:lastModifiedBy>
  <cp:revision>14</cp:revision>
  <dcterms:created xsi:type="dcterms:W3CDTF">2016-09-23T07:12:18Z</dcterms:created>
  <dcterms:modified xsi:type="dcterms:W3CDTF">2016-09-23T08:45:23Z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b6e57bae-967c-400c-8ecf-44f306009b7f</vt:lpwstr>
  </property>
</Properties>
</file>