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../../../Docs/main%20training%20MIS%20Tentative%20Groupings.xls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 1. menus and entry in </a:t>
            </a:r>
            <a:r>
              <a:rPr lang="en-US" dirty="0" err="1" smtClean="0"/>
              <a:t>capi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Ghana malaria indicator survey,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8. WHY IS IT SO IMPORTANT TO ENTER THE CORRECT SUPERVISOR/INTERVIEWER/CLUSTER IN THE INTERVIEWER OR SUPERVISOR MENUS: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1874517"/>
            <a:ext cx="10689951" cy="4983483"/>
          </a:xfrm>
        </p:spPr>
        <p:txBody>
          <a:bodyPr>
            <a:noAutofit/>
          </a:bodyPr>
          <a:lstStyle/>
          <a:p>
            <a:pPr marL="457200" indent="-457200"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This information is used for the data file names</a:t>
            </a:r>
          </a:p>
          <a:p>
            <a:pPr marL="457200" indent="-457200"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This information is used to located the households that interviewers need to visit</a:t>
            </a:r>
          </a:p>
          <a:p>
            <a:pPr marL="457200" indent="-457200"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This </a:t>
            </a:r>
            <a:r>
              <a:rPr lang="en-US" sz="2400" dirty="0" smtClean="0">
                <a:solidFill>
                  <a:schemeClr val="tx1"/>
                </a:solidFill>
              </a:rPr>
              <a:t>information is used to run report in the specific cluster from the supervisor menu</a:t>
            </a:r>
          </a:p>
          <a:p>
            <a:pPr marL="457200" indent="-457200"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This information is used to transfer the correct assignments for a particular cluster</a:t>
            </a:r>
          </a:p>
          <a:p>
            <a:pPr marL="457200" indent="-457200"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This information is used to transfer the data files for a specific cluster</a:t>
            </a:r>
            <a:r>
              <a:rPr lang="en-US" sz="2400" dirty="0" smtClean="0">
                <a:solidFill>
                  <a:schemeClr val="tx1"/>
                </a:solidFill>
              </a:rPr>
              <a:t>/ interviewer(s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This information is used to share data among the team</a:t>
            </a:r>
          </a:p>
          <a:p>
            <a:pPr marL="457200" indent="-457200">
              <a:buAutoNum type="alphaLcPeriod"/>
            </a:pPr>
            <a:r>
              <a:rPr lang="en-US" sz="2400" dirty="0" smtClean="0">
                <a:solidFill>
                  <a:schemeClr val="tx1"/>
                </a:solidFill>
              </a:rPr>
              <a:t>All of the above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4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903616"/>
          </a:xfrm>
        </p:spPr>
        <p:txBody>
          <a:bodyPr>
            <a:noAutofit/>
          </a:bodyPr>
          <a:lstStyle/>
          <a:p>
            <a:r>
              <a:rPr lang="en-US" sz="3200" dirty="0" smtClean="0"/>
              <a:t>9. </a:t>
            </a:r>
            <a:r>
              <a:rPr lang="en-US" sz="3200" dirty="0" smtClean="0"/>
              <a:t>In the Ghan</a:t>
            </a:r>
            <a:r>
              <a:rPr lang="en-US" sz="3200" dirty="0" smtClean="0"/>
              <a:t>a </a:t>
            </a:r>
            <a:r>
              <a:rPr lang="en-US" sz="3200" dirty="0" err="1" smtClean="0"/>
              <a:t>mis</a:t>
            </a:r>
            <a:r>
              <a:rPr lang="en-US" sz="3200" dirty="0" smtClean="0"/>
              <a:t> 2016, </a:t>
            </a:r>
            <a:r>
              <a:rPr lang="en-US" sz="3200" dirty="0" smtClean="0"/>
              <a:t>In </a:t>
            </a:r>
            <a:r>
              <a:rPr lang="en-US" sz="3200" dirty="0" smtClean="0"/>
              <a:t>order to </a:t>
            </a:r>
            <a:r>
              <a:rPr lang="en-US" sz="3200" dirty="0" smtClean="0"/>
              <a:t>backup the data collected after </a:t>
            </a:r>
            <a:r>
              <a:rPr lang="en-US" sz="3200" dirty="0" smtClean="0"/>
              <a:t>interviewing, what device need to be plugged </a:t>
            </a:r>
            <a:r>
              <a:rPr lang="en-US" sz="3200" dirty="0" smtClean="0"/>
              <a:t>into </a:t>
            </a:r>
            <a:r>
              <a:rPr lang="en-US" sz="3200" dirty="0" smtClean="0"/>
              <a:t>the tablet before finishing the household or woman interview?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lphaLcPeriod"/>
            </a:pPr>
            <a:r>
              <a:rPr lang="en-US" sz="3600" dirty="0" smtClean="0">
                <a:solidFill>
                  <a:schemeClr val="tx1"/>
                </a:solidFill>
              </a:rPr>
              <a:t>The USB flash disk</a:t>
            </a:r>
          </a:p>
          <a:p>
            <a:pPr marL="457200" indent="-457200">
              <a:buAutoNum type="alphaLcPeriod"/>
            </a:pPr>
            <a:r>
              <a:rPr lang="en-US" sz="3600" dirty="0" smtClean="0">
                <a:solidFill>
                  <a:schemeClr val="tx1"/>
                </a:solidFill>
              </a:rPr>
              <a:t>The SD card</a:t>
            </a:r>
          </a:p>
          <a:p>
            <a:pPr marL="457200" indent="-457200">
              <a:buAutoNum type="alphaLcPeriod"/>
            </a:pPr>
            <a:r>
              <a:rPr lang="en-US" sz="3600" dirty="0" smtClean="0">
                <a:solidFill>
                  <a:schemeClr val="tx1"/>
                </a:solidFill>
              </a:rPr>
              <a:t>Both</a:t>
            </a:r>
          </a:p>
          <a:p>
            <a:pPr marL="457200" indent="-457200">
              <a:buAutoNum type="alphaLcPeriod"/>
            </a:pPr>
            <a:r>
              <a:rPr lang="en-US" sz="3600" dirty="0" smtClean="0">
                <a:solidFill>
                  <a:schemeClr val="tx1"/>
                </a:solidFill>
              </a:rPr>
              <a:t>No device needed, the information is saved in the tablet hard disk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82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76301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In a blank </a:t>
            </a:r>
            <a:r>
              <a:rPr lang="en-US" sz="5400" dirty="0" smtClean="0"/>
              <a:t>paper, please write: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Your Field Worker (FW) </a:t>
            </a:r>
            <a:r>
              <a:rPr lang="en-US" sz="4000" dirty="0" smtClean="0">
                <a:hlinkClick r:id="rId2" action="ppaction://hlinkfile"/>
              </a:rPr>
              <a:t>code</a:t>
            </a:r>
            <a:endParaRPr lang="en-US" sz="4000" dirty="0" smtClean="0"/>
          </a:p>
          <a:p>
            <a:r>
              <a:rPr lang="en-US" sz="4000" dirty="0" smtClean="0"/>
              <a:t>Your name</a:t>
            </a:r>
          </a:p>
          <a:p>
            <a:r>
              <a:rPr lang="en-US" sz="4000" dirty="0" smtClean="0"/>
              <a:t>Today’s </a:t>
            </a:r>
            <a:r>
              <a:rPr lang="en-US" sz="4000" dirty="0" smtClean="0"/>
              <a:t>date</a:t>
            </a:r>
          </a:p>
          <a:p>
            <a:r>
              <a:rPr lang="en-US" sz="4000" dirty="0" smtClean="0"/>
              <a:t>Quiz </a:t>
            </a:r>
            <a:r>
              <a:rPr lang="en-US" sz="4000" dirty="0"/>
              <a:t>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493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382385"/>
            <a:ext cx="10591979" cy="19036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At any time during data collection, can interviewers write notes?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35" y="2286001"/>
            <a:ext cx="10178322" cy="3593591"/>
          </a:xfrm>
        </p:spPr>
        <p:txBody>
          <a:bodyPr/>
          <a:lstStyle/>
          <a:p>
            <a:pPr marL="457200" indent="-457200">
              <a:buAutoNum type="alphaLcPeriod"/>
            </a:pPr>
            <a:r>
              <a:rPr lang="en-US" sz="3200" dirty="0" smtClean="0">
                <a:solidFill>
                  <a:schemeClr val="tx1"/>
                </a:solidFill>
              </a:rPr>
              <a:t>Yes, notes can be written for any question</a:t>
            </a:r>
          </a:p>
          <a:p>
            <a:pPr marL="457200" indent="-457200">
              <a:buAutoNum type="alphaLcPeriod"/>
            </a:pPr>
            <a:r>
              <a:rPr lang="en-US" sz="3200" dirty="0" smtClean="0">
                <a:solidFill>
                  <a:schemeClr val="tx1"/>
                </a:solidFill>
              </a:rPr>
              <a:t>No, notes can only be written for comments at the end of each questionnaire (household, woman, biomarker)</a:t>
            </a:r>
          </a:p>
          <a:p>
            <a:pPr marL="457200" indent="-457200">
              <a:buAutoNum type="alphaLcPeriod"/>
            </a:pPr>
            <a:r>
              <a:rPr lang="en-US" sz="3200" dirty="0" smtClean="0">
                <a:solidFill>
                  <a:schemeClr val="tx1"/>
                </a:solidFill>
              </a:rPr>
              <a:t>Yes, notes can be written for any question as well as for comments at the end of each questionnaire</a:t>
            </a:r>
          </a:p>
          <a:p>
            <a:pPr marL="457200" indent="-457200">
              <a:buAutoNum type="alphaLcPeriod"/>
            </a:pPr>
            <a:r>
              <a:rPr lang="en-US" sz="3200" dirty="0" smtClean="0">
                <a:solidFill>
                  <a:schemeClr val="tx1"/>
                </a:solidFill>
              </a:rPr>
              <a:t>None of the above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1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382385"/>
            <a:ext cx="10983686" cy="1492132"/>
          </a:xfrm>
        </p:spPr>
        <p:txBody>
          <a:bodyPr>
            <a:noAutofit/>
          </a:bodyPr>
          <a:lstStyle/>
          <a:p>
            <a:r>
              <a:rPr lang="en-US" sz="3600" dirty="0" smtClean="0"/>
              <a:t>2. Identify the </a:t>
            </a:r>
            <a:r>
              <a:rPr lang="en-US" sz="3600" dirty="0" smtClean="0"/>
              <a:t>“area </a:t>
            </a:r>
            <a:r>
              <a:rPr lang="en-US" sz="3600" dirty="0" smtClean="0"/>
              <a:t>for </a:t>
            </a:r>
            <a:r>
              <a:rPr lang="en-US" sz="3600" dirty="0" smtClean="0"/>
              <a:t>question”, from where </a:t>
            </a:r>
            <a:r>
              <a:rPr lang="en-US" sz="3600" dirty="0" smtClean="0"/>
              <a:t>interviewers are supposed to read the question to the respondent.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561" y="2328409"/>
            <a:ext cx="8057924" cy="380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2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2262844"/>
          </a:xfrm>
        </p:spPr>
        <p:txBody>
          <a:bodyPr>
            <a:noAutofit/>
          </a:bodyPr>
          <a:lstStyle/>
          <a:p>
            <a:r>
              <a:rPr lang="en-US" sz="4000" dirty="0" smtClean="0"/>
              <a:t>3. When navigating in the </a:t>
            </a:r>
            <a:r>
              <a:rPr lang="en-US" sz="4000" dirty="0" err="1" smtClean="0"/>
              <a:t>capi</a:t>
            </a:r>
            <a:r>
              <a:rPr lang="en-US" sz="4000" dirty="0" smtClean="0"/>
              <a:t> data entry application, </a:t>
            </a:r>
            <a:r>
              <a:rPr lang="en-US" sz="4000" dirty="0" smtClean="0"/>
              <a:t>interviewers</a:t>
            </a:r>
            <a:r>
              <a:rPr lang="en-US" sz="4000" dirty="0" smtClean="0"/>
              <a:t> </a:t>
            </a:r>
            <a:r>
              <a:rPr lang="en-US" sz="4000" dirty="0" smtClean="0"/>
              <a:t>could use the following key to “go to” a field or </a:t>
            </a:r>
            <a:r>
              <a:rPr lang="en-US" sz="4000" dirty="0" smtClean="0"/>
              <a:t>question</a:t>
            </a:r>
            <a:r>
              <a:rPr lang="en-US" sz="4000" dirty="0" smtClean="0"/>
              <a:t>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35" y="2884716"/>
            <a:ext cx="10178322" cy="3593591"/>
          </a:xfrm>
        </p:spPr>
        <p:txBody>
          <a:bodyPr>
            <a:normAutofit/>
          </a:bodyPr>
          <a:lstStyle/>
          <a:p>
            <a:pPr marL="457200" indent="-457200">
              <a:buAutoNum type="alphaLcPeriod"/>
            </a:pPr>
            <a:r>
              <a:rPr lang="en-US" sz="6000" dirty="0" smtClean="0">
                <a:solidFill>
                  <a:schemeClr val="tx1"/>
                </a:solidFill>
              </a:rPr>
              <a:t>F10</a:t>
            </a:r>
          </a:p>
          <a:p>
            <a:pPr marL="457200" indent="-457200">
              <a:buAutoNum type="alphaLcPeriod"/>
            </a:pPr>
            <a:r>
              <a:rPr lang="en-US" sz="6000" dirty="0" smtClean="0">
                <a:solidFill>
                  <a:schemeClr val="tx1"/>
                </a:solidFill>
              </a:rPr>
              <a:t>F6</a:t>
            </a:r>
          </a:p>
          <a:p>
            <a:pPr marL="457200" indent="-457200">
              <a:buAutoNum type="alphaLcPeriod"/>
            </a:pPr>
            <a:r>
              <a:rPr lang="en-US" sz="6000" dirty="0" smtClean="0">
                <a:solidFill>
                  <a:schemeClr val="tx1"/>
                </a:solidFill>
              </a:rPr>
              <a:t>F5</a:t>
            </a:r>
            <a:endParaRPr 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4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To “go to” a field or question, interviewers need to know that: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03913"/>
          </a:xfrm>
        </p:spPr>
        <p:txBody>
          <a:bodyPr>
            <a:noAutofit/>
          </a:bodyPr>
          <a:lstStyle/>
          <a:p>
            <a:pPr marL="457200" indent="-457200">
              <a:buAutoNum type="alphaLcPeriod"/>
            </a:pPr>
            <a:r>
              <a:rPr lang="en-US" sz="3200" b="1" dirty="0" smtClean="0">
                <a:solidFill>
                  <a:schemeClr val="tx1"/>
                </a:solidFill>
              </a:rPr>
              <a:t>QH</a:t>
            </a:r>
            <a:r>
              <a:rPr lang="en-US" sz="3200" dirty="0" smtClean="0">
                <a:solidFill>
                  <a:schemeClr val="tx1"/>
                </a:solidFill>
              </a:rPr>
              <a:t> FOLLOWED BY QUESTION NUMBER ARE QUESTION NAMES IN THE HOUSEHOLD</a:t>
            </a:r>
          </a:p>
          <a:p>
            <a:pPr marL="457200" indent="-457200">
              <a:buAutoNum type="alphaLcPeriod"/>
            </a:pPr>
            <a:r>
              <a:rPr lang="en-US" sz="3200" b="1" dirty="0" smtClean="0">
                <a:solidFill>
                  <a:schemeClr val="tx1"/>
                </a:solidFill>
              </a:rPr>
              <a:t>Q</a:t>
            </a:r>
            <a:r>
              <a:rPr lang="en-US" sz="3200" dirty="0" smtClean="0">
                <a:solidFill>
                  <a:schemeClr val="tx1"/>
                </a:solidFill>
              </a:rPr>
              <a:t> FOLLOWED BY QUESTION NUMBER ARE QUESTION NAMES IN THE WOMAN</a:t>
            </a:r>
          </a:p>
          <a:p>
            <a:pPr marL="457200" indent="-457200">
              <a:buAutoNum type="alphaLcPeriod"/>
            </a:pPr>
            <a:r>
              <a:rPr lang="en-US" sz="3200" b="1" dirty="0" smtClean="0">
                <a:solidFill>
                  <a:schemeClr val="tx1"/>
                </a:solidFill>
              </a:rPr>
              <a:t>QB</a:t>
            </a:r>
            <a:r>
              <a:rPr lang="en-US" sz="3200" dirty="0" smtClean="0">
                <a:solidFill>
                  <a:schemeClr val="tx1"/>
                </a:solidFill>
              </a:rPr>
              <a:t> FOLLOWED BY QUESTION NUMBER ARE QUESTION NAMES FOR THE BIOMARKER</a:t>
            </a:r>
          </a:p>
          <a:p>
            <a:pPr marL="457200" indent="-457200">
              <a:buAutoNum type="alphaLcPeriod"/>
            </a:pPr>
            <a:r>
              <a:rPr lang="en-US" sz="3200" dirty="0" smtClean="0">
                <a:solidFill>
                  <a:schemeClr val="tx1"/>
                </a:solidFill>
              </a:rPr>
              <a:t>ALL OF THE ABOVE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06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IS it MANDATORY TO CORRECT THE FOLLOWING ERROR MESSAGE?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1678" y="2222861"/>
            <a:ext cx="10178322" cy="3656731"/>
          </a:xfrm>
        </p:spPr>
        <p:txBody>
          <a:bodyPr/>
          <a:lstStyle/>
          <a:p>
            <a:pPr marL="457200" indent="-457200">
              <a:buAutoNum type="alphaLcPeriod"/>
            </a:pPr>
            <a:r>
              <a:rPr lang="en-US" sz="3600" dirty="0" smtClean="0">
                <a:solidFill>
                  <a:schemeClr val="tx1"/>
                </a:solidFill>
              </a:rPr>
              <a:t>Yes</a:t>
            </a:r>
          </a:p>
          <a:p>
            <a:pPr marL="457200" indent="-457200">
              <a:buAutoNum type="alphaLcPeriod"/>
            </a:pPr>
            <a:r>
              <a:rPr lang="en-US" sz="3600" dirty="0" smtClean="0">
                <a:solidFill>
                  <a:schemeClr val="tx1"/>
                </a:solidFill>
              </a:rPr>
              <a:t>No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877" y="2222861"/>
            <a:ext cx="7973538" cy="320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324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What is the type of message displayed in the image below: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484913"/>
          </a:xfrm>
        </p:spPr>
        <p:txBody>
          <a:bodyPr>
            <a:normAutofit/>
          </a:bodyPr>
          <a:lstStyle/>
          <a:p>
            <a:pPr marL="457200" indent="-457200">
              <a:buAutoNum type="alphaLcPeriod"/>
            </a:pPr>
            <a:r>
              <a:rPr lang="en-US" sz="3200" dirty="0" smtClean="0">
                <a:solidFill>
                  <a:schemeClr val="tx1"/>
                </a:solidFill>
              </a:rPr>
              <a:t>Error message</a:t>
            </a:r>
          </a:p>
          <a:p>
            <a:pPr marL="457200" indent="-457200">
              <a:buAutoNum type="alphaLcPeriod"/>
            </a:pPr>
            <a:r>
              <a:rPr lang="en-US" sz="3200" dirty="0" smtClean="0">
                <a:solidFill>
                  <a:schemeClr val="tx1"/>
                </a:solidFill>
              </a:rPr>
              <a:t>Entry message</a:t>
            </a: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lang="en-US" sz="3200" dirty="0">
                <a:solidFill>
                  <a:schemeClr val="tx1"/>
                </a:solidFill>
              </a:rPr>
              <a:t>Warning </a:t>
            </a:r>
            <a:r>
              <a:rPr lang="en-US" sz="3200" dirty="0" smtClean="0">
                <a:solidFill>
                  <a:schemeClr val="tx1"/>
                </a:solidFill>
              </a:rPr>
              <a:t>message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457200" indent="-457200">
              <a:buAutoNum type="alphaLcPeriod"/>
            </a:pPr>
            <a:r>
              <a:rPr lang="en-US" sz="3200" dirty="0" smtClean="0">
                <a:solidFill>
                  <a:schemeClr val="tx1"/>
                </a:solidFill>
              </a:rPr>
              <a:t>This </a:t>
            </a:r>
            <a:r>
              <a:rPr lang="en-US" sz="3200" dirty="0" smtClean="0">
                <a:solidFill>
                  <a:schemeClr val="tx1"/>
                </a:solidFill>
              </a:rPr>
              <a:t>is not a message, it is an error of the CAPI data entry </a:t>
            </a:r>
            <a:r>
              <a:rPr lang="en-US" sz="3200" dirty="0" smtClean="0">
                <a:solidFill>
                  <a:schemeClr val="tx1"/>
                </a:solidFill>
              </a:rPr>
              <a:t>system and </a:t>
            </a:r>
            <a:r>
              <a:rPr lang="en-US" sz="3200" dirty="0" smtClean="0">
                <a:solidFill>
                  <a:schemeClr val="tx1"/>
                </a:solidFill>
              </a:rPr>
              <a:t>interviewers </a:t>
            </a:r>
            <a:r>
              <a:rPr lang="en-US" sz="3200" dirty="0" smtClean="0">
                <a:solidFill>
                  <a:schemeClr val="tx1"/>
                </a:solidFill>
              </a:rPr>
              <a:t>only need </a:t>
            </a:r>
            <a:r>
              <a:rPr lang="en-US" sz="3200" dirty="0" smtClean="0">
                <a:solidFill>
                  <a:schemeClr val="tx1"/>
                </a:solidFill>
              </a:rPr>
              <a:t>to click </a:t>
            </a:r>
            <a:r>
              <a:rPr lang="en-US" sz="3200" dirty="0" smtClean="0">
                <a:solidFill>
                  <a:schemeClr val="tx1"/>
                </a:solidFill>
              </a:rPr>
              <a:t>Ok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112" y="5315404"/>
            <a:ext cx="5626916" cy="13261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45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7. The following error message offers options TO CORRECT AN ERROR IN THE DATA, which are: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4336" y="2514600"/>
            <a:ext cx="10178322" cy="4082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a. RETURN TO CORRECT REPRODUCTION SECTION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b. RETURN TO CORRECT CHILD SEX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c. RETURN TO CORRECT REPRODUCTION SECTION AND CHILD SEX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d. RETURN TO CORRECT REPRODUCTION SECTION OR CHILD SEX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015" y="4844794"/>
            <a:ext cx="8659433" cy="1580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41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E0BC70FB04E14C8ED45C26FF73C393" ma:contentTypeVersion="536" ma:contentTypeDescription="Create a new document." ma:contentTypeScope="" ma:versionID="966febeccf9d42576f06ff3a259d02a0">
  <xsd:schema xmlns:xsd="http://www.w3.org/2001/XMLSchema" xmlns:xs="http://www.w3.org/2001/XMLSchema" xmlns:p="http://schemas.microsoft.com/office/2006/metadata/properties" xmlns:ns2="d16efad5-0601-4cf0-b7c2-89968258c777" xmlns:ns3="d58a30a2-7d65-49ea-9133-261ce59728b8" targetNamespace="http://schemas.microsoft.com/office/2006/metadata/properties" ma:root="true" ma:fieldsID="162699f611da146ae0e01fee0b810492" ns2:_="" ns3:_="">
    <xsd:import namespace="d16efad5-0601-4cf0-b7c2-89968258c777"/>
    <xsd:import namespace="d58a30a2-7d65-49ea-9133-261ce59728b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efad5-0601-4cf0-b7c2-89968258c77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8a30a2-7d65-49ea-9133-261ce5972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16efad5-0601-4cf0-b7c2-89968258c777">VMX3MACP777Z-1201013908-7737</_dlc_DocId>
    <_dlc_DocIdUrl xmlns="d16efad5-0601-4cf0-b7c2-89968258c777">
      <Url>https://icfonline.sharepoint.com/sites/ihd-dhs/Standard8/_layouts/15/DocIdRedir.aspx?ID=VMX3MACP777Z-1201013908-7737</Url>
      <Description>VMX3MACP777Z-1201013908-7737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3979A20-6D32-4217-9560-A9B2F3B2A3F0}"/>
</file>

<file path=customXml/itemProps2.xml><?xml version="1.0" encoding="utf-8"?>
<ds:datastoreItem xmlns:ds="http://schemas.openxmlformats.org/officeDocument/2006/customXml" ds:itemID="{6C72080C-8265-4433-8C0D-E14CCA3A3431}"/>
</file>

<file path=customXml/itemProps3.xml><?xml version="1.0" encoding="utf-8"?>
<ds:datastoreItem xmlns:ds="http://schemas.openxmlformats.org/officeDocument/2006/customXml" ds:itemID="{81461193-591A-4719-B254-686CA26CB484}"/>
</file>

<file path=customXml/itemProps4.xml><?xml version="1.0" encoding="utf-8"?>
<ds:datastoreItem xmlns:ds="http://schemas.openxmlformats.org/officeDocument/2006/customXml" ds:itemID="{9670696F-C2FD-4436-A031-67986F985DA1}"/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151</TotalTime>
  <Words>476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Badge</vt:lpstr>
      <vt:lpstr>Quiz 1. menus and entry in capi</vt:lpstr>
      <vt:lpstr>In a blank paper, please write:</vt:lpstr>
      <vt:lpstr>1. At any time during data collection, can interviewers write notes?</vt:lpstr>
      <vt:lpstr>2. Identify the “area for question”, from where interviewers are supposed to read the question to the respondent.</vt:lpstr>
      <vt:lpstr>3. When navigating in the capi data entry application, interviewers could use the following key to “go to” a field or question:</vt:lpstr>
      <vt:lpstr>4. To “go to” a field or question, interviewers need to know that:</vt:lpstr>
      <vt:lpstr>5. IS it MANDATORY TO CORRECT THE FOLLOWING ERROR MESSAGE?</vt:lpstr>
      <vt:lpstr>6. What is the type of message displayed in the image below:</vt:lpstr>
      <vt:lpstr>7. The following error message offers options TO CORRECT AN ERROR IN THE DATA, which are:</vt:lpstr>
      <vt:lpstr>8. WHY IS IT SO IMPORTANT TO ENTER THE CORRECT SUPERVISOR/INTERVIEWER/CLUSTER IN THE INTERVIEWER OR SUPERVISOR MENUS:</vt:lpstr>
      <vt:lpstr>9. In the Ghana mis 2016, In order to backup the data collected after interviewing, what device need to be plugged into the tablet before finishing the household or woman interview?</vt:lpstr>
    </vt:vector>
  </TitlesOfParts>
  <Company>Windows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1. menus and entry in capi</dc:title>
  <dc:creator>Marchena, Claudia</dc:creator>
  <cp:lastModifiedBy>Marchena, Claudia</cp:lastModifiedBy>
  <cp:revision>14</cp:revision>
  <dcterms:created xsi:type="dcterms:W3CDTF">2016-09-20T07:34:39Z</dcterms:created>
  <dcterms:modified xsi:type="dcterms:W3CDTF">2016-09-26T08:31:26Z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0x010100A9E0BC70FB04E14C8ED45C26FF73C393</vt:lpwstr>
  </property>
  <property fmtid="{D5CDD505-2E9C-101B-9397-08002B2CF9AE}" pid="3" name="_dlc_DocIdItemGuid">
    <vt:lpwstr>93743c45-5f21-4d51-823a-11177ad1fa4e</vt:lpwstr>
  </property>
</Properties>
</file>