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1" r:id="rId7"/>
    <p:sldId id="260"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9/22/2016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9/22/2016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9/22/2016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2. entry in </a:t>
            </a:r>
            <a:r>
              <a:rPr lang="en-US" dirty="0" err="1" smtClean="0"/>
              <a:t>capi</a:t>
            </a:r>
            <a:endParaRPr lang="en-US" dirty="0"/>
          </a:p>
        </p:txBody>
      </p:sp>
      <p:sp>
        <p:nvSpPr>
          <p:cNvPr id="3" name="Subtitle 2"/>
          <p:cNvSpPr>
            <a:spLocks noGrp="1"/>
          </p:cNvSpPr>
          <p:nvPr>
            <p:ph type="subTitle" idx="1"/>
          </p:nvPr>
        </p:nvSpPr>
        <p:spPr/>
        <p:txBody>
          <a:bodyPr/>
          <a:lstStyle/>
          <a:p>
            <a:r>
              <a:rPr lang="en-US" dirty="0" smtClean="0"/>
              <a:t>Ghana Malaria Indicator Survey, 2016</a:t>
            </a:r>
            <a:endParaRPr lang="en-US" dirty="0"/>
          </a:p>
        </p:txBody>
      </p:sp>
    </p:spTree>
    <p:extLst>
      <p:ext uri="{BB962C8B-B14F-4D97-AF65-F5344CB8AC3E}">
        <p14:creationId xmlns:p14="http://schemas.microsoft.com/office/powerpoint/2010/main" val="393907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For the Ghana MIS 2016, the birth history is collected for children born between:</a:t>
            </a:r>
            <a:endParaRPr lang="en-US" dirty="0"/>
          </a:p>
        </p:txBody>
      </p:sp>
      <p:sp>
        <p:nvSpPr>
          <p:cNvPr id="3" name="Content Placeholder 2"/>
          <p:cNvSpPr>
            <a:spLocks noGrp="1"/>
          </p:cNvSpPr>
          <p:nvPr>
            <p:ph idx="1"/>
          </p:nvPr>
        </p:nvSpPr>
        <p:spPr>
          <a:xfrm>
            <a:off x="1371600" y="2286000"/>
            <a:ext cx="9601200" cy="1458686"/>
          </a:xfrm>
        </p:spPr>
        <p:txBody>
          <a:bodyPr>
            <a:normAutofit/>
          </a:bodyPr>
          <a:lstStyle/>
          <a:p>
            <a:pPr marL="0" indent="0">
              <a:buNone/>
            </a:pPr>
            <a:endParaRPr lang="en-US" sz="3200" dirty="0" smtClean="0"/>
          </a:p>
          <a:p>
            <a:pPr marL="0" indent="0">
              <a:buNone/>
            </a:pPr>
            <a:r>
              <a:rPr lang="en-US" sz="3200" dirty="0" smtClean="0"/>
              <a:t>______________ and ______________</a:t>
            </a:r>
            <a:endParaRPr lang="en-US" sz="3200" dirty="0"/>
          </a:p>
        </p:txBody>
      </p:sp>
    </p:spTree>
    <p:extLst>
      <p:ext uri="{BB962C8B-B14F-4D97-AF65-F5344CB8AC3E}">
        <p14:creationId xmlns:p14="http://schemas.microsoft.com/office/powerpoint/2010/main" val="253035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286" y="1676400"/>
            <a:ext cx="9601200" cy="2383971"/>
          </a:xfrm>
        </p:spPr>
        <p:txBody>
          <a:bodyPr>
            <a:noAutofit/>
          </a:bodyPr>
          <a:lstStyle/>
          <a:p>
            <a:r>
              <a:rPr lang="en-US" sz="5400" dirty="0" smtClean="0"/>
              <a:t>8. The first child listed in the birth history is the______________</a:t>
            </a:r>
            <a:r>
              <a:rPr lang="en-US" sz="5400" dirty="0"/>
              <a:t> </a:t>
            </a:r>
            <a:r>
              <a:rPr lang="en-US" sz="5400" dirty="0" smtClean="0"/>
              <a:t>child.</a:t>
            </a:r>
            <a:endParaRPr lang="en-US" sz="5400" dirty="0"/>
          </a:p>
        </p:txBody>
      </p:sp>
    </p:spTree>
    <p:extLst>
      <p:ext uri="{BB962C8B-B14F-4D97-AF65-F5344CB8AC3E}">
        <p14:creationId xmlns:p14="http://schemas.microsoft.com/office/powerpoint/2010/main" val="3323689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0628"/>
            <a:ext cx="9601200" cy="2242457"/>
          </a:xfrm>
        </p:spPr>
        <p:txBody>
          <a:bodyPr>
            <a:normAutofit fontScale="90000"/>
          </a:bodyPr>
          <a:lstStyle/>
          <a:p>
            <a:r>
              <a:rPr lang="en-US" dirty="0" smtClean="0"/>
              <a:t>9. The most common error message(s) interviewers will have to correct when recording birth history and Reproduction sections are:</a:t>
            </a:r>
            <a:endParaRPr lang="en-US" dirty="0"/>
          </a:p>
        </p:txBody>
      </p:sp>
      <p:sp>
        <p:nvSpPr>
          <p:cNvPr id="3" name="Content Placeholder 2"/>
          <p:cNvSpPr>
            <a:spLocks noGrp="1"/>
          </p:cNvSpPr>
          <p:nvPr>
            <p:ph idx="1"/>
          </p:nvPr>
        </p:nvSpPr>
        <p:spPr>
          <a:xfrm>
            <a:off x="1480457" y="2373085"/>
            <a:ext cx="9601200" cy="4365172"/>
          </a:xfrm>
        </p:spPr>
        <p:txBody>
          <a:bodyPr>
            <a:noAutofit/>
          </a:bodyPr>
          <a:lstStyle/>
          <a:p>
            <a:pPr marL="457200" indent="-457200">
              <a:buAutoNum type="alphaLcPeriod"/>
            </a:pPr>
            <a:r>
              <a:rPr lang="en-US" sz="2400" dirty="0" smtClean="0"/>
              <a:t>Children listed out of order. Children most be listed starting with the youngest child born within 2011-2016.</a:t>
            </a:r>
          </a:p>
          <a:p>
            <a:pPr marL="457200" indent="-457200">
              <a:buAutoNum type="alphaLcPeriod"/>
            </a:pPr>
            <a:r>
              <a:rPr lang="en-US" sz="2400" dirty="0" smtClean="0"/>
              <a:t>Birth intervals too short. Children most be born at least 9 months apart. Although it is a Warning message, the interviewer should probe the respondent to make sure the when the birth occurred, it might be the woman mistakenly reported the date of birth. The interviewer must write a note if after probing with the woman, she insist that the date of birth with the intervals too short is correct.</a:t>
            </a:r>
          </a:p>
          <a:p>
            <a:pPr marL="457200" indent="-457200">
              <a:buAutoNum type="alphaLcPeriod"/>
            </a:pPr>
            <a:r>
              <a:rPr lang="en-US" sz="2400" dirty="0" smtClean="0"/>
              <a:t>Inconsistencies among Reproduction (Q203 to Q207) and birth history.</a:t>
            </a:r>
          </a:p>
          <a:p>
            <a:pPr marL="457200" indent="-457200">
              <a:buAutoNum type="alphaLcPeriod"/>
            </a:pPr>
            <a:r>
              <a:rPr lang="en-US" sz="2400" dirty="0" smtClean="0"/>
              <a:t>All of the above.</a:t>
            </a:r>
          </a:p>
          <a:p>
            <a:pPr marL="457200" indent="-457200">
              <a:buAutoNum type="alphaLcPeriod"/>
            </a:pPr>
            <a:endParaRPr lang="en-US" sz="2400" dirty="0" smtClean="0"/>
          </a:p>
          <a:p>
            <a:pPr marL="457200" indent="-457200">
              <a:buAutoNum type="alphaLcPeriod"/>
            </a:pPr>
            <a:endParaRPr lang="en-US" sz="2400" dirty="0"/>
          </a:p>
        </p:txBody>
      </p:sp>
    </p:spTree>
    <p:extLst>
      <p:ext uri="{BB962C8B-B14F-4D97-AF65-F5344CB8AC3E}">
        <p14:creationId xmlns:p14="http://schemas.microsoft.com/office/powerpoint/2010/main" val="362293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considerations for you to remember</a:t>
            </a:r>
            <a:endParaRPr lang="en-US" dirty="0"/>
          </a:p>
        </p:txBody>
      </p:sp>
      <p:sp>
        <p:nvSpPr>
          <p:cNvPr id="3" name="Content Placeholder 2"/>
          <p:cNvSpPr>
            <a:spLocks noGrp="1"/>
          </p:cNvSpPr>
          <p:nvPr>
            <p:ph idx="1"/>
          </p:nvPr>
        </p:nvSpPr>
        <p:spPr>
          <a:xfrm>
            <a:off x="1371600" y="2285999"/>
            <a:ext cx="9601200" cy="4310743"/>
          </a:xfrm>
        </p:spPr>
        <p:txBody>
          <a:bodyPr>
            <a:noAutofit/>
          </a:bodyPr>
          <a:lstStyle/>
          <a:p>
            <a:r>
              <a:rPr lang="en-US" sz="3200" dirty="0" smtClean="0"/>
              <a:t>Why are you here?</a:t>
            </a:r>
          </a:p>
          <a:p>
            <a:r>
              <a:rPr lang="en-US" sz="3200" dirty="0" smtClean="0"/>
              <a:t>Why we test you?</a:t>
            </a:r>
          </a:p>
          <a:p>
            <a:pPr marL="530352" lvl="1" indent="0">
              <a:buNone/>
            </a:pPr>
            <a:r>
              <a:rPr lang="en-US" sz="3200" dirty="0" smtClean="0"/>
              <a:t>Some people are shy, some people may not be suitable for this job, some people work hard, some people like comfort</a:t>
            </a:r>
          </a:p>
          <a:p>
            <a:r>
              <a:rPr lang="en-US" sz="3200" dirty="0" smtClean="0"/>
              <a:t>Who do you want to get the job in first place?</a:t>
            </a:r>
          </a:p>
          <a:p>
            <a:r>
              <a:rPr lang="en-US" sz="3200" dirty="0" smtClean="0"/>
              <a:t>I believe at this point I don’t have to ever ask you for absolute silence during the test</a:t>
            </a:r>
          </a:p>
          <a:p>
            <a:endParaRPr lang="en-US" sz="3200" dirty="0"/>
          </a:p>
        </p:txBody>
      </p:sp>
    </p:spTree>
    <p:extLst>
      <p:ext uri="{BB962C8B-B14F-4D97-AF65-F5344CB8AC3E}">
        <p14:creationId xmlns:p14="http://schemas.microsoft.com/office/powerpoint/2010/main" val="48684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In a blank paper write:</a:t>
            </a:r>
            <a:endParaRPr lang="en-US" sz="6600" dirty="0"/>
          </a:p>
        </p:txBody>
      </p:sp>
      <p:sp>
        <p:nvSpPr>
          <p:cNvPr id="3" name="Content Placeholder 2"/>
          <p:cNvSpPr>
            <a:spLocks noGrp="1"/>
          </p:cNvSpPr>
          <p:nvPr>
            <p:ph idx="1"/>
          </p:nvPr>
        </p:nvSpPr>
        <p:spPr/>
        <p:txBody>
          <a:bodyPr>
            <a:noAutofit/>
          </a:bodyPr>
          <a:lstStyle/>
          <a:p>
            <a:r>
              <a:rPr lang="en-US" sz="4800" dirty="0" smtClean="0"/>
              <a:t>Your FW code</a:t>
            </a:r>
          </a:p>
          <a:p>
            <a:r>
              <a:rPr lang="en-US" sz="4800" dirty="0" smtClean="0"/>
              <a:t>Your Name</a:t>
            </a:r>
          </a:p>
          <a:p>
            <a:r>
              <a:rPr lang="en-US" sz="4800" dirty="0" smtClean="0"/>
              <a:t>Today’s date 9/21</a:t>
            </a:r>
          </a:p>
          <a:p>
            <a:r>
              <a:rPr lang="en-US" sz="4800" dirty="0" smtClean="0"/>
              <a:t>Quiz 2</a:t>
            </a:r>
          </a:p>
        </p:txBody>
      </p:sp>
    </p:spTree>
    <p:extLst>
      <p:ext uri="{BB962C8B-B14F-4D97-AF65-F5344CB8AC3E}">
        <p14:creationId xmlns:p14="http://schemas.microsoft.com/office/powerpoint/2010/main" val="420257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1564"/>
            <a:ext cx="9601200" cy="2283279"/>
          </a:xfrm>
        </p:spPr>
        <p:txBody>
          <a:bodyPr>
            <a:normAutofit fontScale="90000"/>
          </a:bodyPr>
          <a:lstStyle/>
          <a:p>
            <a:r>
              <a:rPr lang="en-US" dirty="0" smtClean="0">
                <a:solidFill>
                  <a:schemeClr val="tx1"/>
                </a:solidFill>
              </a:rPr>
              <a:t>1. While interviewing using the CAPI system, this button      allows to go to the end, the same functionality is also possible by pressing…</a:t>
            </a:r>
            <a:endParaRPr lang="en-US" dirty="0">
              <a:solidFill>
                <a:schemeClr val="tx1"/>
              </a:solidFill>
            </a:endParaRPr>
          </a:p>
        </p:txBody>
      </p:sp>
      <p:sp>
        <p:nvSpPr>
          <p:cNvPr id="3" name="Content Placeholder 2"/>
          <p:cNvSpPr>
            <a:spLocks noGrp="1"/>
          </p:cNvSpPr>
          <p:nvPr>
            <p:ph idx="1"/>
          </p:nvPr>
        </p:nvSpPr>
        <p:spPr>
          <a:xfrm>
            <a:off x="1371600" y="2824844"/>
            <a:ext cx="9601200" cy="3581400"/>
          </a:xfrm>
        </p:spPr>
        <p:txBody>
          <a:bodyPr>
            <a:normAutofit/>
          </a:bodyPr>
          <a:lstStyle/>
          <a:p>
            <a:pPr marL="0" indent="0">
              <a:buNone/>
            </a:pPr>
            <a:endParaRPr lang="en-US" sz="3600" dirty="0" smtClean="0"/>
          </a:p>
          <a:p>
            <a:r>
              <a:rPr lang="en-US" sz="6000" dirty="0" smtClean="0"/>
              <a:t>F___</a:t>
            </a:r>
            <a:endParaRPr lang="en-US" sz="6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88226" y="1284515"/>
            <a:ext cx="751115" cy="487725"/>
          </a:xfrm>
          <a:prstGeom prst="rect">
            <a:avLst/>
          </a:prstGeom>
          <a:noFill/>
          <a:ln>
            <a:noFill/>
          </a:ln>
        </p:spPr>
      </p:pic>
    </p:spTree>
    <p:extLst>
      <p:ext uri="{BB962C8B-B14F-4D97-AF65-F5344CB8AC3E}">
        <p14:creationId xmlns:p14="http://schemas.microsoft.com/office/powerpoint/2010/main" val="2193252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2318657"/>
          </a:xfrm>
        </p:spPr>
        <p:txBody>
          <a:bodyPr>
            <a:normAutofit fontScale="90000"/>
          </a:bodyPr>
          <a:lstStyle/>
          <a:p>
            <a:r>
              <a:rPr lang="en-US" dirty="0" smtClean="0"/>
              <a:t>2. When entering the household members who slept under a particular mosquito net, what do you enter to indicate that no more members slept under that particular net?</a:t>
            </a:r>
            <a:endParaRPr lang="en-US" dirty="0"/>
          </a:p>
        </p:txBody>
      </p:sp>
      <p:grpSp>
        <p:nvGrpSpPr>
          <p:cNvPr id="16" name="Group 15"/>
          <p:cNvGrpSpPr/>
          <p:nvPr/>
        </p:nvGrpSpPr>
        <p:grpSpPr>
          <a:xfrm>
            <a:off x="5562596" y="3320139"/>
            <a:ext cx="947067" cy="2024746"/>
            <a:chOff x="1894110" y="3581396"/>
            <a:chExt cx="947067" cy="2024746"/>
          </a:xfrm>
        </p:grpSpPr>
        <p:grpSp>
          <p:nvGrpSpPr>
            <p:cNvPr id="6" name="Group 5"/>
            <p:cNvGrpSpPr/>
            <p:nvPr/>
          </p:nvGrpSpPr>
          <p:grpSpPr>
            <a:xfrm>
              <a:off x="1894114" y="3581396"/>
              <a:ext cx="947061" cy="522518"/>
              <a:chOff x="1894114" y="3581396"/>
              <a:chExt cx="947061" cy="522518"/>
            </a:xfrm>
          </p:grpSpPr>
          <p:sp>
            <p:nvSpPr>
              <p:cNvPr id="4" name="Rectangle 3"/>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 name="Group 6"/>
            <p:cNvGrpSpPr/>
            <p:nvPr/>
          </p:nvGrpSpPr>
          <p:grpSpPr>
            <a:xfrm>
              <a:off x="1894110" y="4093028"/>
              <a:ext cx="947061" cy="522518"/>
              <a:chOff x="1894114" y="3581396"/>
              <a:chExt cx="947061" cy="522518"/>
            </a:xfrm>
          </p:grpSpPr>
          <p:sp>
            <p:nvSpPr>
              <p:cNvPr id="8" name="Rectangle 7"/>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0" name="Group 9"/>
            <p:cNvGrpSpPr/>
            <p:nvPr/>
          </p:nvGrpSpPr>
          <p:grpSpPr>
            <a:xfrm>
              <a:off x="1894116" y="4593767"/>
              <a:ext cx="947061" cy="522518"/>
              <a:chOff x="1894114" y="3581396"/>
              <a:chExt cx="947061" cy="522518"/>
            </a:xfrm>
          </p:grpSpPr>
          <p:sp>
            <p:nvSpPr>
              <p:cNvPr id="11" name="Rectangle 10"/>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3" name="Group 12"/>
            <p:cNvGrpSpPr/>
            <p:nvPr/>
          </p:nvGrpSpPr>
          <p:grpSpPr>
            <a:xfrm>
              <a:off x="1894115" y="5083624"/>
              <a:ext cx="947061" cy="522518"/>
              <a:chOff x="1894114" y="3581396"/>
              <a:chExt cx="947061" cy="522518"/>
            </a:xfrm>
          </p:grpSpPr>
          <p:sp>
            <p:nvSpPr>
              <p:cNvPr id="14" name="Rectangle 13"/>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spTree>
    <p:extLst>
      <p:ext uri="{BB962C8B-B14F-4D97-AF65-F5344CB8AC3E}">
        <p14:creationId xmlns:p14="http://schemas.microsoft.com/office/powerpoint/2010/main" val="95731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3820886"/>
          </a:xfrm>
        </p:spPr>
        <p:txBody>
          <a:bodyPr>
            <a:normAutofit fontScale="90000"/>
          </a:bodyPr>
          <a:lstStyle/>
          <a:p>
            <a:r>
              <a:rPr lang="en-US" dirty="0" smtClean="0"/>
              <a:t>3. In the Ghana MIS survey, there are questions that are single questions like the type of roof of the house, and there are other questions that are asked in a multiple record, like the sex of the household members. Which are the three multiple rosters present in the Ghana MIS?</a:t>
            </a:r>
            <a:endParaRPr lang="en-US" dirty="0"/>
          </a:p>
        </p:txBody>
      </p:sp>
      <p:sp>
        <p:nvSpPr>
          <p:cNvPr id="3" name="Content Placeholder 2"/>
          <p:cNvSpPr>
            <a:spLocks noGrp="1"/>
          </p:cNvSpPr>
          <p:nvPr>
            <p:ph idx="1"/>
          </p:nvPr>
        </p:nvSpPr>
        <p:spPr>
          <a:xfrm>
            <a:off x="1371600" y="4757057"/>
            <a:ext cx="9601200" cy="1915885"/>
          </a:xfrm>
        </p:spPr>
        <p:txBody>
          <a:bodyPr>
            <a:noAutofit/>
          </a:bodyPr>
          <a:lstStyle/>
          <a:p>
            <a:r>
              <a:rPr lang="en-US" sz="2800" dirty="0" smtClean="0"/>
              <a:t>1. ______________________________________________</a:t>
            </a:r>
          </a:p>
          <a:p>
            <a:r>
              <a:rPr lang="en-US" sz="2800" dirty="0" smtClean="0"/>
              <a:t>2. ______________________________________________</a:t>
            </a:r>
          </a:p>
          <a:p>
            <a:r>
              <a:rPr lang="en-US" sz="2800" dirty="0" smtClean="0"/>
              <a:t>3. ______________________________________________</a:t>
            </a:r>
            <a:endParaRPr lang="en-US" sz="2800" dirty="0"/>
          </a:p>
        </p:txBody>
      </p:sp>
    </p:spTree>
    <p:extLst>
      <p:ext uri="{BB962C8B-B14F-4D97-AF65-F5344CB8AC3E}">
        <p14:creationId xmlns:p14="http://schemas.microsoft.com/office/powerpoint/2010/main" val="260532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3418114"/>
          </a:xfrm>
        </p:spPr>
        <p:txBody>
          <a:bodyPr>
            <a:normAutofit fontScale="90000"/>
          </a:bodyPr>
          <a:lstStyle/>
          <a:p>
            <a:r>
              <a:rPr lang="en-US" dirty="0"/>
              <a:t>4</a:t>
            </a:r>
            <a:r>
              <a:rPr lang="en-US" dirty="0" smtClean="0"/>
              <a:t>. When navigating in the CAPI data entry using the “Go to field” or F6 functionality to “go to” the list of members on the household schedule, or the birth history, or the mosquito nets, what does “Occurrence” = 3 do? </a:t>
            </a:r>
            <a:endParaRPr lang="en-US" dirty="0"/>
          </a:p>
        </p:txBody>
      </p:sp>
      <p:pic>
        <p:nvPicPr>
          <p:cNvPr id="4" name="Content Placeholder 3"/>
          <p:cNvPicPr>
            <a:picLocks noGrp="1" noChangeAspect="1"/>
          </p:cNvPicPr>
          <p:nvPr>
            <p:ph idx="1"/>
          </p:nvPr>
        </p:nvPicPr>
        <p:blipFill>
          <a:blip r:embed="rId2"/>
          <a:stretch>
            <a:fillRect/>
          </a:stretch>
        </p:blipFill>
        <p:spPr>
          <a:xfrm>
            <a:off x="5908220" y="3483317"/>
            <a:ext cx="4879521" cy="2767490"/>
          </a:xfrm>
          <a:prstGeom prst="rect">
            <a:avLst/>
          </a:prstGeom>
        </p:spPr>
      </p:pic>
      <p:grpSp>
        <p:nvGrpSpPr>
          <p:cNvPr id="11" name="Group 10"/>
          <p:cNvGrpSpPr/>
          <p:nvPr/>
        </p:nvGrpSpPr>
        <p:grpSpPr>
          <a:xfrm>
            <a:off x="1371600" y="4486060"/>
            <a:ext cx="3810002" cy="1534886"/>
            <a:chOff x="1371600" y="4486060"/>
            <a:chExt cx="3810002" cy="1534886"/>
          </a:xfrm>
        </p:grpSpPr>
        <p:cxnSp>
          <p:nvCxnSpPr>
            <p:cNvPr id="6" name="Straight Connector 5"/>
            <p:cNvCxnSpPr/>
            <p:nvPr/>
          </p:nvCxnSpPr>
          <p:spPr>
            <a:xfrm>
              <a:off x="1371600" y="4486060"/>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82485" y="4867062"/>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382482" y="5248055"/>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382488" y="5629063"/>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382487" y="6020946"/>
              <a:ext cx="3799114"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6769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2318657"/>
          </a:xfrm>
        </p:spPr>
        <p:txBody>
          <a:bodyPr>
            <a:normAutofit fontScale="90000"/>
          </a:bodyPr>
          <a:lstStyle/>
          <a:p>
            <a:r>
              <a:rPr lang="en-US" dirty="0" smtClean="0"/>
              <a:t>5. Why does the CAPI system ask several times to </a:t>
            </a:r>
            <a:r>
              <a:rPr lang="en-US" dirty="0" smtClean="0"/>
              <a:t>confirm if </a:t>
            </a:r>
            <a:r>
              <a:rPr lang="en-US" dirty="0" smtClean="0"/>
              <a:t>the woman selected to begin the interview is the one you mean to interview?</a:t>
            </a:r>
            <a:endParaRPr lang="en-US" dirty="0"/>
          </a:p>
        </p:txBody>
      </p:sp>
      <p:sp>
        <p:nvSpPr>
          <p:cNvPr id="3" name="Content Placeholder 2"/>
          <p:cNvSpPr>
            <a:spLocks noGrp="1"/>
          </p:cNvSpPr>
          <p:nvPr>
            <p:ph idx="1"/>
          </p:nvPr>
        </p:nvSpPr>
        <p:spPr>
          <a:xfrm>
            <a:off x="1371600" y="2884714"/>
            <a:ext cx="9601200" cy="3755572"/>
          </a:xfrm>
        </p:spPr>
        <p:txBody>
          <a:bodyPr>
            <a:noAutofit/>
          </a:bodyPr>
          <a:lstStyle/>
          <a:p>
            <a:pPr marL="0" indent="0">
              <a:buNone/>
            </a:pPr>
            <a:r>
              <a:rPr lang="en-US" sz="2800" dirty="0" smtClean="0"/>
              <a:t>a. Because the CAPI system takes this confirmation to place them in another file that is sent to the supervisor, to allow the supervisor knows that the interviewer is currently interviewing this woman.</a:t>
            </a:r>
          </a:p>
          <a:p>
            <a:pPr marL="0" indent="0">
              <a:buNone/>
            </a:pPr>
            <a:r>
              <a:rPr lang="en-US" sz="2800" dirty="0" smtClean="0"/>
              <a:t>b. Because once it is confirmed (yes), the woman is registered as visited, and if s/he is not the right person, it will require several steps to fix the problem.</a:t>
            </a:r>
          </a:p>
          <a:p>
            <a:pPr marL="0" indent="0">
              <a:buNone/>
            </a:pPr>
            <a:r>
              <a:rPr lang="en-US" sz="2800" dirty="0" smtClean="0"/>
              <a:t>c. All of the above.</a:t>
            </a:r>
            <a:endParaRPr lang="en-US" sz="2800" dirty="0"/>
          </a:p>
        </p:txBody>
      </p:sp>
    </p:spTree>
    <p:extLst>
      <p:ext uri="{BB962C8B-B14F-4D97-AF65-F5344CB8AC3E}">
        <p14:creationId xmlns:p14="http://schemas.microsoft.com/office/powerpoint/2010/main" val="338458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763486"/>
          </a:xfrm>
        </p:spPr>
        <p:txBody>
          <a:bodyPr>
            <a:normAutofit fontScale="90000"/>
          </a:bodyPr>
          <a:lstStyle/>
          <a:p>
            <a:r>
              <a:rPr lang="en-US" dirty="0" smtClean="0"/>
              <a:t>6. What are the categories </a:t>
            </a:r>
            <a:r>
              <a:rPr lang="en-US" dirty="0" smtClean="0"/>
              <a:t>for which the </a:t>
            </a:r>
            <a:r>
              <a:rPr lang="en-US" dirty="0" smtClean="0"/>
              <a:t>information for children born to the woman is collected in the Reproduction section?</a:t>
            </a:r>
            <a:endParaRPr lang="en-US" dirty="0"/>
          </a:p>
        </p:txBody>
      </p:sp>
      <p:sp>
        <p:nvSpPr>
          <p:cNvPr id="3" name="Content Placeholder 2"/>
          <p:cNvSpPr>
            <a:spLocks noGrp="1"/>
          </p:cNvSpPr>
          <p:nvPr>
            <p:ph idx="1"/>
          </p:nvPr>
        </p:nvSpPr>
        <p:spPr>
          <a:xfrm>
            <a:off x="1371600" y="2971800"/>
            <a:ext cx="9601200" cy="2895600"/>
          </a:xfrm>
        </p:spPr>
        <p:txBody>
          <a:bodyPr>
            <a:normAutofit/>
          </a:bodyPr>
          <a:lstStyle/>
          <a:p>
            <a:pPr marL="0" indent="0">
              <a:buNone/>
            </a:pPr>
            <a:r>
              <a:rPr lang="en-US" sz="3600" dirty="0" smtClean="0"/>
              <a:t>a. By sex and living status</a:t>
            </a:r>
          </a:p>
          <a:p>
            <a:pPr marL="0" indent="0">
              <a:buNone/>
            </a:pPr>
            <a:r>
              <a:rPr lang="en-US" sz="3600" dirty="0" smtClean="0"/>
              <a:t>b. By sex, living status, and resident status</a:t>
            </a:r>
          </a:p>
          <a:p>
            <a:pPr marL="0" indent="0">
              <a:buNone/>
            </a:pPr>
            <a:r>
              <a:rPr lang="en-US" sz="3600" dirty="0" smtClean="0"/>
              <a:t>c. By sex and resident status</a:t>
            </a:r>
          </a:p>
          <a:p>
            <a:pPr marL="0" indent="0">
              <a:buNone/>
            </a:pPr>
            <a:r>
              <a:rPr lang="en-US" sz="3600" dirty="0" smtClean="0"/>
              <a:t>d. By living status and resident status</a:t>
            </a:r>
          </a:p>
        </p:txBody>
      </p:sp>
    </p:spTree>
    <p:extLst>
      <p:ext uri="{BB962C8B-B14F-4D97-AF65-F5344CB8AC3E}">
        <p14:creationId xmlns:p14="http://schemas.microsoft.com/office/powerpoint/2010/main" val="1091495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6" ma:contentTypeDescription="Create a new document." ma:contentTypeScope="" ma:versionID="966febeccf9d42576f06ff3a259d02a0">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162699f611da146ae0e01fee0b810492"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VMX3MACP777Z-1201013908-7735</_dlc_DocId>
    <_dlc_DocIdUrl xmlns="d16efad5-0601-4cf0-b7c2-89968258c777">
      <Url>https://icfonline.sharepoint.com/sites/ihd-dhs/Standard8/_layouts/15/DocIdRedir.aspx?ID=VMX3MACP777Z-1201013908-7735</Url>
      <Description>VMX3MACP777Z-1201013908-7735</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7D89C7-6CF4-408A-82E1-7DA19B97A464}"/>
</file>

<file path=customXml/itemProps2.xml><?xml version="1.0" encoding="utf-8"?>
<ds:datastoreItem xmlns:ds="http://schemas.openxmlformats.org/officeDocument/2006/customXml" ds:itemID="{FCED8E7D-DAD9-4D51-B316-62262B79D66B}"/>
</file>

<file path=customXml/itemProps3.xml><?xml version="1.0" encoding="utf-8"?>
<ds:datastoreItem xmlns:ds="http://schemas.openxmlformats.org/officeDocument/2006/customXml" ds:itemID="{1617CCC1-50F4-4008-B627-E729E40E230E}"/>
</file>

<file path=customXml/itemProps4.xml><?xml version="1.0" encoding="utf-8"?>
<ds:datastoreItem xmlns:ds="http://schemas.openxmlformats.org/officeDocument/2006/customXml" ds:itemID="{20CFAAAE-82D4-4182-A982-8E1A9EF96E24}"/>
</file>

<file path=docProps/app.xml><?xml version="1.0" encoding="utf-8"?>
<Properties xmlns="http://schemas.openxmlformats.org/officeDocument/2006/extended-properties" xmlns:vt="http://schemas.openxmlformats.org/officeDocument/2006/docPropsVTypes">
  <Template>TM10001105[[fn=Crop]]</Template>
  <TotalTime>110</TotalTime>
  <Words>610</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Quiz 2. entry in capi</vt:lpstr>
      <vt:lpstr>Some considerations for you to remember</vt:lpstr>
      <vt:lpstr>In a blank paper write:</vt:lpstr>
      <vt:lpstr>1. While interviewing using the CAPI system, this button      allows to go to the end, the same functionality is also possible by pressing…</vt:lpstr>
      <vt:lpstr>2. When entering the household members who slept under a particular mosquito net, what do you enter to indicate that no more members slept under that particular net?</vt:lpstr>
      <vt:lpstr>3. In the Ghana MIS survey, there are questions that are single questions like the type of roof of the house, and there are other questions that are asked in a multiple record, like the sex of the household members. Which are the three multiple rosters present in the Ghana MIS?</vt:lpstr>
      <vt:lpstr>4. When navigating in the CAPI data entry using the “Go to field” or F6 functionality to “go to” the list of members on the household schedule, or the birth history, or the mosquito nets, what does “Occurrence” = 3 do? </vt:lpstr>
      <vt:lpstr>5. Why does the CAPI system ask several times to confirm if the woman selected to begin the interview is the one you mean to interview?</vt:lpstr>
      <vt:lpstr>6. What are the categories for which the information for children born to the woman is collected in the Reproduction section?</vt:lpstr>
      <vt:lpstr>7. For the Ghana MIS 2016, the birth history is collected for children born between:</vt:lpstr>
      <vt:lpstr>8. The first child listed in the birth history is the______________ child.</vt:lpstr>
      <vt:lpstr>9. The most common error message(s) interviewers will have to correct when recording birth history and Reproduction sections are:</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2. entry in capi</dc:title>
  <dc:creator>Marchena, Claudia</dc:creator>
  <cp:lastModifiedBy>Marchena, Claudia</cp:lastModifiedBy>
  <cp:revision>17</cp:revision>
  <dcterms:created xsi:type="dcterms:W3CDTF">2016-09-21T06:45:33Z</dcterms:created>
  <dcterms:modified xsi:type="dcterms:W3CDTF">2016-09-22T02:38:19Z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b2899d99-8c98-4527-bd38-0a657616e423</vt:lpwstr>
  </property>
</Properties>
</file>