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8" d="100"/>
          <a:sy n="88"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20" Type="http://schemas.openxmlformats.org/officeDocument/2006/relationships/customXml" Target="../customXml/item4.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9/26/2016</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9/26/2016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9/26/2016</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9/26/2016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9/26/2016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9/26/2016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9/26/2016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9/26/2016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9/26/2016</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9/26/2016</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Quiz 2. entry in </a:t>
            </a:r>
            <a:r>
              <a:rPr lang="en-US" dirty="0" err="1" smtClean="0"/>
              <a:t>capi</a:t>
            </a:r>
            <a:endParaRPr lang="en-US" dirty="0"/>
          </a:p>
        </p:txBody>
      </p:sp>
      <p:sp>
        <p:nvSpPr>
          <p:cNvPr id="3" name="Subtitle 2"/>
          <p:cNvSpPr>
            <a:spLocks noGrp="1"/>
          </p:cNvSpPr>
          <p:nvPr>
            <p:ph type="subTitle" idx="1"/>
          </p:nvPr>
        </p:nvSpPr>
        <p:spPr/>
        <p:txBody>
          <a:bodyPr/>
          <a:lstStyle/>
          <a:p>
            <a:r>
              <a:rPr lang="en-US" dirty="0" smtClean="0"/>
              <a:t>Ghana Malaria Indicator Survey, 2016</a:t>
            </a:r>
            <a:endParaRPr lang="en-US" dirty="0"/>
          </a:p>
        </p:txBody>
      </p:sp>
    </p:spTree>
    <p:extLst>
      <p:ext uri="{BB962C8B-B14F-4D97-AF65-F5344CB8AC3E}">
        <p14:creationId xmlns:p14="http://schemas.microsoft.com/office/powerpoint/2010/main" val="39390757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6657" y="1676400"/>
            <a:ext cx="10112829" cy="2383971"/>
          </a:xfrm>
        </p:spPr>
        <p:txBody>
          <a:bodyPr>
            <a:noAutofit/>
          </a:bodyPr>
          <a:lstStyle/>
          <a:p>
            <a:r>
              <a:rPr lang="en-US" sz="5400" dirty="0" smtClean="0"/>
              <a:t>8. </a:t>
            </a:r>
            <a:r>
              <a:rPr lang="en-US" sz="5400" dirty="0" smtClean="0"/>
              <a:t>In the Ghana MIS 2016, the </a:t>
            </a:r>
            <a:r>
              <a:rPr lang="en-US" sz="5400" dirty="0" smtClean="0"/>
              <a:t>first child listed in the birth history is the______________</a:t>
            </a:r>
            <a:r>
              <a:rPr lang="en-US" sz="5400" dirty="0"/>
              <a:t> </a:t>
            </a:r>
            <a:r>
              <a:rPr lang="en-US" sz="5400" dirty="0" smtClean="0"/>
              <a:t>child.</a:t>
            </a:r>
            <a:endParaRPr lang="en-US" sz="5400" dirty="0"/>
          </a:p>
        </p:txBody>
      </p:sp>
    </p:spTree>
    <p:extLst>
      <p:ext uri="{BB962C8B-B14F-4D97-AF65-F5344CB8AC3E}">
        <p14:creationId xmlns:p14="http://schemas.microsoft.com/office/powerpoint/2010/main" val="33236897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93372" y="0"/>
            <a:ext cx="9601200" cy="2242457"/>
          </a:xfrm>
        </p:spPr>
        <p:txBody>
          <a:bodyPr>
            <a:normAutofit fontScale="90000"/>
          </a:bodyPr>
          <a:lstStyle/>
          <a:p>
            <a:r>
              <a:rPr lang="en-US" dirty="0" smtClean="0"/>
              <a:t>9. The most common error message(s) interviewers will have to correct when recording birth history and Reproduction sections are:</a:t>
            </a:r>
            <a:endParaRPr lang="en-US" dirty="0"/>
          </a:p>
        </p:txBody>
      </p:sp>
      <p:sp>
        <p:nvSpPr>
          <p:cNvPr id="3" name="Content Placeholder 2"/>
          <p:cNvSpPr>
            <a:spLocks noGrp="1"/>
          </p:cNvSpPr>
          <p:nvPr>
            <p:ph idx="1"/>
          </p:nvPr>
        </p:nvSpPr>
        <p:spPr>
          <a:xfrm>
            <a:off x="1480457" y="2373085"/>
            <a:ext cx="9601200" cy="4365172"/>
          </a:xfrm>
        </p:spPr>
        <p:txBody>
          <a:bodyPr>
            <a:noAutofit/>
          </a:bodyPr>
          <a:lstStyle/>
          <a:p>
            <a:pPr marL="457200" indent="-457200">
              <a:buAutoNum type="alphaLcPeriod"/>
            </a:pPr>
            <a:r>
              <a:rPr lang="en-US" sz="2400" dirty="0" smtClean="0"/>
              <a:t>Children listed out of order. Children most be listed starting with the youngest child born within 2011-2016.</a:t>
            </a:r>
          </a:p>
          <a:p>
            <a:pPr marL="457200" indent="-457200">
              <a:buAutoNum type="alphaLcPeriod"/>
            </a:pPr>
            <a:r>
              <a:rPr lang="en-US" sz="2400" dirty="0" smtClean="0"/>
              <a:t>Birth intervals too short. Children most be born at least 9 months apart. Although it is a Warning message, the interviewer should probe the respondent to make sure </a:t>
            </a:r>
            <a:r>
              <a:rPr lang="en-US" sz="2400" dirty="0" smtClean="0"/>
              <a:t>when </a:t>
            </a:r>
            <a:r>
              <a:rPr lang="en-US" sz="2400" dirty="0" smtClean="0"/>
              <a:t>the birth occurred, it might be the woman mistakenly reported the date of birth. The interviewer must write a note if after probing </a:t>
            </a:r>
            <a:r>
              <a:rPr lang="en-US" sz="2400" dirty="0" smtClean="0"/>
              <a:t>the woman </a:t>
            </a:r>
            <a:r>
              <a:rPr lang="en-US" sz="2400" dirty="0" smtClean="0"/>
              <a:t>she insist that the date of birth with the intervals too short is correct.</a:t>
            </a:r>
          </a:p>
          <a:p>
            <a:pPr marL="457200" indent="-457200">
              <a:buAutoNum type="alphaLcPeriod"/>
            </a:pPr>
            <a:r>
              <a:rPr lang="en-US" sz="2400" dirty="0" smtClean="0"/>
              <a:t>Inconsistencies among Reproduction (Q203 to Q207) and birth history.</a:t>
            </a:r>
          </a:p>
          <a:p>
            <a:pPr marL="457200" indent="-457200">
              <a:buAutoNum type="alphaLcPeriod"/>
            </a:pPr>
            <a:r>
              <a:rPr lang="en-US" sz="2400" dirty="0" smtClean="0"/>
              <a:t>All of the above.</a:t>
            </a:r>
          </a:p>
          <a:p>
            <a:pPr marL="457200" indent="-457200">
              <a:buAutoNum type="alphaLcPeriod"/>
            </a:pPr>
            <a:endParaRPr lang="en-US" sz="2400" dirty="0" smtClean="0"/>
          </a:p>
          <a:p>
            <a:pPr marL="457200" indent="-457200">
              <a:buAutoNum type="alphaLcPeriod"/>
            </a:pPr>
            <a:endParaRPr lang="en-US" sz="2400" dirty="0"/>
          </a:p>
        </p:txBody>
      </p:sp>
    </p:spTree>
    <p:extLst>
      <p:ext uri="{BB962C8B-B14F-4D97-AF65-F5344CB8AC3E}">
        <p14:creationId xmlns:p14="http://schemas.microsoft.com/office/powerpoint/2010/main" val="36229338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8571" y="685800"/>
            <a:ext cx="9884229" cy="1485900"/>
          </a:xfrm>
        </p:spPr>
        <p:txBody>
          <a:bodyPr>
            <a:normAutofit fontScale="90000"/>
          </a:bodyPr>
          <a:lstStyle/>
          <a:p>
            <a:r>
              <a:rPr lang="en-US" sz="6600" dirty="0" smtClean="0"/>
              <a:t>In a blank </a:t>
            </a:r>
            <a:r>
              <a:rPr lang="en-US" sz="6600" dirty="0" smtClean="0"/>
              <a:t>paper, please </a:t>
            </a:r>
            <a:r>
              <a:rPr lang="en-US" sz="6600" dirty="0" smtClean="0"/>
              <a:t>write:</a:t>
            </a:r>
            <a:endParaRPr lang="en-US" sz="6600" dirty="0"/>
          </a:p>
        </p:txBody>
      </p:sp>
      <p:sp>
        <p:nvSpPr>
          <p:cNvPr id="3" name="Content Placeholder 2"/>
          <p:cNvSpPr>
            <a:spLocks noGrp="1"/>
          </p:cNvSpPr>
          <p:nvPr>
            <p:ph idx="1"/>
          </p:nvPr>
        </p:nvSpPr>
        <p:spPr/>
        <p:txBody>
          <a:bodyPr>
            <a:noAutofit/>
          </a:bodyPr>
          <a:lstStyle/>
          <a:p>
            <a:r>
              <a:rPr lang="en-US" sz="4800" dirty="0" smtClean="0"/>
              <a:t>Your FW code</a:t>
            </a:r>
          </a:p>
          <a:p>
            <a:r>
              <a:rPr lang="en-US" sz="4800" dirty="0" smtClean="0"/>
              <a:t>Your </a:t>
            </a:r>
            <a:r>
              <a:rPr lang="en-US" sz="4800" dirty="0" smtClean="0"/>
              <a:t>name</a:t>
            </a:r>
            <a:endParaRPr lang="en-US" sz="4800" dirty="0" smtClean="0"/>
          </a:p>
          <a:p>
            <a:r>
              <a:rPr lang="en-US" sz="4800" dirty="0" smtClean="0"/>
              <a:t>Today’s date </a:t>
            </a:r>
            <a:endParaRPr lang="en-US" sz="4800" dirty="0" smtClean="0"/>
          </a:p>
          <a:p>
            <a:r>
              <a:rPr lang="en-US" sz="4800" dirty="0" smtClean="0"/>
              <a:t>Quiz </a:t>
            </a:r>
            <a:r>
              <a:rPr lang="en-US" sz="4800" dirty="0" smtClean="0"/>
              <a:t>2</a:t>
            </a:r>
          </a:p>
        </p:txBody>
      </p:sp>
    </p:spTree>
    <p:extLst>
      <p:ext uri="{BB962C8B-B14F-4D97-AF65-F5344CB8AC3E}">
        <p14:creationId xmlns:p14="http://schemas.microsoft.com/office/powerpoint/2010/main" val="42025700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41564"/>
            <a:ext cx="9601200" cy="2283279"/>
          </a:xfrm>
        </p:spPr>
        <p:txBody>
          <a:bodyPr>
            <a:normAutofit fontScale="90000"/>
          </a:bodyPr>
          <a:lstStyle/>
          <a:p>
            <a:r>
              <a:rPr lang="en-US" dirty="0" smtClean="0">
                <a:solidFill>
                  <a:schemeClr val="tx1"/>
                </a:solidFill>
              </a:rPr>
              <a:t>1. While interviewing using the CAPI system, this button      </a:t>
            </a:r>
            <a:r>
              <a:rPr lang="en-US" dirty="0" smtClean="0">
                <a:solidFill>
                  <a:schemeClr val="tx1"/>
                </a:solidFill>
              </a:rPr>
              <a:t> allows interviewers to </a:t>
            </a:r>
            <a:r>
              <a:rPr lang="en-US" dirty="0" smtClean="0">
                <a:solidFill>
                  <a:schemeClr val="tx1"/>
                </a:solidFill>
              </a:rPr>
              <a:t>go to the end, the same functionality is also possible by pressing…</a:t>
            </a:r>
            <a:endParaRPr lang="en-US" dirty="0">
              <a:solidFill>
                <a:schemeClr val="tx1"/>
              </a:solidFill>
            </a:endParaRPr>
          </a:p>
        </p:txBody>
      </p:sp>
      <p:sp>
        <p:nvSpPr>
          <p:cNvPr id="3" name="Content Placeholder 2"/>
          <p:cNvSpPr>
            <a:spLocks noGrp="1"/>
          </p:cNvSpPr>
          <p:nvPr>
            <p:ph idx="1"/>
          </p:nvPr>
        </p:nvSpPr>
        <p:spPr>
          <a:xfrm>
            <a:off x="1371600" y="2824844"/>
            <a:ext cx="9601200" cy="3581400"/>
          </a:xfrm>
        </p:spPr>
        <p:txBody>
          <a:bodyPr>
            <a:normAutofit/>
          </a:bodyPr>
          <a:lstStyle/>
          <a:p>
            <a:pPr marL="0" indent="0">
              <a:buNone/>
            </a:pPr>
            <a:endParaRPr lang="en-US" sz="3600" dirty="0" smtClean="0"/>
          </a:p>
          <a:p>
            <a:r>
              <a:rPr lang="en-US" sz="6000" dirty="0" smtClean="0"/>
              <a:t>F___</a:t>
            </a:r>
            <a:endParaRPr lang="en-US" sz="6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831770" y="1186541"/>
            <a:ext cx="751115" cy="487725"/>
          </a:xfrm>
          <a:prstGeom prst="rect">
            <a:avLst/>
          </a:prstGeom>
          <a:noFill/>
          <a:ln>
            <a:noFill/>
          </a:ln>
        </p:spPr>
      </p:pic>
    </p:spTree>
    <p:extLst>
      <p:ext uri="{BB962C8B-B14F-4D97-AF65-F5344CB8AC3E}">
        <p14:creationId xmlns:p14="http://schemas.microsoft.com/office/powerpoint/2010/main" val="21932523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799"/>
            <a:ext cx="9601200" cy="2775858"/>
          </a:xfrm>
        </p:spPr>
        <p:txBody>
          <a:bodyPr>
            <a:normAutofit fontScale="90000"/>
          </a:bodyPr>
          <a:lstStyle/>
          <a:p>
            <a:r>
              <a:rPr lang="en-US" dirty="0" smtClean="0"/>
              <a:t>2. When entering the household members who slept under a particular mosquito net, what </a:t>
            </a:r>
            <a:r>
              <a:rPr lang="en-US" dirty="0" smtClean="0"/>
              <a:t>code do </a:t>
            </a:r>
            <a:r>
              <a:rPr lang="en-US" dirty="0" smtClean="0"/>
              <a:t>you enter to indicate that </a:t>
            </a:r>
            <a:r>
              <a:rPr lang="en-US" dirty="0" smtClean="0"/>
              <a:t>“no </a:t>
            </a:r>
            <a:r>
              <a:rPr lang="en-US" dirty="0" smtClean="0"/>
              <a:t>more members slept under that particular </a:t>
            </a:r>
            <a:r>
              <a:rPr lang="en-US" dirty="0" smtClean="0"/>
              <a:t>net”?</a:t>
            </a:r>
            <a:endParaRPr lang="en-US" dirty="0"/>
          </a:p>
        </p:txBody>
      </p:sp>
      <p:grpSp>
        <p:nvGrpSpPr>
          <p:cNvPr id="16" name="Group 15"/>
          <p:cNvGrpSpPr/>
          <p:nvPr/>
        </p:nvGrpSpPr>
        <p:grpSpPr>
          <a:xfrm>
            <a:off x="5562596" y="3657597"/>
            <a:ext cx="947067" cy="2024746"/>
            <a:chOff x="1894110" y="3581396"/>
            <a:chExt cx="947067" cy="2024746"/>
          </a:xfrm>
        </p:grpSpPr>
        <p:grpSp>
          <p:nvGrpSpPr>
            <p:cNvPr id="6" name="Group 5"/>
            <p:cNvGrpSpPr/>
            <p:nvPr/>
          </p:nvGrpSpPr>
          <p:grpSpPr>
            <a:xfrm>
              <a:off x="1894114" y="3581396"/>
              <a:ext cx="947061" cy="522518"/>
              <a:chOff x="1894114" y="3581396"/>
              <a:chExt cx="947061" cy="522518"/>
            </a:xfrm>
          </p:grpSpPr>
          <p:sp>
            <p:nvSpPr>
              <p:cNvPr id="4" name="Rectangle 3"/>
              <p:cNvSpPr/>
              <p:nvPr/>
            </p:nvSpPr>
            <p:spPr>
              <a:xfrm>
                <a:off x="1894114" y="3581400"/>
                <a:ext cx="489857" cy="5225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p:cNvSpPr/>
              <p:nvPr/>
            </p:nvSpPr>
            <p:spPr>
              <a:xfrm>
                <a:off x="2351318" y="3581396"/>
                <a:ext cx="489857" cy="5225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7" name="Group 6"/>
            <p:cNvGrpSpPr/>
            <p:nvPr/>
          </p:nvGrpSpPr>
          <p:grpSpPr>
            <a:xfrm>
              <a:off x="1894110" y="4093028"/>
              <a:ext cx="947061" cy="522518"/>
              <a:chOff x="1894114" y="3581396"/>
              <a:chExt cx="947061" cy="522518"/>
            </a:xfrm>
          </p:grpSpPr>
          <p:sp>
            <p:nvSpPr>
              <p:cNvPr id="8" name="Rectangle 7"/>
              <p:cNvSpPr/>
              <p:nvPr/>
            </p:nvSpPr>
            <p:spPr>
              <a:xfrm>
                <a:off x="1894114" y="3581400"/>
                <a:ext cx="489857" cy="5225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p:cNvSpPr/>
              <p:nvPr/>
            </p:nvSpPr>
            <p:spPr>
              <a:xfrm>
                <a:off x="2351318" y="3581396"/>
                <a:ext cx="489857" cy="5225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0" name="Group 9"/>
            <p:cNvGrpSpPr/>
            <p:nvPr/>
          </p:nvGrpSpPr>
          <p:grpSpPr>
            <a:xfrm>
              <a:off x="1894116" y="4593767"/>
              <a:ext cx="947061" cy="522518"/>
              <a:chOff x="1894114" y="3581396"/>
              <a:chExt cx="947061" cy="522518"/>
            </a:xfrm>
          </p:grpSpPr>
          <p:sp>
            <p:nvSpPr>
              <p:cNvPr id="11" name="Rectangle 10"/>
              <p:cNvSpPr/>
              <p:nvPr/>
            </p:nvSpPr>
            <p:spPr>
              <a:xfrm>
                <a:off x="1894114" y="3581400"/>
                <a:ext cx="489857" cy="5225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p:cNvSpPr/>
              <p:nvPr/>
            </p:nvSpPr>
            <p:spPr>
              <a:xfrm>
                <a:off x="2351318" y="3581396"/>
                <a:ext cx="489857" cy="5225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3" name="Group 12"/>
            <p:cNvGrpSpPr/>
            <p:nvPr/>
          </p:nvGrpSpPr>
          <p:grpSpPr>
            <a:xfrm>
              <a:off x="1894115" y="5083624"/>
              <a:ext cx="947061" cy="522518"/>
              <a:chOff x="1894114" y="3581396"/>
              <a:chExt cx="947061" cy="522518"/>
            </a:xfrm>
          </p:grpSpPr>
          <p:sp>
            <p:nvSpPr>
              <p:cNvPr id="14" name="Rectangle 13"/>
              <p:cNvSpPr/>
              <p:nvPr/>
            </p:nvSpPr>
            <p:spPr>
              <a:xfrm>
                <a:off x="1894114" y="3581400"/>
                <a:ext cx="489857" cy="5225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Rectangle 14"/>
              <p:cNvSpPr/>
              <p:nvPr/>
            </p:nvSpPr>
            <p:spPr>
              <a:xfrm>
                <a:off x="2351318" y="3581396"/>
                <a:ext cx="489857" cy="52251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spTree>
    <p:extLst>
      <p:ext uri="{BB962C8B-B14F-4D97-AF65-F5344CB8AC3E}">
        <p14:creationId xmlns:p14="http://schemas.microsoft.com/office/powerpoint/2010/main" val="95731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3820886"/>
          </a:xfrm>
        </p:spPr>
        <p:txBody>
          <a:bodyPr>
            <a:normAutofit fontScale="90000"/>
          </a:bodyPr>
          <a:lstStyle/>
          <a:p>
            <a:r>
              <a:rPr lang="en-US" dirty="0" smtClean="0"/>
              <a:t>3. In the Ghana MIS </a:t>
            </a:r>
            <a:r>
              <a:rPr lang="en-US" dirty="0" smtClean="0"/>
              <a:t>2016, </a:t>
            </a:r>
            <a:r>
              <a:rPr lang="en-US" dirty="0" smtClean="0"/>
              <a:t>there are questions that are </a:t>
            </a:r>
            <a:r>
              <a:rPr lang="en-US" dirty="0" smtClean="0"/>
              <a:t>single, like </a:t>
            </a:r>
            <a:r>
              <a:rPr lang="en-US" dirty="0" smtClean="0"/>
              <a:t>the type of roof of the </a:t>
            </a:r>
            <a:r>
              <a:rPr lang="en-US" dirty="0" smtClean="0"/>
              <a:t>dwelling; </a:t>
            </a:r>
            <a:r>
              <a:rPr lang="en-US" dirty="0" smtClean="0"/>
              <a:t>and there are other questions that are asked in a multiple record, like the sex of the household members. Which are the three multiple rosters present in the Ghana </a:t>
            </a:r>
            <a:r>
              <a:rPr lang="en-US" dirty="0" smtClean="0"/>
              <a:t>MIS 2016?</a:t>
            </a:r>
            <a:endParaRPr lang="en-US" dirty="0"/>
          </a:p>
        </p:txBody>
      </p:sp>
      <p:sp>
        <p:nvSpPr>
          <p:cNvPr id="3" name="Content Placeholder 2"/>
          <p:cNvSpPr>
            <a:spLocks noGrp="1"/>
          </p:cNvSpPr>
          <p:nvPr>
            <p:ph idx="1"/>
          </p:nvPr>
        </p:nvSpPr>
        <p:spPr>
          <a:xfrm>
            <a:off x="1371600" y="4757057"/>
            <a:ext cx="9601200" cy="1915885"/>
          </a:xfrm>
        </p:spPr>
        <p:txBody>
          <a:bodyPr>
            <a:noAutofit/>
          </a:bodyPr>
          <a:lstStyle/>
          <a:p>
            <a:r>
              <a:rPr lang="en-US" sz="2800" dirty="0" smtClean="0"/>
              <a:t>1. ______________________________________________</a:t>
            </a:r>
          </a:p>
          <a:p>
            <a:r>
              <a:rPr lang="en-US" sz="2800" dirty="0" smtClean="0"/>
              <a:t>2. ______________________________________________</a:t>
            </a:r>
          </a:p>
          <a:p>
            <a:r>
              <a:rPr lang="en-US" sz="2800" dirty="0" smtClean="0"/>
              <a:t>3. ______________________________________________</a:t>
            </a:r>
            <a:endParaRPr lang="en-US" sz="2800" dirty="0"/>
          </a:p>
        </p:txBody>
      </p:sp>
    </p:spTree>
    <p:extLst>
      <p:ext uri="{BB962C8B-B14F-4D97-AF65-F5344CB8AC3E}">
        <p14:creationId xmlns:p14="http://schemas.microsoft.com/office/powerpoint/2010/main" val="2605325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2482" y="507330"/>
            <a:ext cx="9601200" cy="3418114"/>
          </a:xfrm>
        </p:spPr>
        <p:txBody>
          <a:bodyPr>
            <a:normAutofit fontScale="90000"/>
          </a:bodyPr>
          <a:lstStyle/>
          <a:p>
            <a:r>
              <a:rPr lang="en-US" dirty="0"/>
              <a:t>4</a:t>
            </a:r>
            <a:r>
              <a:rPr lang="en-US" dirty="0" smtClean="0"/>
              <a:t>. When navigating in the CAPI data entry using the “Go to field” or F6 functionality to “go to” </a:t>
            </a:r>
            <a:r>
              <a:rPr lang="en-US" dirty="0" smtClean="0"/>
              <a:t>the </a:t>
            </a:r>
            <a:r>
              <a:rPr lang="en-US" dirty="0" smtClean="0"/>
              <a:t>list of members on the household schedule, or the birth history, or the mosquito nets, what does “Occurrence” = 3 do? </a:t>
            </a:r>
            <a:endParaRPr lang="en-US" dirty="0"/>
          </a:p>
        </p:txBody>
      </p:sp>
      <p:pic>
        <p:nvPicPr>
          <p:cNvPr id="4" name="Content Placeholder 3"/>
          <p:cNvPicPr>
            <a:picLocks noGrp="1" noChangeAspect="1"/>
          </p:cNvPicPr>
          <p:nvPr>
            <p:ph idx="1"/>
          </p:nvPr>
        </p:nvPicPr>
        <p:blipFill>
          <a:blip r:embed="rId2"/>
          <a:stretch>
            <a:fillRect/>
          </a:stretch>
        </p:blipFill>
        <p:spPr>
          <a:xfrm>
            <a:off x="5908220" y="3483317"/>
            <a:ext cx="4879521" cy="2767490"/>
          </a:xfrm>
          <a:prstGeom prst="rect">
            <a:avLst/>
          </a:prstGeom>
        </p:spPr>
      </p:pic>
      <p:grpSp>
        <p:nvGrpSpPr>
          <p:cNvPr id="11" name="Group 10"/>
          <p:cNvGrpSpPr/>
          <p:nvPr/>
        </p:nvGrpSpPr>
        <p:grpSpPr>
          <a:xfrm>
            <a:off x="1371600" y="4486060"/>
            <a:ext cx="3810002" cy="1534886"/>
            <a:chOff x="1371600" y="4486060"/>
            <a:chExt cx="3810002" cy="1534886"/>
          </a:xfrm>
        </p:grpSpPr>
        <p:cxnSp>
          <p:nvCxnSpPr>
            <p:cNvPr id="6" name="Straight Connector 5"/>
            <p:cNvCxnSpPr/>
            <p:nvPr/>
          </p:nvCxnSpPr>
          <p:spPr>
            <a:xfrm>
              <a:off x="1371600" y="4486060"/>
              <a:ext cx="3799114"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382485" y="4867062"/>
              <a:ext cx="3799114"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1382482" y="5248055"/>
              <a:ext cx="3799114"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382488" y="5629063"/>
              <a:ext cx="3799114"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382487" y="6020946"/>
              <a:ext cx="3799114"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767695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599"/>
            <a:ext cx="9601200" cy="2318657"/>
          </a:xfrm>
        </p:spPr>
        <p:txBody>
          <a:bodyPr>
            <a:normAutofit fontScale="90000"/>
          </a:bodyPr>
          <a:lstStyle/>
          <a:p>
            <a:r>
              <a:rPr lang="en-US" dirty="0" smtClean="0"/>
              <a:t>5. Why does the CAPI system ask several times to confirm if the woman selected to begin the interview is the one you mean to interview?</a:t>
            </a:r>
            <a:endParaRPr lang="en-US" dirty="0"/>
          </a:p>
        </p:txBody>
      </p:sp>
      <p:sp>
        <p:nvSpPr>
          <p:cNvPr id="3" name="Content Placeholder 2"/>
          <p:cNvSpPr>
            <a:spLocks noGrp="1"/>
          </p:cNvSpPr>
          <p:nvPr>
            <p:ph idx="1"/>
          </p:nvPr>
        </p:nvSpPr>
        <p:spPr>
          <a:xfrm>
            <a:off x="1371600" y="2884714"/>
            <a:ext cx="9601200" cy="3755572"/>
          </a:xfrm>
        </p:spPr>
        <p:txBody>
          <a:bodyPr>
            <a:noAutofit/>
          </a:bodyPr>
          <a:lstStyle/>
          <a:p>
            <a:pPr marL="0" indent="0">
              <a:buNone/>
            </a:pPr>
            <a:r>
              <a:rPr lang="en-US" sz="2800" dirty="0" smtClean="0"/>
              <a:t>a. Because the CAPI system </a:t>
            </a:r>
            <a:r>
              <a:rPr lang="en-US" sz="2800" dirty="0" smtClean="0"/>
              <a:t>uses this </a:t>
            </a:r>
            <a:r>
              <a:rPr lang="en-US" sz="2800" dirty="0" smtClean="0"/>
              <a:t>confirmation </a:t>
            </a:r>
            <a:r>
              <a:rPr lang="en-US" sz="2800" dirty="0" smtClean="0"/>
              <a:t>and place it in </a:t>
            </a:r>
            <a:r>
              <a:rPr lang="en-US" sz="2800" dirty="0" smtClean="0"/>
              <a:t>another file that is sent to the supervisor, </a:t>
            </a:r>
            <a:r>
              <a:rPr lang="en-US" sz="2800" dirty="0" smtClean="0"/>
              <a:t>which allows </a:t>
            </a:r>
            <a:r>
              <a:rPr lang="en-US" sz="2800" dirty="0" smtClean="0"/>
              <a:t>the supervisor </a:t>
            </a:r>
            <a:r>
              <a:rPr lang="en-US" sz="2800" dirty="0" smtClean="0"/>
              <a:t>knows which woman the </a:t>
            </a:r>
            <a:r>
              <a:rPr lang="en-US" sz="2800" dirty="0" smtClean="0"/>
              <a:t>interviewer </a:t>
            </a:r>
            <a:r>
              <a:rPr lang="en-US" sz="2800" dirty="0" smtClean="0"/>
              <a:t>is currently interviewing.</a:t>
            </a:r>
            <a:endParaRPr lang="en-US" sz="2800" dirty="0" smtClean="0"/>
          </a:p>
          <a:p>
            <a:pPr marL="0" indent="0">
              <a:buNone/>
            </a:pPr>
            <a:r>
              <a:rPr lang="en-US" sz="2800" dirty="0" smtClean="0"/>
              <a:t>b. Because once it is confirmed </a:t>
            </a:r>
            <a:r>
              <a:rPr lang="en-US" sz="2800" dirty="0" smtClean="0"/>
              <a:t>(Yes</a:t>
            </a:r>
            <a:r>
              <a:rPr lang="en-US" sz="2800" dirty="0" smtClean="0"/>
              <a:t>), the woman is registered as visited, and if s/he is not the right person, it will require several steps to fix the problem.</a:t>
            </a:r>
          </a:p>
          <a:p>
            <a:pPr marL="0" indent="0">
              <a:buNone/>
            </a:pPr>
            <a:r>
              <a:rPr lang="en-US" sz="2800" dirty="0" smtClean="0"/>
              <a:t>c. All of the above.</a:t>
            </a:r>
            <a:endParaRPr lang="en-US" sz="2800" dirty="0"/>
          </a:p>
        </p:txBody>
      </p:sp>
    </p:spTree>
    <p:extLst>
      <p:ext uri="{BB962C8B-B14F-4D97-AF65-F5344CB8AC3E}">
        <p14:creationId xmlns:p14="http://schemas.microsoft.com/office/powerpoint/2010/main" val="338458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763486"/>
          </a:xfrm>
        </p:spPr>
        <p:txBody>
          <a:bodyPr>
            <a:normAutofit fontScale="90000"/>
          </a:bodyPr>
          <a:lstStyle/>
          <a:p>
            <a:r>
              <a:rPr lang="en-US" dirty="0" smtClean="0"/>
              <a:t>6. What are the categories for which the information for children born to the woman is collected in the Reproduction section?</a:t>
            </a:r>
            <a:endParaRPr lang="en-US" dirty="0"/>
          </a:p>
        </p:txBody>
      </p:sp>
      <p:sp>
        <p:nvSpPr>
          <p:cNvPr id="3" name="Content Placeholder 2"/>
          <p:cNvSpPr>
            <a:spLocks noGrp="1"/>
          </p:cNvSpPr>
          <p:nvPr>
            <p:ph idx="1"/>
          </p:nvPr>
        </p:nvSpPr>
        <p:spPr>
          <a:xfrm>
            <a:off x="1371600" y="2971800"/>
            <a:ext cx="9601200" cy="2895600"/>
          </a:xfrm>
        </p:spPr>
        <p:txBody>
          <a:bodyPr>
            <a:normAutofit/>
          </a:bodyPr>
          <a:lstStyle/>
          <a:p>
            <a:pPr marL="0" indent="0">
              <a:buNone/>
            </a:pPr>
            <a:r>
              <a:rPr lang="en-US" sz="3600" dirty="0" smtClean="0"/>
              <a:t>a. By sex and living status</a:t>
            </a:r>
          </a:p>
          <a:p>
            <a:pPr marL="0" indent="0">
              <a:buNone/>
            </a:pPr>
            <a:r>
              <a:rPr lang="en-US" sz="3600" dirty="0" smtClean="0"/>
              <a:t>b. </a:t>
            </a:r>
            <a:r>
              <a:rPr lang="en-US" sz="3600" dirty="0" smtClean="0"/>
              <a:t>By </a:t>
            </a:r>
            <a:r>
              <a:rPr lang="en-US" sz="3600" dirty="0" smtClean="0"/>
              <a:t>sex and resident </a:t>
            </a:r>
            <a:r>
              <a:rPr lang="en-US" sz="3600" dirty="0" smtClean="0"/>
              <a:t>status</a:t>
            </a:r>
          </a:p>
          <a:p>
            <a:pPr marL="0" indent="0">
              <a:buNone/>
            </a:pPr>
            <a:r>
              <a:rPr lang="en-US" sz="3600" dirty="0" smtClean="0"/>
              <a:t>c. By </a:t>
            </a:r>
            <a:r>
              <a:rPr lang="en-US" sz="3600" dirty="0"/>
              <a:t>sex, living status, and resident status</a:t>
            </a:r>
            <a:endParaRPr lang="en-US" sz="3600" b="1" dirty="0" smtClean="0"/>
          </a:p>
          <a:p>
            <a:pPr marL="0" indent="0">
              <a:buNone/>
            </a:pPr>
            <a:r>
              <a:rPr lang="en-US" sz="3600" dirty="0" smtClean="0"/>
              <a:t>d. By living status and resident status</a:t>
            </a:r>
          </a:p>
        </p:txBody>
      </p:sp>
    </p:spTree>
    <p:extLst>
      <p:ext uri="{BB962C8B-B14F-4D97-AF65-F5344CB8AC3E}">
        <p14:creationId xmlns:p14="http://schemas.microsoft.com/office/powerpoint/2010/main" val="10914950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7. For the Ghana MIS 2016, the birth history is collected for children born between:</a:t>
            </a:r>
            <a:endParaRPr lang="en-US" dirty="0"/>
          </a:p>
        </p:txBody>
      </p:sp>
      <p:sp>
        <p:nvSpPr>
          <p:cNvPr id="3" name="Content Placeholder 2"/>
          <p:cNvSpPr>
            <a:spLocks noGrp="1"/>
          </p:cNvSpPr>
          <p:nvPr>
            <p:ph idx="1"/>
          </p:nvPr>
        </p:nvSpPr>
        <p:spPr>
          <a:xfrm>
            <a:off x="1371600" y="2286000"/>
            <a:ext cx="9601200" cy="1458686"/>
          </a:xfrm>
        </p:spPr>
        <p:txBody>
          <a:bodyPr>
            <a:normAutofit/>
          </a:bodyPr>
          <a:lstStyle/>
          <a:p>
            <a:pPr marL="0" indent="0">
              <a:buNone/>
            </a:pPr>
            <a:endParaRPr lang="en-US" sz="3200" dirty="0" smtClean="0"/>
          </a:p>
          <a:p>
            <a:pPr marL="0" indent="0">
              <a:buNone/>
            </a:pPr>
            <a:r>
              <a:rPr lang="en-US" sz="3200" dirty="0" smtClean="0"/>
              <a:t>______________ and ______________</a:t>
            </a:r>
            <a:endParaRPr lang="en-US" sz="3200" dirty="0"/>
          </a:p>
        </p:txBody>
      </p:sp>
    </p:spTree>
    <p:extLst>
      <p:ext uri="{BB962C8B-B14F-4D97-AF65-F5344CB8AC3E}">
        <p14:creationId xmlns:p14="http://schemas.microsoft.com/office/powerpoint/2010/main" val="2530357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6" ma:contentTypeDescription="Create a new document." ma:contentTypeScope="" ma:versionID="966febeccf9d42576f06ff3a259d02a0">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162699f611da146ae0e01fee0b810492"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VMX3MACP777Z-1201013908-7733</_dlc_DocId>
    <_dlc_DocIdUrl xmlns="d16efad5-0601-4cf0-b7c2-89968258c777">
      <Url>https://icfonline.sharepoint.com/sites/ihd-dhs/Standard8/_layouts/15/DocIdRedir.aspx?ID=VMX3MACP777Z-1201013908-7733</Url>
      <Description>VMX3MACP777Z-1201013908-7733</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4E06F23A-BD67-49A8-A8BD-53DFF01EA94F}"/>
</file>

<file path=customXml/itemProps2.xml><?xml version="1.0" encoding="utf-8"?>
<ds:datastoreItem xmlns:ds="http://schemas.openxmlformats.org/officeDocument/2006/customXml" ds:itemID="{46A17F38-45C1-4D28-935F-E17A92627F6E}"/>
</file>

<file path=customXml/itemProps3.xml><?xml version="1.0" encoding="utf-8"?>
<ds:datastoreItem xmlns:ds="http://schemas.openxmlformats.org/officeDocument/2006/customXml" ds:itemID="{DECDCFCA-0C53-4D9D-A750-A1C01471F7AB}"/>
</file>

<file path=customXml/itemProps4.xml><?xml version="1.0" encoding="utf-8"?>
<ds:datastoreItem xmlns:ds="http://schemas.openxmlformats.org/officeDocument/2006/customXml" ds:itemID="{ACA9F54C-45AE-43A4-B300-FE6691EA05AA}"/>
</file>

<file path=docProps/app.xml><?xml version="1.0" encoding="utf-8"?>
<Properties xmlns="http://schemas.openxmlformats.org/officeDocument/2006/extended-properties" xmlns:vt="http://schemas.openxmlformats.org/officeDocument/2006/docPropsVTypes">
  <Template>TM10001105[[fn=Crop]]</Template>
  <TotalTime>138</TotalTime>
  <Words>547</Words>
  <Application>Microsoft Office PowerPoint</Application>
  <PresentationFormat>Widescreen</PresentationFormat>
  <Paragraphs>34</Paragraphs>
  <Slides>11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11</vt:i4>
      </vt:variant>
    </vt:vector>
  </HeadingPairs>
  <TitlesOfParts>
    <vt:vector size="13" baseType="lpstr">
      <vt:lpstr>Franklin Gothic Book</vt:lpstr>
      <vt:lpstr>Crop</vt:lpstr>
      <vt:lpstr>Quiz 2. entry in capi</vt:lpstr>
      <vt:lpstr>In a blank paper, please write:</vt:lpstr>
      <vt:lpstr>1. While interviewing using the CAPI system, this button       allows interviewers to go to the end, the same functionality is also possible by pressing…</vt:lpstr>
      <vt:lpstr>2. When entering the household members who slept under a particular mosquito net, what code do you enter to indicate that “no more members slept under that particular net”?</vt:lpstr>
      <vt:lpstr>3. In the Ghana MIS 2016, there are questions that are single, like the type of roof of the dwelling; and there are other questions that are asked in a multiple record, like the sex of the household members. Which are the three multiple rosters present in the Ghana MIS 2016?</vt:lpstr>
      <vt:lpstr>4. When navigating in the CAPI data entry using the “Go to field” or F6 functionality to “go to” the list of members on the household schedule, or the birth history, or the mosquito nets, what does “Occurrence” = 3 do? </vt:lpstr>
      <vt:lpstr>5. Why does the CAPI system ask several times to confirm if the woman selected to begin the interview is the one you mean to interview?</vt:lpstr>
      <vt:lpstr>6. What are the categories for which the information for children born to the woman is collected in the Reproduction section?</vt:lpstr>
      <vt:lpstr>7. For the Ghana MIS 2016, the birth history is collected for children born between:</vt:lpstr>
      <vt:lpstr>8. In the Ghana MIS 2016, the first child listed in the birth history is the______________ child.</vt:lpstr>
      <vt:lpstr>9. The most common error message(s) interviewers will have to correct when recording birth history and Reproduction sections are:</vt:lpstr>
    </vt:vector>
  </TitlesOfParts>
  <Company>Windows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Quiz 2. entry in capi</dc:title>
  <dc:creator>Marchena, Claudia</dc:creator>
  <cp:lastModifiedBy>Marchena, Claudia</cp:lastModifiedBy>
  <cp:revision>21</cp:revision>
  <dcterms:created xsi:type="dcterms:W3CDTF">2016-09-21T06:45:33Z</dcterms:created>
  <dcterms:modified xsi:type="dcterms:W3CDTF">2016-09-26T08:14:28Z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0x010100A9E0BC70FB04E14C8ED45C26FF73C393</vt:lpwstr>
  </property>
  <property fmtid="{D5CDD505-2E9C-101B-9397-08002B2CF9AE}" pid="3" name="_dlc_DocIdItemGuid">
    <vt:lpwstr>42934a1f-5472-4085-86ba-ea2d77100273</vt:lpwstr>
  </property>
</Properties>
</file>