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8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Relationship Id="rId27" Type="http://schemas.openxmlformats.org/officeDocument/2006/relationships/customXml" Target="../customXml/item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9714" y="2404534"/>
            <a:ext cx="8294289" cy="1035352"/>
          </a:xfrm>
        </p:spPr>
        <p:txBody>
          <a:bodyPr/>
          <a:lstStyle/>
          <a:p>
            <a:r>
              <a:rPr lang="en-US" sz="6000" dirty="0" smtClean="0"/>
              <a:t>QUIZ 3. DATA TRANSFER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GHANA MALARIA INDICATOR SURVEY,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7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17713"/>
            <a:ext cx="9217780" cy="44413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8. The report “List questionnaires in cluster” is important because interviewers can see if the household/woman/biomarker have been completed or not yet visited; if completed, interviewers can see how many visits were needed before completing the interview, and how many biomarkers are completed out of the total number of eligible children in the household.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942114"/>
            <a:ext cx="8596668" cy="1371391"/>
          </a:xfrm>
        </p:spPr>
        <p:txBody>
          <a:bodyPr>
            <a:normAutofit/>
          </a:bodyPr>
          <a:lstStyle/>
          <a:p>
            <a:pPr>
              <a:buAutoNum type="alphaLcPeriod"/>
            </a:pPr>
            <a:r>
              <a:rPr lang="en-US" sz="2800" dirty="0" smtClean="0"/>
              <a:t>True</a:t>
            </a:r>
          </a:p>
          <a:p>
            <a:pPr>
              <a:buAutoNum type="alphaLcPeriod"/>
            </a:pPr>
            <a:r>
              <a:rPr lang="en-US" sz="2800" dirty="0" smtClean="0"/>
              <a:t>False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2369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727923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9. In the Ghana MIS 2016, data transfer among interviewers and supervisor occurs through: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438400"/>
            <a:ext cx="8596668" cy="3396133"/>
          </a:xfrm>
        </p:spPr>
        <p:txBody>
          <a:bodyPr>
            <a:normAutofit/>
          </a:bodyPr>
          <a:lstStyle/>
          <a:p>
            <a:pPr>
              <a:buAutoNum type="alphaLcPeriod"/>
            </a:pPr>
            <a:r>
              <a:rPr lang="en-US" sz="3200" dirty="0" smtClean="0"/>
              <a:t>USB flash drives</a:t>
            </a:r>
          </a:p>
          <a:p>
            <a:pPr>
              <a:buAutoNum type="alphaLcPeriod"/>
            </a:pPr>
            <a:r>
              <a:rPr lang="en-US" sz="3200" dirty="0" smtClean="0"/>
              <a:t>Bluetooth</a:t>
            </a:r>
          </a:p>
          <a:p>
            <a:pPr>
              <a:buAutoNum type="alphaLcPeriod"/>
            </a:pPr>
            <a:r>
              <a:rPr lang="en-US" sz="3200" dirty="0" smtClean="0"/>
              <a:t>SD cards</a:t>
            </a:r>
          </a:p>
          <a:p>
            <a:pPr>
              <a:buAutoNum type="alphaLcPeriod"/>
            </a:pPr>
            <a:r>
              <a:rPr lang="en-US" sz="3200" dirty="0" smtClean="0"/>
              <a:t>All of the above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0616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26016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10. When transferring data using Bluetooth, the transfer will work better when the tablets are relatively close to one another, what is the maximum distance allowed to transfer data through Bluetooth?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505200"/>
            <a:ext cx="8596668" cy="2536162"/>
          </a:xfrm>
        </p:spPr>
        <p:txBody>
          <a:bodyPr>
            <a:normAutofit/>
          </a:bodyPr>
          <a:lstStyle/>
          <a:p>
            <a:pPr>
              <a:buAutoNum type="alphaLcPeriod"/>
            </a:pPr>
            <a:r>
              <a:rPr lang="en-US" sz="2800" dirty="0" smtClean="0"/>
              <a:t>12 meters</a:t>
            </a:r>
          </a:p>
          <a:p>
            <a:pPr>
              <a:buAutoNum type="alphaLcPeriod"/>
            </a:pPr>
            <a:r>
              <a:rPr lang="en-US" sz="2800" dirty="0" smtClean="0"/>
              <a:t>9 meters</a:t>
            </a:r>
          </a:p>
          <a:p>
            <a:pPr>
              <a:buAutoNum type="alphaLcPeriod"/>
            </a:pPr>
            <a:r>
              <a:rPr lang="en-US" sz="2800" dirty="0" smtClean="0"/>
              <a:t>11 meters</a:t>
            </a:r>
          </a:p>
          <a:p>
            <a:pPr>
              <a:buAutoNum type="alphaLcPeriod"/>
            </a:pPr>
            <a:r>
              <a:rPr lang="en-US" sz="2800" dirty="0" smtClean="0"/>
              <a:t>10 meters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8339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5348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11. When transferring data to the supervisor, interviewers uses the following options from their menu: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617789"/>
            <a:ext cx="8596668" cy="3880773"/>
          </a:xfrm>
        </p:spPr>
        <p:txBody>
          <a:bodyPr>
            <a:normAutofit/>
          </a:bodyPr>
          <a:lstStyle/>
          <a:p>
            <a:pPr>
              <a:buAutoNum type="alphaLcPeriod"/>
            </a:pPr>
            <a:r>
              <a:rPr lang="en-US" sz="2800" dirty="0" smtClean="0"/>
              <a:t>A-Data exchange/other utilities</a:t>
            </a:r>
          </a:p>
          <a:p>
            <a:pPr>
              <a:buAutoNum type="alphaLcPeriod"/>
            </a:pPr>
            <a:r>
              <a:rPr lang="en-US" sz="2800" dirty="0" smtClean="0"/>
              <a:t>3-Receive HH data from other interviewer</a:t>
            </a:r>
          </a:p>
          <a:p>
            <a:pPr>
              <a:buFont typeface="Wingdings 3" charset="2"/>
              <a:buAutoNum type="alphaLcPeriod"/>
            </a:pPr>
            <a:r>
              <a:rPr lang="en-US" sz="2800" dirty="0" smtClean="0"/>
              <a:t>1-Transfer </a:t>
            </a:r>
            <a:r>
              <a:rPr lang="en-US" sz="2800" dirty="0"/>
              <a:t>cluster data to supervisor</a:t>
            </a:r>
          </a:p>
          <a:p>
            <a:pPr>
              <a:buAutoNum type="alphaLcPeriod"/>
            </a:pPr>
            <a:r>
              <a:rPr lang="en-US" sz="2800" dirty="0" smtClean="0"/>
              <a:t>6-Receive HH assignments from supervisors</a:t>
            </a:r>
          </a:p>
          <a:p>
            <a:pPr>
              <a:buAutoNum type="alphaLcPeriod"/>
            </a:pPr>
            <a:r>
              <a:rPr lang="en-US" sz="2800" dirty="0" smtClean="0"/>
              <a:t>A and b are correct</a:t>
            </a:r>
          </a:p>
          <a:p>
            <a:pPr>
              <a:buAutoNum type="alphaLcPeriod"/>
            </a:pPr>
            <a:r>
              <a:rPr lang="en-US" sz="2800" dirty="0" smtClean="0"/>
              <a:t>A and c are correct</a:t>
            </a:r>
          </a:p>
          <a:p>
            <a:pPr>
              <a:buAutoNum type="alphaLcPeriod"/>
            </a:pPr>
            <a:r>
              <a:rPr lang="en-US" sz="2800" dirty="0" smtClean="0"/>
              <a:t>A and d are correct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9347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12. Upon arriving in a cluster, the supervisor should: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217780" cy="3880773"/>
          </a:xfrm>
        </p:spPr>
        <p:txBody>
          <a:bodyPr>
            <a:normAutofit/>
          </a:bodyPr>
          <a:lstStyle/>
          <a:p>
            <a:pPr>
              <a:buAutoNum type="alphaLcPeriod"/>
            </a:pPr>
            <a:r>
              <a:rPr lang="en-US" sz="2400" dirty="0" smtClean="0"/>
              <a:t>Locate a store and take a </a:t>
            </a:r>
            <a:r>
              <a:rPr lang="en-US" sz="2400" dirty="0" err="1" smtClean="0"/>
              <a:t>Coca-cola</a:t>
            </a:r>
            <a:endParaRPr lang="en-US" sz="2400" dirty="0" smtClean="0"/>
          </a:p>
          <a:p>
            <a:pPr>
              <a:buAutoNum type="alphaLcPeriod"/>
            </a:pPr>
            <a:r>
              <a:rPr lang="en-US" sz="2400" dirty="0" smtClean="0"/>
              <a:t>Assign household to each interviewer in the team as well as him/herself</a:t>
            </a:r>
          </a:p>
          <a:p>
            <a:pPr>
              <a:buAutoNum type="alphaLcPeriod"/>
            </a:pPr>
            <a:r>
              <a:rPr lang="en-US" sz="2400" dirty="0" smtClean="0"/>
              <a:t>Transfer the household assignments to all members of the team using Bluetooth</a:t>
            </a:r>
          </a:p>
          <a:p>
            <a:pPr>
              <a:buAutoNum type="alphaLcPeriod"/>
            </a:pPr>
            <a:r>
              <a:rPr lang="en-US" sz="2400" dirty="0" smtClean="0"/>
              <a:t>A and b are correct</a:t>
            </a:r>
          </a:p>
          <a:p>
            <a:pPr>
              <a:buAutoNum type="alphaLcPeriod"/>
            </a:pPr>
            <a:r>
              <a:rPr lang="en-US" sz="2400" dirty="0" smtClean="0"/>
              <a:t>B an c are correct</a:t>
            </a:r>
          </a:p>
          <a:p>
            <a:pPr>
              <a:buFont typeface="Wingdings 3" charset="2"/>
              <a:buAutoNum type="alphaLcPeriod"/>
            </a:pPr>
            <a:r>
              <a:rPr lang="en-US" sz="2400" dirty="0"/>
              <a:t>A and c are correct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AutoNum type="alphaL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58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24492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13. In order to receive assignments from the supervisor, interviewers uses the following options from the interviewer menu: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 smtClean="0">
                <a:solidFill>
                  <a:srgbClr val="FF0000"/>
                </a:solidFill>
              </a:rPr>
              <a:t>ultiple answers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352801"/>
            <a:ext cx="8596668" cy="2569028"/>
          </a:xfrm>
        </p:spPr>
        <p:txBody>
          <a:bodyPr>
            <a:normAutofit/>
          </a:bodyPr>
          <a:lstStyle/>
          <a:p>
            <a:pPr>
              <a:buAutoNum type="alphaLcPeriod"/>
            </a:pPr>
            <a:r>
              <a:rPr lang="en-US" sz="3200" dirty="0" smtClean="0"/>
              <a:t>A-Data exchange/other utilities</a:t>
            </a:r>
          </a:p>
          <a:p>
            <a:pPr>
              <a:buAutoNum type="alphaLcPeriod"/>
            </a:pPr>
            <a:r>
              <a:rPr lang="en-US" sz="3200" dirty="0" smtClean="0"/>
              <a:t>3-Receive HH data from other interviewer</a:t>
            </a:r>
          </a:p>
          <a:p>
            <a:pPr>
              <a:buAutoNum type="alphaLcPeriod"/>
            </a:pPr>
            <a:r>
              <a:rPr lang="en-US" sz="3200" dirty="0" smtClean="0"/>
              <a:t>5-Receive system updates from supervisor</a:t>
            </a:r>
          </a:p>
          <a:p>
            <a:pPr>
              <a:buAutoNum type="alphaLcPeriod"/>
            </a:pPr>
            <a:r>
              <a:rPr lang="en-US" sz="3200" dirty="0" smtClean="0"/>
              <a:t>6-Receive HH assignments from supervisor</a:t>
            </a:r>
          </a:p>
          <a:p>
            <a:pPr>
              <a:buAutoNum type="alphaLcPeriod"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34115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14. How often should interviewers send data to their supervisor: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7364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____________________________________________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034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80323" cy="1320800"/>
          </a:xfrm>
        </p:spPr>
        <p:txBody>
          <a:bodyPr/>
          <a:lstStyle/>
          <a:p>
            <a:r>
              <a:rPr lang="en-US" dirty="0" smtClean="0"/>
              <a:t>15. When is the best time for interviewers to send data to the supervisor?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AutoNum type="alphaLcPeriod"/>
            </a:pPr>
            <a:r>
              <a:rPr lang="en-US" sz="2800" dirty="0" smtClean="0"/>
              <a:t>Early in the morning of each working day</a:t>
            </a:r>
          </a:p>
          <a:p>
            <a:pPr>
              <a:buAutoNum type="alphaLcPeriod"/>
            </a:pPr>
            <a:r>
              <a:rPr lang="en-US" sz="2800" dirty="0" smtClean="0"/>
              <a:t>During mid-day</a:t>
            </a:r>
          </a:p>
          <a:p>
            <a:pPr>
              <a:buAutoNum type="alphaLcPeriod"/>
            </a:pPr>
            <a:r>
              <a:rPr lang="en-US" sz="2800" dirty="0" smtClean="0"/>
              <a:t>At the evening, when the work day is finished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6795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819" y="0"/>
            <a:ext cx="8596668" cy="1201057"/>
          </a:xfrm>
        </p:spPr>
        <p:txBody>
          <a:bodyPr>
            <a:normAutofit/>
          </a:bodyPr>
          <a:lstStyle/>
          <a:p>
            <a:r>
              <a:rPr lang="en-US" dirty="0" smtClean="0"/>
              <a:t>16. Why is it important to transfer data </a:t>
            </a:r>
            <a:r>
              <a:rPr lang="en-US" dirty="0"/>
              <a:t>to the supervisor in </a:t>
            </a:r>
            <a:r>
              <a:rPr lang="en-US" dirty="0" smtClean="0"/>
              <a:t>a regular basis?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106" y="1299028"/>
            <a:ext cx="8596668" cy="5558972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800" dirty="0" smtClean="0"/>
              <a:t>a. To </a:t>
            </a:r>
            <a:r>
              <a:rPr lang="en-US" sz="2800" dirty="0"/>
              <a:t>ensure a safeguard of the interviews on the machine of the supervisor if the machine of the interviewer breaks down, is </a:t>
            </a:r>
            <a:r>
              <a:rPr lang="en-US" sz="2800" dirty="0" smtClean="0"/>
              <a:t>lost, </a:t>
            </a:r>
            <a:r>
              <a:rPr lang="en-US" sz="2800" dirty="0"/>
              <a:t>or stolen.</a:t>
            </a:r>
          </a:p>
          <a:p>
            <a:pPr marL="0" lvl="0" indent="0">
              <a:buNone/>
            </a:pPr>
            <a:r>
              <a:rPr lang="en-US" sz="2800" dirty="0" smtClean="0"/>
              <a:t>b. To </a:t>
            </a:r>
            <a:r>
              <a:rPr lang="en-US" sz="2800" dirty="0"/>
              <a:t>provide the supervisor with the most recent information on the progress of the team work in the cluster. </a:t>
            </a:r>
            <a:r>
              <a:rPr lang="en-US" sz="2800" dirty="0" smtClean="0"/>
              <a:t>The </a:t>
            </a:r>
            <a:r>
              <a:rPr lang="en-US" sz="2800" dirty="0"/>
              <a:t>supervisor is then able to determine </a:t>
            </a:r>
            <a:r>
              <a:rPr lang="en-US" sz="2800" dirty="0" smtClean="0"/>
              <a:t>which households </a:t>
            </a:r>
            <a:r>
              <a:rPr lang="en-US" sz="2800" dirty="0"/>
              <a:t>and </a:t>
            </a:r>
            <a:r>
              <a:rPr lang="en-US" sz="2800" dirty="0" smtClean="0"/>
              <a:t>individuals </a:t>
            </a:r>
            <a:r>
              <a:rPr lang="en-US" sz="2800" dirty="0"/>
              <a:t>are completed and what biomarkers </a:t>
            </a:r>
            <a:r>
              <a:rPr lang="en-US" sz="2800" dirty="0" smtClean="0"/>
              <a:t>are registered.</a:t>
            </a:r>
          </a:p>
          <a:p>
            <a:pPr marL="0" lvl="0" indent="0">
              <a:buNone/>
            </a:pPr>
            <a:r>
              <a:rPr lang="en-US" sz="2800" dirty="0" smtClean="0"/>
              <a:t>c. To </a:t>
            </a:r>
            <a:r>
              <a:rPr lang="en-US" sz="2800" dirty="0"/>
              <a:t>allow the supervisor to review the received interviews, in order to check their quality and their completeness</a:t>
            </a:r>
            <a:r>
              <a:rPr lang="en-US" sz="2800" dirty="0" smtClean="0"/>
              <a:t>.</a:t>
            </a:r>
          </a:p>
          <a:p>
            <a:pPr marL="0" lvl="0" indent="0">
              <a:buNone/>
            </a:pPr>
            <a:r>
              <a:rPr lang="en-US" sz="2800" dirty="0" smtClean="0"/>
              <a:t>d. All of the above.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302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8200"/>
          </a:xfrm>
        </p:spPr>
        <p:txBody>
          <a:bodyPr>
            <a:normAutofit/>
          </a:bodyPr>
          <a:lstStyle/>
          <a:p>
            <a:r>
              <a:rPr lang="en-US" sz="4800" dirty="0"/>
              <a:t>In a blank paper, please write: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021011"/>
          </a:xfrm>
        </p:spPr>
        <p:txBody>
          <a:bodyPr>
            <a:normAutofit/>
          </a:bodyPr>
          <a:lstStyle/>
          <a:p>
            <a:r>
              <a:rPr lang="en-US" sz="3600" dirty="0"/>
              <a:t>Your FW code</a:t>
            </a:r>
          </a:p>
          <a:p>
            <a:r>
              <a:rPr lang="en-US" sz="3600" dirty="0"/>
              <a:t>Your name</a:t>
            </a:r>
          </a:p>
          <a:p>
            <a:r>
              <a:rPr lang="en-US" sz="3600" dirty="0"/>
              <a:t>Today’s date </a:t>
            </a:r>
          </a:p>
          <a:p>
            <a:r>
              <a:rPr lang="en-US" sz="3600" dirty="0"/>
              <a:t>Quiz 3</a:t>
            </a:r>
          </a:p>
        </p:txBody>
      </p:sp>
    </p:spTree>
    <p:extLst>
      <p:ext uri="{BB962C8B-B14F-4D97-AF65-F5344CB8AC3E}">
        <p14:creationId xmlns:p14="http://schemas.microsoft.com/office/powerpoint/2010/main" val="2923760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220" y="381000"/>
            <a:ext cx="8596668" cy="1905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1. When interviewers transfer data to the supervisor, the transfer occurs as follows: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707" y="2650447"/>
            <a:ext cx="8596668" cy="3021010"/>
          </a:xfrm>
        </p:spPr>
        <p:txBody>
          <a:bodyPr>
            <a:noAutofit/>
          </a:bodyPr>
          <a:lstStyle/>
          <a:p>
            <a:pPr>
              <a:buAutoNum type="alphaLcPeriod"/>
            </a:pPr>
            <a:r>
              <a:rPr lang="en-US" sz="3200" dirty="0" smtClean="0"/>
              <a:t>All interviewers send data at the same time to the supervisor</a:t>
            </a:r>
          </a:p>
          <a:p>
            <a:pPr>
              <a:buAutoNum type="alphaLcPeriod"/>
            </a:pPr>
            <a:r>
              <a:rPr lang="en-US" sz="3200" dirty="0" smtClean="0"/>
              <a:t>Interviewers send data one at a time to the supervisor</a:t>
            </a:r>
          </a:p>
          <a:p>
            <a:pPr>
              <a:buAutoNum type="alphaLcPeriod"/>
            </a:pPr>
            <a:r>
              <a:rPr lang="en-US" sz="3200" dirty="0" smtClean="0"/>
              <a:t>Both ways a and b are possible</a:t>
            </a:r>
          </a:p>
          <a:p>
            <a:pPr>
              <a:buAutoNum type="alphaLcPeriod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6707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69437" cy="13208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2. When supervisors send assignments to interviewers: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239552" cy="29448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a. All interviewers can receive the assignments at the same time</a:t>
            </a:r>
          </a:p>
          <a:p>
            <a:pPr marL="0" indent="0">
              <a:buNone/>
            </a:pPr>
            <a:r>
              <a:rPr lang="en-US" sz="3200" dirty="0" smtClean="0"/>
              <a:t>b. Interviewers receive the assignments one at a time</a:t>
            </a:r>
          </a:p>
          <a:p>
            <a:pPr marL="0" indent="0">
              <a:buNone/>
            </a:pPr>
            <a:r>
              <a:rPr lang="en-US" sz="3200" dirty="0" smtClean="0"/>
              <a:t>c. Both ways a and b are possible</a:t>
            </a:r>
          </a:p>
        </p:txBody>
      </p:sp>
    </p:spTree>
    <p:extLst>
      <p:ext uri="{BB962C8B-B14F-4D97-AF65-F5344CB8AC3E}">
        <p14:creationId xmlns:p14="http://schemas.microsoft.com/office/powerpoint/2010/main" val="118264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What is the correct way interviewers must exit the interviewer menu?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1021" y="1930400"/>
            <a:ext cx="5459979" cy="396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7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What is the correct way supervisors must exit the supervisor menu?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0212" y="2030980"/>
            <a:ext cx="5335474" cy="414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6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191" y="348343"/>
            <a:ext cx="8596668" cy="21575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5. After completing the household interview, what option from the interviewer menu should be used/executed to accomplish next steps of data collection?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9620" y="2767126"/>
            <a:ext cx="4926580" cy="358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36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419" y="337456"/>
            <a:ext cx="8596668" cy="1719943"/>
          </a:xfrm>
        </p:spPr>
        <p:txBody>
          <a:bodyPr>
            <a:noAutofit/>
          </a:bodyPr>
          <a:lstStyle/>
          <a:p>
            <a:r>
              <a:rPr lang="en-US" dirty="0" smtClean="0"/>
              <a:t>6. What is/are the purpose(s) for producing the report to “List eligible individuals/biomarkers”?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405743"/>
            <a:ext cx="8923866" cy="4093028"/>
          </a:xfrm>
        </p:spPr>
        <p:txBody>
          <a:bodyPr>
            <a:noAutofit/>
          </a:bodyPr>
          <a:lstStyle/>
          <a:p>
            <a:pPr>
              <a:buAutoNum type="alphaLcPeriod"/>
            </a:pPr>
            <a:r>
              <a:rPr lang="en-US" sz="2400" dirty="0" smtClean="0"/>
              <a:t>To know if the household data need to be shared with other team members.</a:t>
            </a:r>
          </a:p>
          <a:p>
            <a:pPr>
              <a:buAutoNum type="alphaLcPeriod"/>
            </a:pPr>
            <a:r>
              <a:rPr lang="en-US" sz="2400" dirty="0" smtClean="0"/>
              <a:t>To </a:t>
            </a:r>
            <a:r>
              <a:rPr lang="en-US" sz="2400" dirty="0"/>
              <a:t>write down in the biomarker questionnaire all the information needed by </a:t>
            </a:r>
            <a:r>
              <a:rPr lang="en-US" sz="2400" dirty="0" smtClean="0"/>
              <a:t>the biomarker </a:t>
            </a:r>
            <a:r>
              <a:rPr lang="en-US" sz="2400" dirty="0"/>
              <a:t>specialists to identify </a:t>
            </a:r>
            <a:r>
              <a:rPr lang="en-US" sz="2400" dirty="0" smtClean="0"/>
              <a:t>children for </a:t>
            </a:r>
            <a:r>
              <a:rPr lang="en-US" sz="2400" dirty="0"/>
              <a:t>which biomarker samples are required</a:t>
            </a:r>
            <a:r>
              <a:rPr lang="en-US" sz="2400" dirty="0" smtClean="0"/>
              <a:t>.</a:t>
            </a:r>
          </a:p>
          <a:p>
            <a:pPr>
              <a:buAutoNum type="alphaLcPeriod"/>
            </a:pPr>
            <a:r>
              <a:rPr lang="en-US" sz="2400" dirty="0" smtClean="0"/>
              <a:t>To know the result of the woman’s interview.</a:t>
            </a:r>
          </a:p>
          <a:p>
            <a:pPr>
              <a:buAutoNum type="alphaLcPeriod"/>
            </a:pPr>
            <a:r>
              <a:rPr lang="en-US" sz="2400" dirty="0" smtClean="0"/>
              <a:t>A and b are correct.</a:t>
            </a:r>
          </a:p>
          <a:p>
            <a:pPr>
              <a:buAutoNum type="alphaLcPeriod"/>
            </a:pPr>
            <a:r>
              <a:rPr lang="en-US" sz="2400" dirty="0" smtClean="0"/>
              <a:t>A and c are correct.</a:t>
            </a:r>
          </a:p>
          <a:p>
            <a:pPr>
              <a:buAutoNum type="alphaLcPeriod"/>
            </a:pPr>
            <a:r>
              <a:rPr lang="en-US" sz="2400" dirty="0" smtClean="0"/>
              <a:t>B and c are correct.</a:t>
            </a:r>
          </a:p>
          <a:p>
            <a:pPr>
              <a:buAutoNum type="alphaL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444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7. What report should be used from the interviewer menu to view the status of each household visited by the interviewer?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0506" y="2505869"/>
            <a:ext cx="5135189" cy="373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0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E0BC70FB04E14C8ED45C26FF73C393" ma:contentTypeVersion="536" ma:contentTypeDescription="Create a new document." ma:contentTypeScope="" ma:versionID="966febeccf9d42576f06ff3a259d02a0">
  <xsd:schema xmlns:xsd="http://www.w3.org/2001/XMLSchema" xmlns:xs="http://www.w3.org/2001/XMLSchema" xmlns:p="http://schemas.microsoft.com/office/2006/metadata/properties" xmlns:ns2="d16efad5-0601-4cf0-b7c2-89968258c777" xmlns:ns3="d58a30a2-7d65-49ea-9133-261ce59728b8" targetNamespace="http://schemas.microsoft.com/office/2006/metadata/properties" ma:root="true" ma:fieldsID="162699f611da146ae0e01fee0b810492" ns2:_="" ns3:_="">
    <xsd:import namespace="d16efad5-0601-4cf0-b7c2-89968258c777"/>
    <xsd:import namespace="d58a30a2-7d65-49ea-9133-261ce59728b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2:SharedWithUsers" minOccurs="0"/>
                <xsd:element ref="ns2:SharedWithDetails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Tags" minOccurs="0"/>
                <xsd:element ref="ns3:MediaServiceOCR" minOccurs="0"/>
                <xsd:element ref="ns3:MediaLengthInSecond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6efad5-0601-4cf0-b7c2-89968258c77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8a30a2-7d65-49ea-9133-261ce59728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21" nillable="true" ma:displayName="Tags" ma:internalName="MediaServiceAutoTags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d16efad5-0601-4cf0-b7c2-89968258c777">VMX3MACP777Z-1201013908-7728</_dlc_DocId>
    <_dlc_DocIdUrl xmlns="d16efad5-0601-4cf0-b7c2-89968258c777">
      <Url>https://icfonline.sharepoint.com/sites/ihd-dhs/Standard8/_layouts/15/DocIdRedir.aspx?ID=VMX3MACP777Z-1201013908-7728</Url>
      <Description>VMX3MACP777Z-1201013908-7728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E002244D-3E2B-4414-85B2-FADDBF079F59}"/>
</file>

<file path=customXml/itemProps2.xml><?xml version="1.0" encoding="utf-8"?>
<ds:datastoreItem xmlns:ds="http://schemas.openxmlformats.org/officeDocument/2006/customXml" ds:itemID="{8354949F-1B18-4754-A59F-D316F21DA119}"/>
</file>

<file path=customXml/itemProps3.xml><?xml version="1.0" encoding="utf-8"?>
<ds:datastoreItem xmlns:ds="http://schemas.openxmlformats.org/officeDocument/2006/customXml" ds:itemID="{D6883A04-EE01-4474-A599-37B14BA7EC1D}"/>
</file>

<file path=customXml/itemProps4.xml><?xml version="1.0" encoding="utf-8"?>
<ds:datastoreItem xmlns:ds="http://schemas.openxmlformats.org/officeDocument/2006/customXml" ds:itemID="{E92592FB-6186-48A5-AE49-B7C062B4CD13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245</TotalTime>
  <Words>721</Words>
  <Application>Microsoft Office PowerPoint</Application>
  <PresentationFormat>Widescreen</PresentationFormat>
  <Paragraphs>70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</vt:lpstr>
      <vt:lpstr>QUIZ 3. DATA TRANSFER</vt:lpstr>
      <vt:lpstr>In a blank paper, please write:</vt:lpstr>
      <vt:lpstr>1. When interviewers transfer data to the supervisor, the transfer occurs as follows:</vt:lpstr>
      <vt:lpstr>2. When supervisors send assignments to interviewers:</vt:lpstr>
      <vt:lpstr>3. What is the correct way interviewers must exit the interviewer menu?</vt:lpstr>
      <vt:lpstr>4. What is the correct way supervisors must exit the supervisor menu?</vt:lpstr>
      <vt:lpstr>5. After completing the household interview, what option from the interviewer menu should be used/executed to accomplish next steps of data collection?</vt:lpstr>
      <vt:lpstr>6. What is/are the purpose(s) for producing the report to “List eligible individuals/biomarkers”?</vt:lpstr>
      <vt:lpstr>7. What report should be used from the interviewer menu to view the status of each household visited by the interviewer?</vt:lpstr>
      <vt:lpstr>8. The report “List questionnaires in cluster” is important because interviewers can see if the household/woman/biomarker have been completed or not yet visited; if completed, interviewers can see how many visits were needed before completing the interview, and how many biomarkers are completed out of the total number of eligible children in the household.</vt:lpstr>
      <vt:lpstr>9. In the Ghana MIS 2016, data transfer among interviewers and supervisor occurs through:</vt:lpstr>
      <vt:lpstr>10. When transferring data using Bluetooth, the transfer will work better when the tablets are relatively close to one another, what is the maximum distance allowed to transfer data through Bluetooth?</vt:lpstr>
      <vt:lpstr>11. When transferring data to the supervisor, interviewers uses the following options from their menu:</vt:lpstr>
      <vt:lpstr>12. Upon arriving in a cluster, the supervisor should:</vt:lpstr>
      <vt:lpstr>13. In order to receive assignments from the supervisor, interviewers uses the following options from the interviewer menu:  Multiple answers</vt:lpstr>
      <vt:lpstr>14. How often should interviewers send data to their supervisor:</vt:lpstr>
      <vt:lpstr>15. When is the best time for interviewers to send data to the supervisor?</vt:lpstr>
      <vt:lpstr>16. Why is it important to transfer data to the supervisor in a regular basis?</vt:lpstr>
    </vt:vector>
  </TitlesOfParts>
  <Company>Windows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3. DATA TRANSFER</dc:title>
  <dc:creator>Marchena, Claudia</dc:creator>
  <cp:lastModifiedBy>Marchena, Claudia</cp:lastModifiedBy>
  <cp:revision>15</cp:revision>
  <dcterms:created xsi:type="dcterms:W3CDTF">2016-09-22T08:00:42Z</dcterms:created>
  <dcterms:modified xsi:type="dcterms:W3CDTF">2016-09-26T08:14:23Z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0x010100A9E0BC70FB04E14C8ED45C26FF73C393</vt:lpwstr>
  </property>
  <property fmtid="{D5CDD505-2E9C-101B-9397-08002B2CF9AE}" pid="3" name="_dlc_DocIdItemGuid">
    <vt:lpwstr>f3c01e97-94d3-4db7-ada8-6c02e6c69714</vt:lpwstr>
  </property>
</Properties>
</file>