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5.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0"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8" d="100"/>
          <a:sy n="88" d="100"/>
        </p:scale>
        <p:origin x="57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9/26/2016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9/26/2016</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2" y="1686449"/>
            <a:ext cx="8915399" cy="2262781"/>
          </a:xfrm>
        </p:spPr>
        <p:txBody>
          <a:bodyPr>
            <a:normAutofit fontScale="90000"/>
          </a:bodyPr>
          <a:lstStyle/>
          <a:p>
            <a:r>
              <a:rPr lang="en-US" dirty="0" smtClean="0"/>
              <a:t>Quiz 4: Sharing HHs, Receiving Upgrades, Fixing Duplicate Interviews</a:t>
            </a:r>
            <a:endParaRPr lang="en-US" dirty="0"/>
          </a:p>
        </p:txBody>
      </p:sp>
      <p:sp>
        <p:nvSpPr>
          <p:cNvPr id="3" name="Subtitle 2"/>
          <p:cNvSpPr>
            <a:spLocks noGrp="1"/>
          </p:cNvSpPr>
          <p:nvPr>
            <p:ph type="subTitle" idx="1"/>
          </p:nvPr>
        </p:nvSpPr>
        <p:spPr/>
        <p:txBody>
          <a:bodyPr/>
          <a:lstStyle/>
          <a:p>
            <a:r>
              <a:rPr lang="en-US" dirty="0" smtClean="0"/>
              <a:t>Ghana Malaria Indicator Survey, 2016</a:t>
            </a:r>
            <a:endParaRPr lang="en-US" dirty="0"/>
          </a:p>
        </p:txBody>
      </p:sp>
    </p:spTree>
    <p:extLst>
      <p:ext uri="{BB962C8B-B14F-4D97-AF65-F5344CB8AC3E}">
        <p14:creationId xmlns:p14="http://schemas.microsoft.com/office/powerpoint/2010/main" val="15531888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7382" y="319310"/>
            <a:ext cx="9348704" cy="1280890"/>
          </a:xfrm>
        </p:spPr>
        <p:txBody>
          <a:bodyPr>
            <a:noAutofit/>
          </a:bodyPr>
          <a:lstStyle/>
          <a:p>
            <a:r>
              <a:rPr lang="en-US" dirty="0" smtClean="0"/>
              <a:t>8. To access the Data Repair utility using the interviewer menu, interviewers select:</a:t>
            </a:r>
            <a:endParaRPr lang="en-US" dirty="0"/>
          </a:p>
        </p:txBody>
      </p:sp>
      <p:sp>
        <p:nvSpPr>
          <p:cNvPr id="3" name="Content Placeholder 2"/>
          <p:cNvSpPr>
            <a:spLocks noGrp="1"/>
          </p:cNvSpPr>
          <p:nvPr>
            <p:ph idx="1"/>
          </p:nvPr>
        </p:nvSpPr>
        <p:spPr>
          <a:xfrm>
            <a:off x="2004034" y="1959428"/>
            <a:ext cx="8915400" cy="1817915"/>
          </a:xfrm>
        </p:spPr>
        <p:txBody>
          <a:bodyPr>
            <a:normAutofit/>
          </a:bodyPr>
          <a:lstStyle/>
          <a:p>
            <a:pPr>
              <a:buAutoNum type="alphaLcPeriod"/>
            </a:pPr>
            <a:r>
              <a:rPr lang="en-US" sz="3200" dirty="0" smtClean="0"/>
              <a:t> A-Data exchange/other utilities</a:t>
            </a:r>
            <a:endParaRPr lang="en-US" sz="3200" dirty="0"/>
          </a:p>
          <a:p>
            <a:pPr marL="0" indent="0">
              <a:buNone/>
            </a:pPr>
            <a:r>
              <a:rPr lang="en-US" sz="3200" dirty="0" smtClean="0"/>
              <a:t>b. 4-Modify </a:t>
            </a:r>
            <a:r>
              <a:rPr lang="en-US" sz="3200" dirty="0"/>
              <a:t>IDs/ delete </a:t>
            </a:r>
            <a:r>
              <a:rPr lang="en-US" sz="3200" dirty="0" smtClean="0"/>
              <a:t>individuals</a:t>
            </a:r>
          </a:p>
          <a:p>
            <a:pPr marL="0" indent="0">
              <a:buNone/>
            </a:pPr>
            <a:r>
              <a:rPr lang="en-US" sz="3200" dirty="0" smtClean="0"/>
              <a:t>c. A and B are correct</a:t>
            </a:r>
            <a:endParaRPr lang="en-US" sz="3200" dirty="0"/>
          </a:p>
        </p:txBody>
      </p:sp>
    </p:spTree>
    <p:extLst>
      <p:ext uri="{BB962C8B-B14F-4D97-AF65-F5344CB8AC3E}">
        <p14:creationId xmlns:p14="http://schemas.microsoft.com/office/powerpoint/2010/main" val="4292759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966690"/>
          </a:xfrm>
        </p:spPr>
        <p:txBody>
          <a:bodyPr>
            <a:normAutofit fontScale="90000"/>
          </a:bodyPr>
          <a:lstStyle/>
          <a:p>
            <a:r>
              <a:rPr lang="en-US" dirty="0" smtClean="0"/>
              <a:t>9. After finding duplicate cases that requires modification or deletion, the supervisors/ interviewers should write down the following IDS for the particular case:</a:t>
            </a:r>
            <a:endParaRPr lang="en-US" dirty="0"/>
          </a:p>
        </p:txBody>
      </p:sp>
      <p:sp>
        <p:nvSpPr>
          <p:cNvPr id="3" name="Content Placeholder 2"/>
          <p:cNvSpPr>
            <a:spLocks noGrp="1"/>
          </p:cNvSpPr>
          <p:nvPr>
            <p:ph idx="1"/>
          </p:nvPr>
        </p:nvSpPr>
        <p:spPr>
          <a:xfrm>
            <a:off x="2589212" y="3102428"/>
            <a:ext cx="8915400" cy="2808793"/>
          </a:xfrm>
        </p:spPr>
        <p:txBody>
          <a:bodyPr>
            <a:normAutofit/>
          </a:bodyPr>
          <a:lstStyle/>
          <a:p>
            <a:pPr marL="0" indent="0">
              <a:buNone/>
            </a:pPr>
            <a:r>
              <a:rPr lang="en-US" sz="2800" dirty="0" smtClean="0"/>
              <a:t>1.____________</a:t>
            </a:r>
          </a:p>
          <a:p>
            <a:pPr marL="0" indent="0">
              <a:buNone/>
            </a:pPr>
            <a:r>
              <a:rPr lang="en-US" sz="2800" dirty="0" smtClean="0"/>
              <a:t>2.____________</a:t>
            </a:r>
          </a:p>
          <a:p>
            <a:pPr marL="0" indent="0">
              <a:buNone/>
            </a:pPr>
            <a:r>
              <a:rPr lang="en-US" sz="2800" dirty="0" smtClean="0"/>
              <a:t>3.____________ (if modifying/deleting woman </a:t>
            </a:r>
            <a:r>
              <a:rPr lang="en-US" sz="2800" dirty="0" err="1" smtClean="0"/>
              <a:t>qres</a:t>
            </a:r>
            <a:r>
              <a:rPr lang="en-US" sz="2800" dirty="0" smtClean="0"/>
              <a:t>)</a:t>
            </a:r>
          </a:p>
          <a:p>
            <a:pPr marL="0" indent="0">
              <a:buNone/>
            </a:pPr>
            <a:r>
              <a:rPr lang="en-US" sz="2800" dirty="0" smtClean="0"/>
              <a:t>4.____________</a:t>
            </a:r>
            <a:endParaRPr lang="en-US" sz="2800" dirty="0"/>
          </a:p>
        </p:txBody>
      </p:sp>
    </p:spTree>
    <p:extLst>
      <p:ext uri="{BB962C8B-B14F-4D97-AF65-F5344CB8AC3E}">
        <p14:creationId xmlns:p14="http://schemas.microsoft.com/office/powerpoint/2010/main" val="3894286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10. In instances where the report shows there are duplicates in both the household and the individual for the same household ID number, interviewers should correct only the household IDs and the individual duplicate case will automatically be corrected?</a:t>
            </a:r>
            <a:endParaRPr lang="en-US" dirty="0"/>
          </a:p>
        </p:txBody>
      </p:sp>
      <p:sp>
        <p:nvSpPr>
          <p:cNvPr id="3" name="Content Placeholder 2"/>
          <p:cNvSpPr>
            <a:spLocks noGrp="1"/>
          </p:cNvSpPr>
          <p:nvPr>
            <p:ph idx="1"/>
          </p:nvPr>
        </p:nvSpPr>
        <p:spPr>
          <a:xfrm>
            <a:off x="2786635" y="4516734"/>
            <a:ext cx="8524265" cy="1240971"/>
          </a:xfrm>
        </p:spPr>
        <p:txBody>
          <a:bodyPr>
            <a:normAutofit/>
          </a:bodyPr>
          <a:lstStyle/>
          <a:p>
            <a:pPr>
              <a:buAutoNum type="alphaLcPeriod"/>
            </a:pPr>
            <a:r>
              <a:rPr lang="en-US" sz="2800" dirty="0" smtClean="0"/>
              <a:t> True</a:t>
            </a:r>
          </a:p>
          <a:p>
            <a:pPr>
              <a:buAutoNum type="alphaLcPeriod"/>
            </a:pPr>
            <a:r>
              <a:rPr lang="en-US" sz="2800" dirty="0" smtClean="0"/>
              <a:t> False</a:t>
            </a:r>
            <a:endParaRPr lang="en-US" sz="2800" dirty="0"/>
          </a:p>
        </p:txBody>
      </p:sp>
    </p:spTree>
    <p:extLst>
      <p:ext uri="{BB962C8B-B14F-4D97-AF65-F5344CB8AC3E}">
        <p14:creationId xmlns:p14="http://schemas.microsoft.com/office/powerpoint/2010/main" val="466257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09"/>
            <a:ext cx="8911687" cy="1568105"/>
          </a:xfrm>
        </p:spPr>
        <p:txBody>
          <a:bodyPr>
            <a:normAutofit fontScale="90000"/>
          </a:bodyPr>
          <a:lstStyle/>
          <a:p>
            <a:r>
              <a:rPr lang="en-US" dirty="0" smtClean="0"/>
              <a:t>11. When modifying or deleting a duplicate case, interviewers should “Find” the case first before deleting or modifying it?</a:t>
            </a:r>
            <a:endParaRPr lang="en-US" dirty="0"/>
          </a:p>
        </p:txBody>
      </p:sp>
      <p:sp>
        <p:nvSpPr>
          <p:cNvPr id="3" name="Content Placeholder 2"/>
          <p:cNvSpPr>
            <a:spLocks noGrp="1"/>
          </p:cNvSpPr>
          <p:nvPr>
            <p:ph idx="1"/>
          </p:nvPr>
        </p:nvSpPr>
        <p:spPr>
          <a:xfrm>
            <a:off x="2589212" y="2612570"/>
            <a:ext cx="8915400" cy="3108292"/>
          </a:xfrm>
        </p:spPr>
        <p:txBody>
          <a:bodyPr>
            <a:noAutofit/>
          </a:bodyPr>
          <a:lstStyle/>
          <a:p>
            <a:pPr>
              <a:buFont typeface="Wingdings 3" charset="2"/>
              <a:buAutoNum type="alphaLcPeriod"/>
            </a:pPr>
            <a:r>
              <a:rPr lang="en-US" sz="3200" dirty="0" smtClean="0"/>
              <a:t>Yes</a:t>
            </a:r>
            <a:r>
              <a:rPr lang="en-US" sz="3200" dirty="0"/>
              <a:t>, </a:t>
            </a:r>
            <a:r>
              <a:rPr lang="en-US" sz="3200" dirty="0" smtClean="0"/>
              <a:t>before deleting the </a:t>
            </a:r>
            <a:r>
              <a:rPr lang="en-US" sz="3200" dirty="0"/>
              <a:t>case</a:t>
            </a:r>
          </a:p>
          <a:p>
            <a:pPr>
              <a:buFont typeface="Wingdings 3" charset="2"/>
              <a:buAutoNum type="alphaLcPeriod"/>
            </a:pPr>
            <a:r>
              <a:rPr lang="en-US" sz="3200" dirty="0" smtClean="0"/>
              <a:t>Yes</a:t>
            </a:r>
            <a:r>
              <a:rPr lang="en-US" sz="3200" dirty="0"/>
              <a:t>, </a:t>
            </a:r>
            <a:r>
              <a:rPr lang="en-US" sz="3200" dirty="0" smtClean="0"/>
              <a:t>before </a:t>
            </a:r>
            <a:r>
              <a:rPr lang="en-US" sz="3200" dirty="0"/>
              <a:t>modifying the </a:t>
            </a:r>
            <a:r>
              <a:rPr lang="en-US" sz="3200" dirty="0" smtClean="0"/>
              <a:t>case</a:t>
            </a:r>
          </a:p>
          <a:p>
            <a:pPr>
              <a:buFont typeface="Wingdings 3" charset="2"/>
              <a:buAutoNum type="alphaLcPeriod"/>
            </a:pPr>
            <a:r>
              <a:rPr lang="en-US" sz="3200" dirty="0" smtClean="0"/>
              <a:t>Yes</a:t>
            </a:r>
            <a:r>
              <a:rPr lang="en-US" sz="3200" dirty="0"/>
              <a:t>, </a:t>
            </a:r>
            <a:r>
              <a:rPr lang="en-US" sz="3200" dirty="0" smtClean="0"/>
              <a:t>before deleting </a:t>
            </a:r>
            <a:r>
              <a:rPr lang="en-US" sz="3200" dirty="0"/>
              <a:t>or modifying the case</a:t>
            </a:r>
          </a:p>
          <a:p>
            <a:pPr>
              <a:buAutoNum type="alphaLcPeriod"/>
            </a:pPr>
            <a:r>
              <a:rPr lang="en-US" sz="3200" dirty="0" smtClean="0"/>
              <a:t>No, only when modifying the case</a:t>
            </a:r>
          </a:p>
          <a:p>
            <a:pPr>
              <a:buAutoNum type="alphaLcPeriod"/>
            </a:pPr>
            <a:r>
              <a:rPr lang="en-US" sz="3200" dirty="0" smtClean="0"/>
              <a:t>No, only when deleting the case</a:t>
            </a:r>
            <a:endParaRPr lang="en-US" sz="3200" dirty="0"/>
          </a:p>
        </p:txBody>
      </p:sp>
    </p:spTree>
    <p:extLst>
      <p:ext uri="{BB962C8B-B14F-4D97-AF65-F5344CB8AC3E}">
        <p14:creationId xmlns:p14="http://schemas.microsoft.com/office/powerpoint/2010/main" val="1680733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7470" y="264881"/>
            <a:ext cx="9136376" cy="2560381"/>
          </a:xfrm>
        </p:spPr>
        <p:txBody>
          <a:bodyPr>
            <a:normAutofit fontScale="90000"/>
          </a:bodyPr>
          <a:lstStyle/>
          <a:p>
            <a:r>
              <a:rPr lang="en-US" dirty="0" smtClean="0"/>
              <a:t>12. </a:t>
            </a:r>
            <a:r>
              <a:rPr lang="en-US" dirty="0"/>
              <a:t>To verify that the modification </a:t>
            </a:r>
            <a:r>
              <a:rPr lang="en-US" dirty="0" smtClean="0"/>
              <a:t>of the case was properly done, interviewers should generate the </a:t>
            </a:r>
            <a:r>
              <a:rPr lang="en-US" dirty="0"/>
              <a:t>report using option “9-List questionnaires in cluster” </a:t>
            </a:r>
            <a:r>
              <a:rPr lang="en-US" dirty="0" smtClean="0"/>
              <a:t>from the interviewer menu.</a:t>
            </a:r>
            <a:r>
              <a:rPr lang="en-US" dirty="0"/>
              <a:t/>
            </a:r>
            <a:br>
              <a:rPr lang="en-US" dirty="0"/>
            </a:br>
            <a:endParaRPr lang="en-US" dirty="0"/>
          </a:p>
        </p:txBody>
      </p:sp>
      <p:sp>
        <p:nvSpPr>
          <p:cNvPr id="3" name="Content Placeholder 2"/>
          <p:cNvSpPr>
            <a:spLocks noGrp="1"/>
          </p:cNvSpPr>
          <p:nvPr>
            <p:ph idx="1"/>
          </p:nvPr>
        </p:nvSpPr>
        <p:spPr>
          <a:xfrm>
            <a:off x="1707470" y="3286650"/>
            <a:ext cx="9678988" cy="3383782"/>
          </a:xfrm>
        </p:spPr>
        <p:txBody>
          <a:bodyPr>
            <a:noAutofit/>
          </a:bodyPr>
          <a:lstStyle/>
          <a:p>
            <a:pPr>
              <a:buAutoNum type="alphaLcPeriod"/>
            </a:pPr>
            <a:r>
              <a:rPr lang="en-US" sz="3200" dirty="0" smtClean="0"/>
              <a:t> Yes, this should be done after modifying IDs</a:t>
            </a:r>
          </a:p>
          <a:p>
            <a:pPr marL="515938" indent="-515938">
              <a:buAutoNum type="alphaLcPeriod"/>
            </a:pPr>
            <a:r>
              <a:rPr lang="en-US" sz="3200" dirty="0" smtClean="0"/>
              <a:t>Yes, this should be done after deleting interviews</a:t>
            </a:r>
          </a:p>
          <a:p>
            <a:pPr marL="457200" indent="-457200">
              <a:buAutoNum type="alphaLcPeriod"/>
            </a:pPr>
            <a:r>
              <a:rPr lang="en-US" sz="3200" dirty="0" smtClean="0"/>
              <a:t>Yes, this should be done both after modifying IDs and deleting interviews</a:t>
            </a:r>
          </a:p>
          <a:p>
            <a:pPr>
              <a:buAutoNum type="alphaLcPeriod"/>
            </a:pPr>
            <a:r>
              <a:rPr lang="en-US" sz="3200" dirty="0" smtClean="0"/>
              <a:t> No, this is not necessary</a:t>
            </a:r>
            <a:endParaRPr lang="en-US" sz="3200" dirty="0"/>
          </a:p>
        </p:txBody>
      </p:sp>
    </p:spTree>
    <p:extLst>
      <p:ext uri="{BB962C8B-B14F-4D97-AF65-F5344CB8AC3E}">
        <p14:creationId xmlns:p14="http://schemas.microsoft.com/office/powerpoint/2010/main" val="2237063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2617" y="0"/>
            <a:ext cx="8911687" cy="6727371"/>
          </a:xfrm>
        </p:spPr>
        <p:txBody>
          <a:bodyPr>
            <a:noAutofit/>
          </a:bodyPr>
          <a:lstStyle/>
          <a:p>
            <a:r>
              <a:rPr lang="en-US" sz="2800" dirty="0" smtClean="0"/>
              <a:t>13. When </a:t>
            </a:r>
            <a:r>
              <a:rPr lang="en-US" sz="2800" dirty="0"/>
              <a:t>the Data Repair is used to change the cluster or household </a:t>
            </a:r>
            <a:r>
              <a:rPr lang="en-US" sz="2800" dirty="0" smtClean="0"/>
              <a:t>ID number sometimes the </a:t>
            </a:r>
            <a:r>
              <a:rPr lang="en-US" sz="2800" dirty="0"/>
              <a:t>interviewer code or the result code for a household loses it synchronization of the household data collection </a:t>
            </a:r>
            <a:r>
              <a:rPr lang="en-US" sz="2800" dirty="0" smtClean="0"/>
              <a:t>status. To </a:t>
            </a:r>
            <a:r>
              <a:rPr lang="en-US" sz="2800" dirty="0"/>
              <a:t>resolve </a:t>
            </a:r>
            <a:r>
              <a:rPr lang="en-US" sz="2800" dirty="0" smtClean="0"/>
              <a:t>this problem, data can be sent to </a:t>
            </a:r>
            <a:r>
              <a:rPr lang="en-US" sz="2800" dirty="0"/>
              <a:t>the supervisor </a:t>
            </a:r>
            <a:r>
              <a:rPr lang="en-US" sz="2800" dirty="0" smtClean="0"/>
              <a:t>for </a:t>
            </a:r>
            <a:r>
              <a:rPr lang="en-US" sz="2800" dirty="0"/>
              <a:t>data synchronization </a:t>
            </a:r>
            <a:r>
              <a:rPr lang="en-US" sz="2800" dirty="0" smtClean="0"/>
              <a:t>purpose.  Then, </a:t>
            </a:r>
            <a:r>
              <a:rPr lang="en-US" sz="2800" dirty="0"/>
              <a:t>the supervisor </a:t>
            </a:r>
            <a:r>
              <a:rPr lang="en-US" sz="2800" dirty="0" smtClean="0"/>
              <a:t>sends </a:t>
            </a:r>
            <a:r>
              <a:rPr lang="en-US" sz="2800" dirty="0"/>
              <a:t>back the household assignment to the interviewer.  </a:t>
            </a:r>
            <a:r>
              <a:rPr lang="en-US" sz="2800" dirty="0" smtClean="0"/>
              <a:t>Another solution is using </a:t>
            </a:r>
            <a:r>
              <a:rPr lang="en-US" sz="2800" dirty="0"/>
              <a:t>A-Data </a:t>
            </a:r>
            <a:r>
              <a:rPr lang="en-US" sz="2800" dirty="0" smtClean="0"/>
              <a:t>exchange/other utilities option and then selecting 7-Fix </a:t>
            </a:r>
            <a:r>
              <a:rPr lang="en-US" sz="2800" dirty="0"/>
              <a:t>interviewer code/Result in household option </a:t>
            </a:r>
            <a:r>
              <a:rPr lang="en-US" sz="2800" dirty="0" smtClean="0"/>
              <a:t>from the interviewer menu</a:t>
            </a:r>
            <a:r>
              <a:rPr lang="en-US" sz="2800" b="1" dirty="0" smtClean="0"/>
              <a:t>.</a:t>
            </a:r>
            <a:r>
              <a:rPr lang="en-US" sz="2800" dirty="0"/>
              <a:t/>
            </a:r>
            <a:br>
              <a:rPr lang="en-US" sz="2800" dirty="0"/>
            </a:br>
            <a:r>
              <a:rPr lang="en-US" sz="2800" dirty="0" smtClean="0"/>
              <a:t/>
            </a:r>
            <a:br>
              <a:rPr lang="en-US" sz="2800" dirty="0" smtClean="0"/>
            </a:br>
            <a:r>
              <a:rPr lang="en-US" sz="2800" dirty="0" smtClean="0"/>
              <a:t>a. True</a:t>
            </a:r>
            <a:br>
              <a:rPr lang="en-US" sz="2800" dirty="0" smtClean="0"/>
            </a:br>
            <a:r>
              <a:rPr lang="en-US" sz="2800" dirty="0" smtClean="0"/>
              <a:t>b. False</a:t>
            </a:r>
            <a:endParaRPr lang="en-US" sz="2800" dirty="0"/>
          </a:p>
        </p:txBody>
      </p:sp>
    </p:spTree>
    <p:extLst>
      <p:ext uri="{BB962C8B-B14F-4D97-AF65-F5344CB8AC3E}">
        <p14:creationId xmlns:p14="http://schemas.microsoft.com/office/powerpoint/2010/main" val="128098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57" y="591453"/>
            <a:ext cx="9207727" cy="943433"/>
          </a:xfrm>
        </p:spPr>
        <p:txBody>
          <a:bodyPr>
            <a:noAutofit/>
          </a:bodyPr>
          <a:lstStyle/>
          <a:p>
            <a:r>
              <a:rPr lang="en-US" sz="4800" dirty="0"/>
              <a:t>In a blank paper, please write:</a:t>
            </a:r>
          </a:p>
        </p:txBody>
      </p:sp>
      <p:sp>
        <p:nvSpPr>
          <p:cNvPr id="3" name="Content Placeholder 2"/>
          <p:cNvSpPr>
            <a:spLocks noGrp="1"/>
          </p:cNvSpPr>
          <p:nvPr>
            <p:ph idx="1"/>
          </p:nvPr>
        </p:nvSpPr>
        <p:spPr>
          <a:xfrm>
            <a:off x="2589212" y="2133600"/>
            <a:ext cx="8915400" cy="2525486"/>
          </a:xfrm>
        </p:spPr>
        <p:txBody>
          <a:bodyPr>
            <a:normAutofit/>
          </a:bodyPr>
          <a:lstStyle/>
          <a:p>
            <a:r>
              <a:rPr lang="en-US" sz="3200" dirty="0"/>
              <a:t>Your FW code</a:t>
            </a:r>
          </a:p>
          <a:p>
            <a:r>
              <a:rPr lang="en-US" sz="3200" dirty="0"/>
              <a:t>Your name</a:t>
            </a:r>
          </a:p>
          <a:p>
            <a:r>
              <a:rPr lang="en-US" sz="3200" dirty="0"/>
              <a:t>Today’s date </a:t>
            </a:r>
          </a:p>
          <a:p>
            <a:r>
              <a:rPr lang="en-US" sz="3200" dirty="0"/>
              <a:t>Quiz 4</a:t>
            </a:r>
          </a:p>
        </p:txBody>
      </p:sp>
    </p:spTree>
    <p:extLst>
      <p:ext uri="{BB962C8B-B14F-4D97-AF65-F5344CB8AC3E}">
        <p14:creationId xmlns:p14="http://schemas.microsoft.com/office/powerpoint/2010/main" val="58049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7868" y="558795"/>
            <a:ext cx="8911687" cy="1596575"/>
          </a:xfrm>
        </p:spPr>
        <p:txBody>
          <a:bodyPr>
            <a:normAutofit fontScale="90000"/>
          </a:bodyPr>
          <a:lstStyle/>
          <a:p>
            <a:r>
              <a:rPr lang="en-US" dirty="0" smtClean="0"/>
              <a:t>1. Interviewers can share their workloads by sending other team members the following interview(s):</a:t>
            </a:r>
            <a:endParaRPr lang="en-US" dirty="0"/>
          </a:p>
        </p:txBody>
      </p:sp>
      <p:sp>
        <p:nvSpPr>
          <p:cNvPr id="3" name="Content Placeholder 2"/>
          <p:cNvSpPr>
            <a:spLocks noGrp="1"/>
          </p:cNvSpPr>
          <p:nvPr>
            <p:ph idx="1"/>
          </p:nvPr>
        </p:nvSpPr>
        <p:spPr>
          <a:xfrm>
            <a:off x="2407868" y="2590800"/>
            <a:ext cx="9096744" cy="1992086"/>
          </a:xfrm>
        </p:spPr>
        <p:txBody>
          <a:bodyPr>
            <a:normAutofit fontScale="92500"/>
          </a:bodyPr>
          <a:lstStyle/>
          <a:p>
            <a:pPr>
              <a:buAutoNum type="alphaLcPeriod"/>
            </a:pPr>
            <a:r>
              <a:rPr lang="en-US" sz="3200" dirty="0" smtClean="0"/>
              <a:t>All interviews the interviewer have done so far</a:t>
            </a:r>
          </a:p>
          <a:p>
            <a:pPr>
              <a:buAutoNum type="alphaLcPeriod"/>
            </a:pPr>
            <a:r>
              <a:rPr lang="en-US" sz="3200" dirty="0" smtClean="0"/>
              <a:t>The household</a:t>
            </a:r>
          </a:p>
          <a:p>
            <a:pPr>
              <a:buAutoNum type="alphaLcPeriod"/>
            </a:pPr>
            <a:r>
              <a:rPr lang="en-US" sz="3200" dirty="0" smtClean="0"/>
              <a:t>The woman</a:t>
            </a:r>
          </a:p>
        </p:txBody>
      </p:sp>
    </p:spTree>
    <p:extLst>
      <p:ext uri="{BB962C8B-B14F-4D97-AF65-F5344CB8AC3E}">
        <p14:creationId xmlns:p14="http://schemas.microsoft.com/office/powerpoint/2010/main" val="12164439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9011" y="123365"/>
            <a:ext cx="8911687" cy="2010233"/>
          </a:xfrm>
        </p:spPr>
        <p:txBody>
          <a:bodyPr>
            <a:normAutofit fontScale="90000"/>
          </a:bodyPr>
          <a:lstStyle/>
          <a:p>
            <a:r>
              <a:rPr lang="en-US" dirty="0" smtClean="0"/>
              <a:t>2. Order the steps interviewers carry out to share household data with other team member(s), so other member(s) can help interviewing women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42942652"/>
              </p:ext>
            </p:extLst>
          </p:nvPr>
        </p:nvGraphicFramePr>
        <p:xfrm>
          <a:off x="2396982" y="2340428"/>
          <a:ext cx="7131767" cy="3876040"/>
        </p:xfrm>
        <a:graphic>
          <a:graphicData uri="http://schemas.openxmlformats.org/drawingml/2006/table">
            <a:tbl>
              <a:tblPr firstRow="1" bandRow="1">
                <a:tableStyleId>{22838BEF-8BB2-4498-84A7-C5851F593DF1}</a:tableStyleId>
              </a:tblPr>
              <a:tblGrid>
                <a:gridCol w="564371"/>
                <a:gridCol w="6567396"/>
              </a:tblGrid>
              <a:tr h="370840">
                <a:tc>
                  <a:txBody>
                    <a:bodyPr/>
                    <a:lstStyle/>
                    <a:p>
                      <a:pPr algn="ctr"/>
                      <a:r>
                        <a:rPr lang="en-US" b="0" dirty="0" smtClean="0"/>
                        <a:t>A</a:t>
                      </a:r>
                      <a:endParaRPr lang="en-US" b="0" dirty="0"/>
                    </a:p>
                  </a:txBody>
                  <a:tcPr/>
                </a:tc>
                <a:tc>
                  <a:txBody>
                    <a:bodyPr/>
                    <a:lstStyle/>
                    <a:p>
                      <a:r>
                        <a:rPr lang="en-US" b="0" dirty="0" smtClean="0"/>
                        <a:t>Use the supervisor menu</a:t>
                      </a:r>
                      <a:endParaRPr lang="en-US" b="0" dirty="0"/>
                    </a:p>
                  </a:txBody>
                  <a:tcPr/>
                </a:tc>
              </a:tr>
              <a:tr h="370840">
                <a:tc>
                  <a:txBody>
                    <a:bodyPr/>
                    <a:lstStyle/>
                    <a:p>
                      <a:pPr algn="ctr"/>
                      <a:r>
                        <a:rPr lang="en-US" dirty="0" smtClean="0"/>
                        <a:t>B</a:t>
                      </a:r>
                      <a:endParaRPr lang="en-US" dirty="0"/>
                    </a:p>
                  </a:txBody>
                  <a:tcPr/>
                </a:tc>
                <a:tc>
                  <a:txBody>
                    <a:bodyPr/>
                    <a:lstStyle/>
                    <a:p>
                      <a:r>
                        <a:rPr lang="en-US" dirty="0" smtClean="0"/>
                        <a:t>A Data exchange/other utilities</a:t>
                      </a:r>
                      <a:endParaRPr lang="en-US" dirty="0"/>
                    </a:p>
                  </a:txBody>
                  <a:tcPr/>
                </a:tc>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kern="1200" dirty="0" smtClean="0">
                          <a:solidFill>
                            <a:schemeClr val="dk1"/>
                          </a:solidFill>
                          <a:effectLst/>
                          <a:latin typeface="+mn-lt"/>
                          <a:ea typeface="+mn-ea"/>
                          <a:cs typeface="+mn-cs"/>
                        </a:rPr>
                        <a:t>C</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kern="1200" dirty="0" smtClean="0">
                          <a:solidFill>
                            <a:schemeClr val="dk1"/>
                          </a:solidFill>
                          <a:effectLst/>
                          <a:latin typeface="+mn-lt"/>
                          <a:ea typeface="+mn-ea"/>
                          <a:cs typeface="+mn-cs"/>
                        </a:rPr>
                        <a:t>3-Receive HH data from other interviewer</a:t>
                      </a:r>
                    </a:p>
                  </a:txBody>
                  <a:tcPr/>
                </a:tc>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smtClean="0"/>
                        <a:t>D</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Use the interviewer menu</a:t>
                      </a:r>
                    </a:p>
                  </a:txBody>
                  <a:tcPr/>
                </a:tc>
              </a:tr>
              <a:tr h="370840">
                <a:tc>
                  <a:txBody>
                    <a:bodyPr/>
                    <a:lstStyle/>
                    <a:p>
                      <a:pPr algn="ctr"/>
                      <a:r>
                        <a:rPr lang="en-US" dirty="0" smtClean="0"/>
                        <a:t>E</a:t>
                      </a:r>
                      <a:endParaRPr lang="en-US" dirty="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kern="1200" dirty="0" err="1" smtClean="0">
                          <a:solidFill>
                            <a:schemeClr val="dk1"/>
                          </a:solidFill>
                          <a:effectLst/>
                          <a:latin typeface="+mn-lt"/>
                          <a:ea typeface="+mn-ea"/>
                          <a:cs typeface="+mn-cs"/>
                        </a:rPr>
                        <a:t>Bluethooth</a:t>
                      </a:r>
                      <a:r>
                        <a:rPr lang="en-US" sz="1800" b="0" kern="1200" dirty="0" smtClean="0">
                          <a:solidFill>
                            <a:schemeClr val="dk1"/>
                          </a:solidFill>
                          <a:effectLst/>
                          <a:latin typeface="+mn-lt"/>
                          <a:ea typeface="+mn-ea"/>
                          <a:cs typeface="+mn-cs"/>
                        </a:rPr>
                        <a:t> is activated and start looking for tablets in the vicinity</a:t>
                      </a:r>
                      <a:r>
                        <a:rPr lang="en-US" sz="1800" b="0" kern="1200" baseline="0" dirty="0" smtClean="0">
                          <a:solidFill>
                            <a:schemeClr val="dk1"/>
                          </a:solidFill>
                          <a:effectLst/>
                          <a:latin typeface="+mn-lt"/>
                          <a:ea typeface="+mn-ea"/>
                          <a:cs typeface="+mn-cs"/>
                        </a:rPr>
                        <a:t> that are part of the same team</a:t>
                      </a:r>
                      <a:endParaRPr lang="en-US" sz="1800" b="0" kern="1200" dirty="0" smtClean="0">
                        <a:solidFill>
                          <a:schemeClr val="dk1"/>
                        </a:solidFill>
                        <a:effectLst/>
                        <a:latin typeface="+mn-lt"/>
                        <a:ea typeface="+mn-ea"/>
                        <a:cs typeface="+mn-cs"/>
                      </a:endParaRPr>
                    </a:p>
                  </a:txBody>
                  <a:tcPr/>
                </a:tc>
              </a:tr>
              <a:tr h="370840">
                <a:tc>
                  <a:txBody>
                    <a:bodyPr/>
                    <a:lstStyle/>
                    <a:p>
                      <a:pPr algn="ctr"/>
                      <a:r>
                        <a:rPr lang="en-US" dirty="0" smtClean="0"/>
                        <a:t>F</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kern="1200" dirty="0" smtClean="0">
                          <a:solidFill>
                            <a:schemeClr val="dk1"/>
                          </a:solidFill>
                          <a:effectLst/>
                          <a:latin typeface="+mn-lt"/>
                          <a:ea typeface="+mn-ea"/>
                          <a:cs typeface="+mn-cs"/>
                        </a:rPr>
                        <a:t>2 Share HH data with other interviewers</a:t>
                      </a:r>
                    </a:p>
                  </a:txBody>
                  <a:tcPr/>
                </a:tc>
              </a:tr>
              <a:tr h="370840">
                <a:tc>
                  <a:txBody>
                    <a:bodyPr/>
                    <a:lstStyle/>
                    <a:p>
                      <a:pPr algn="ctr"/>
                      <a:r>
                        <a:rPr lang="en-US" dirty="0" smtClean="0"/>
                        <a:t>G</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Interviewer sending the data clicks Send</a:t>
                      </a:r>
                      <a:r>
                        <a:rPr lang="en-US" sz="1800" kern="1200" baseline="0" dirty="0" smtClean="0">
                          <a:solidFill>
                            <a:schemeClr val="dk1"/>
                          </a:solidFill>
                          <a:effectLst/>
                          <a:latin typeface="+mn-lt"/>
                          <a:ea typeface="+mn-ea"/>
                          <a:cs typeface="+mn-cs"/>
                        </a:rPr>
                        <a:t> Data button</a:t>
                      </a:r>
                      <a:endParaRPr lang="en-US" sz="1800" b="0" kern="1200" dirty="0" smtClean="0">
                        <a:solidFill>
                          <a:schemeClr val="dk1"/>
                        </a:solidFill>
                        <a:effectLst/>
                        <a:latin typeface="+mn-lt"/>
                        <a:ea typeface="+mn-ea"/>
                        <a:cs typeface="+mn-cs"/>
                      </a:endParaRPr>
                    </a:p>
                  </a:txBody>
                  <a:tcPr/>
                </a:tc>
              </a:tr>
              <a:tr h="370840">
                <a:tc>
                  <a:txBody>
                    <a:bodyPr/>
                    <a:lstStyle/>
                    <a:p>
                      <a:pPr algn="ctr"/>
                      <a:r>
                        <a:rPr lang="en-US" dirty="0" smtClean="0"/>
                        <a:t>H</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Interviewers found are highlighted in green</a:t>
                      </a:r>
                      <a:endParaRPr lang="en-US" sz="1800" b="0" kern="1200" dirty="0" smtClean="0">
                        <a:solidFill>
                          <a:schemeClr val="dk1"/>
                        </a:solidFill>
                        <a:effectLst/>
                        <a:latin typeface="+mn-lt"/>
                        <a:ea typeface="+mn-ea"/>
                        <a:cs typeface="+mn-cs"/>
                      </a:endParaRPr>
                    </a:p>
                  </a:txBody>
                  <a:tcPr/>
                </a:tc>
              </a:tr>
              <a:tr h="370840">
                <a:tc>
                  <a:txBody>
                    <a:bodyPr/>
                    <a:lstStyle/>
                    <a:p>
                      <a:pPr algn="ctr"/>
                      <a:r>
                        <a:rPr lang="en-US" dirty="0" smtClean="0"/>
                        <a:t>I</a:t>
                      </a:r>
                      <a:endParaRPr lang="en-US" dirty="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The Bluetooth is activated and it sets itself in searchable mode by “listening to incoming transmissions”</a:t>
                      </a:r>
                      <a:endParaRPr lang="en-US" sz="1800" b="0" kern="1200" dirty="0" smtClean="0">
                        <a:solidFill>
                          <a:schemeClr val="dk1"/>
                        </a:solidFill>
                        <a:effectLst/>
                        <a:latin typeface="+mn-lt"/>
                        <a:ea typeface="+mn-ea"/>
                        <a:cs typeface="+mn-cs"/>
                      </a:endParaRPr>
                    </a:p>
                  </a:txBody>
                  <a:tcPr/>
                </a:tc>
              </a:tr>
            </a:tbl>
          </a:graphicData>
        </a:graphic>
      </p:graphicFrame>
      <p:cxnSp>
        <p:nvCxnSpPr>
          <p:cNvPr id="8" name="Straight Connector 7"/>
          <p:cNvCxnSpPr/>
          <p:nvPr/>
        </p:nvCxnSpPr>
        <p:spPr>
          <a:xfrm>
            <a:off x="9679259" y="3088888"/>
            <a:ext cx="24309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9679259" y="3512634"/>
            <a:ext cx="243096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78820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09"/>
            <a:ext cx="8911687" cy="2489205"/>
          </a:xfrm>
        </p:spPr>
        <p:txBody>
          <a:bodyPr>
            <a:normAutofit fontScale="90000"/>
          </a:bodyPr>
          <a:lstStyle/>
          <a:p>
            <a:r>
              <a:rPr lang="en-US" dirty="0" smtClean="0"/>
              <a:t>3. Households </a:t>
            </a:r>
            <a:r>
              <a:rPr lang="en-US" dirty="0"/>
              <a:t>shared </a:t>
            </a:r>
            <a:r>
              <a:rPr lang="en-US" dirty="0" smtClean="0"/>
              <a:t>with other team member(s) are </a:t>
            </a:r>
            <a:r>
              <a:rPr lang="en-US" dirty="0"/>
              <a:t>not available for modification, they are only available to access eligible women for individual interviews in the household.</a:t>
            </a:r>
          </a:p>
        </p:txBody>
      </p:sp>
      <p:sp>
        <p:nvSpPr>
          <p:cNvPr id="3" name="Content Placeholder 2"/>
          <p:cNvSpPr>
            <a:spLocks noGrp="1"/>
          </p:cNvSpPr>
          <p:nvPr>
            <p:ph idx="1"/>
          </p:nvPr>
        </p:nvSpPr>
        <p:spPr>
          <a:xfrm>
            <a:off x="2592925" y="3461657"/>
            <a:ext cx="8915400" cy="1186543"/>
          </a:xfrm>
        </p:spPr>
        <p:txBody>
          <a:bodyPr>
            <a:normAutofit/>
          </a:bodyPr>
          <a:lstStyle/>
          <a:p>
            <a:pPr>
              <a:buAutoNum type="alphaLcPeriod"/>
            </a:pPr>
            <a:r>
              <a:rPr lang="en-US" sz="2800" dirty="0" smtClean="0"/>
              <a:t>True</a:t>
            </a:r>
          </a:p>
          <a:p>
            <a:pPr>
              <a:buAutoNum type="alphaLcPeriod"/>
            </a:pPr>
            <a:r>
              <a:rPr lang="en-US" sz="2800" dirty="0" smtClean="0"/>
              <a:t>False</a:t>
            </a:r>
            <a:endParaRPr lang="en-US" sz="2800" dirty="0"/>
          </a:p>
        </p:txBody>
      </p:sp>
    </p:spTree>
    <p:extLst>
      <p:ext uri="{BB962C8B-B14F-4D97-AF65-F5344CB8AC3E}">
        <p14:creationId xmlns:p14="http://schemas.microsoft.com/office/powerpoint/2010/main" val="22944376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7515" y="624110"/>
            <a:ext cx="9077098" cy="1977576"/>
          </a:xfrm>
        </p:spPr>
        <p:txBody>
          <a:bodyPr>
            <a:normAutofit fontScale="90000"/>
          </a:bodyPr>
          <a:lstStyle/>
          <a:p>
            <a:r>
              <a:rPr lang="en-US" dirty="0" smtClean="0"/>
              <a:t>4. The mechanism used in the Ghana MIS 2016 to update </a:t>
            </a:r>
            <a:r>
              <a:rPr lang="en-US" dirty="0"/>
              <a:t>the CAPI system while the fieldwork is in </a:t>
            </a:r>
            <a:r>
              <a:rPr lang="en-US" dirty="0" smtClean="0"/>
              <a:t>progress is accessible from the interviewer menu via:</a:t>
            </a:r>
            <a:endParaRPr lang="en-US" dirty="0"/>
          </a:p>
        </p:txBody>
      </p:sp>
      <p:sp>
        <p:nvSpPr>
          <p:cNvPr id="3" name="Content Placeholder 2"/>
          <p:cNvSpPr>
            <a:spLocks noGrp="1"/>
          </p:cNvSpPr>
          <p:nvPr>
            <p:ph idx="1"/>
          </p:nvPr>
        </p:nvSpPr>
        <p:spPr>
          <a:xfrm>
            <a:off x="2589213" y="2917372"/>
            <a:ext cx="8915400" cy="2068286"/>
          </a:xfrm>
        </p:spPr>
        <p:txBody>
          <a:bodyPr>
            <a:normAutofit/>
          </a:bodyPr>
          <a:lstStyle/>
          <a:p>
            <a:pPr>
              <a:buAutoNum type="alphaLcPeriod"/>
            </a:pPr>
            <a:r>
              <a:rPr lang="en-US" sz="2400" dirty="0" smtClean="0"/>
              <a:t>Receiving household data from other interviewers</a:t>
            </a:r>
          </a:p>
          <a:p>
            <a:pPr marL="0" indent="0">
              <a:buNone/>
            </a:pPr>
            <a:r>
              <a:rPr lang="en-US" sz="2400" dirty="0" smtClean="0"/>
              <a:t>b. Receiving system updates from the supervisor</a:t>
            </a:r>
          </a:p>
          <a:p>
            <a:pPr marL="0" indent="0">
              <a:buNone/>
            </a:pPr>
            <a:r>
              <a:rPr lang="en-US" sz="2400" dirty="0" smtClean="0"/>
              <a:t>c. Receiving household assignment from the supervisor</a:t>
            </a:r>
          </a:p>
          <a:p>
            <a:pPr marL="0" indent="0">
              <a:buNone/>
            </a:pPr>
            <a:r>
              <a:rPr lang="en-US" sz="2400" dirty="0" smtClean="0"/>
              <a:t>d. None of the above</a:t>
            </a:r>
            <a:endParaRPr lang="en-US" sz="2400" dirty="0"/>
          </a:p>
        </p:txBody>
      </p:sp>
    </p:spTree>
    <p:extLst>
      <p:ext uri="{BB962C8B-B14F-4D97-AF65-F5344CB8AC3E}">
        <p14:creationId xmlns:p14="http://schemas.microsoft.com/office/powerpoint/2010/main" val="2816562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Updates </a:t>
            </a:r>
            <a:r>
              <a:rPr lang="en-US" dirty="0"/>
              <a:t>can be transferred to several interviewers at a time</a:t>
            </a:r>
          </a:p>
        </p:txBody>
      </p:sp>
      <p:sp>
        <p:nvSpPr>
          <p:cNvPr id="3" name="Content Placeholder 2"/>
          <p:cNvSpPr>
            <a:spLocks noGrp="1"/>
          </p:cNvSpPr>
          <p:nvPr>
            <p:ph idx="1"/>
          </p:nvPr>
        </p:nvSpPr>
        <p:spPr>
          <a:xfrm>
            <a:off x="2589212" y="2133600"/>
            <a:ext cx="8915400" cy="1208314"/>
          </a:xfrm>
        </p:spPr>
        <p:txBody>
          <a:bodyPr>
            <a:normAutofit/>
          </a:bodyPr>
          <a:lstStyle/>
          <a:p>
            <a:pPr>
              <a:buAutoNum type="alphaLcPeriod"/>
            </a:pPr>
            <a:r>
              <a:rPr lang="en-US" sz="2400" dirty="0" smtClean="0"/>
              <a:t>True</a:t>
            </a:r>
          </a:p>
          <a:p>
            <a:pPr>
              <a:buAutoNum type="alphaLcPeriod"/>
            </a:pPr>
            <a:r>
              <a:rPr lang="en-US" sz="2400" dirty="0" smtClean="0"/>
              <a:t>False</a:t>
            </a:r>
            <a:endParaRPr lang="en-US" sz="2400" dirty="0"/>
          </a:p>
        </p:txBody>
      </p:sp>
    </p:spTree>
    <p:extLst>
      <p:ext uri="{BB962C8B-B14F-4D97-AF65-F5344CB8AC3E}">
        <p14:creationId xmlns:p14="http://schemas.microsoft.com/office/powerpoint/2010/main" val="3980572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6868" y="0"/>
            <a:ext cx="10165132" cy="1280890"/>
          </a:xfrm>
        </p:spPr>
        <p:txBody>
          <a:bodyPr/>
          <a:lstStyle/>
          <a:p>
            <a:r>
              <a:rPr lang="en-US" dirty="0" smtClean="0"/>
              <a:t>6. Choose the steps to receive updates from the supervisor:</a:t>
            </a:r>
            <a:endParaRPr lang="en-US" dirty="0"/>
          </a:p>
        </p:txBody>
      </p:sp>
      <p:sp>
        <p:nvSpPr>
          <p:cNvPr id="3" name="Content Placeholder 2"/>
          <p:cNvSpPr>
            <a:spLocks noGrp="1"/>
          </p:cNvSpPr>
          <p:nvPr>
            <p:ph idx="1"/>
          </p:nvPr>
        </p:nvSpPr>
        <p:spPr>
          <a:xfrm>
            <a:off x="2592925" y="1280890"/>
            <a:ext cx="8915400" cy="5577110"/>
          </a:xfrm>
        </p:spPr>
        <p:txBody>
          <a:bodyPr>
            <a:noAutofit/>
          </a:bodyPr>
          <a:lstStyle/>
          <a:p>
            <a:pPr>
              <a:buAutoNum type="alphaLcPeriod"/>
            </a:pPr>
            <a:r>
              <a:rPr lang="en-US" sz="2400" dirty="0" smtClean="0"/>
              <a:t>A-Data exchange/other utilities</a:t>
            </a:r>
          </a:p>
          <a:p>
            <a:pPr>
              <a:buAutoNum type="alphaLcPeriod"/>
            </a:pPr>
            <a:r>
              <a:rPr lang="en-US" sz="2400" dirty="0" smtClean="0"/>
              <a:t>5-Receive system updates from the supervisor</a:t>
            </a:r>
          </a:p>
          <a:p>
            <a:pPr>
              <a:buAutoNum type="alphaLcPeriod"/>
            </a:pPr>
            <a:r>
              <a:rPr lang="en-US" sz="2400" dirty="0" smtClean="0"/>
              <a:t>The </a:t>
            </a:r>
            <a:r>
              <a:rPr lang="en-US" sz="2400" dirty="0"/>
              <a:t>interviewer machine enters in </a:t>
            </a:r>
            <a:r>
              <a:rPr lang="en-US" sz="2400" dirty="0" smtClean="0"/>
              <a:t>“listening mode” </a:t>
            </a:r>
            <a:r>
              <a:rPr lang="en-US" sz="2400" dirty="0"/>
              <a:t>waiting for the update to </a:t>
            </a:r>
            <a:r>
              <a:rPr lang="en-US" sz="2400" dirty="0" smtClean="0"/>
              <a:t>arrive</a:t>
            </a:r>
          </a:p>
          <a:p>
            <a:pPr>
              <a:buAutoNum type="alphaLcPeriod"/>
            </a:pPr>
            <a:r>
              <a:rPr lang="en-US" sz="2400" dirty="0"/>
              <a:t>When </a:t>
            </a:r>
            <a:r>
              <a:rPr lang="en-US" sz="2400" dirty="0" smtClean="0"/>
              <a:t>the </a:t>
            </a:r>
            <a:r>
              <a:rPr lang="en-US" sz="2400" dirty="0"/>
              <a:t>update is received the system automatically installs it </a:t>
            </a:r>
            <a:r>
              <a:rPr lang="en-US" sz="2400" dirty="0" smtClean="0"/>
              <a:t>and </a:t>
            </a:r>
            <a:r>
              <a:rPr lang="en-US" sz="2400" dirty="0"/>
              <a:t>displays a message to that </a:t>
            </a:r>
            <a:r>
              <a:rPr lang="en-US" sz="2400" dirty="0" smtClean="0"/>
              <a:t>effect.</a:t>
            </a:r>
          </a:p>
          <a:p>
            <a:pPr>
              <a:buAutoNum type="alphaLcPeriod"/>
            </a:pPr>
            <a:r>
              <a:rPr lang="en-US" sz="2400" dirty="0" smtClean="0"/>
              <a:t>A </a:t>
            </a:r>
            <a:r>
              <a:rPr lang="en-US" sz="2400" dirty="0"/>
              <a:t>message is displayed specifying that the system will shut down to allow the </a:t>
            </a:r>
            <a:r>
              <a:rPr lang="en-US" sz="2400" dirty="0" smtClean="0"/>
              <a:t>updates </a:t>
            </a:r>
            <a:r>
              <a:rPr lang="en-US" sz="2400" dirty="0"/>
              <a:t>to take effect. Click “OK” on the message and the CAPI system is terminated</a:t>
            </a:r>
            <a:r>
              <a:rPr lang="en-US" sz="2400" dirty="0" smtClean="0"/>
              <a:t>.</a:t>
            </a:r>
          </a:p>
          <a:p>
            <a:pPr>
              <a:buAutoNum type="alphaLcPeriod"/>
            </a:pPr>
            <a:r>
              <a:rPr lang="en-US" sz="2400" dirty="0" smtClean="0"/>
              <a:t>Double click the interviewer menu icon to enter to the system again</a:t>
            </a:r>
          </a:p>
          <a:p>
            <a:pPr>
              <a:buAutoNum type="alphaLcPeriod"/>
            </a:pPr>
            <a:r>
              <a:rPr lang="en-US" sz="2400" dirty="0" smtClean="0"/>
              <a:t>All of the above</a:t>
            </a:r>
          </a:p>
          <a:p>
            <a:pPr>
              <a:buAutoNum type="alphaLcPeriod"/>
            </a:pPr>
            <a:endParaRPr lang="en-US" sz="2400" b="1" dirty="0"/>
          </a:p>
        </p:txBody>
      </p:sp>
    </p:spTree>
    <p:extLst>
      <p:ext uri="{BB962C8B-B14F-4D97-AF65-F5344CB8AC3E}">
        <p14:creationId xmlns:p14="http://schemas.microsoft.com/office/powerpoint/2010/main" val="4038123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3633" y="471709"/>
            <a:ext cx="8911687" cy="2541121"/>
          </a:xfrm>
        </p:spPr>
        <p:txBody>
          <a:bodyPr>
            <a:normAutofit fontScale="90000"/>
          </a:bodyPr>
          <a:lstStyle/>
          <a:p>
            <a:r>
              <a:rPr lang="en-US" dirty="0" smtClean="0"/>
              <a:t>7. The utility that allows interviewers to change cluster numbers, household numbers, woman line numbers, interviewer code, and delete HHs/Women interviews is called:</a:t>
            </a:r>
            <a:endParaRPr lang="en-US" dirty="0"/>
          </a:p>
        </p:txBody>
      </p:sp>
      <p:sp>
        <p:nvSpPr>
          <p:cNvPr id="3" name="Content Placeholder 2"/>
          <p:cNvSpPr>
            <a:spLocks noGrp="1"/>
          </p:cNvSpPr>
          <p:nvPr>
            <p:ph idx="1"/>
          </p:nvPr>
        </p:nvSpPr>
        <p:spPr>
          <a:xfrm>
            <a:off x="2542319" y="3469194"/>
            <a:ext cx="8915400" cy="1578428"/>
          </a:xfrm>
        </p:spPr>
        <p:txBody>
          <a:bodyPr>
            <a:noAutofit/>
          </a:bodyPr>
          <a:lstStyle/>
          <a:p>
            <a:pPr>
              <a:buAutoNum type="alphaLcPeriod"/>
            </a:pPr>
            <a:r>
              <a:rPr lang="en-US" sz="2800" dirty="0" smtClean="0"/>
              <a:t> Data fix utility</a:t>
            </a:r>
          </a:p>
          <a:p>
            <a:pPr>
              <a:buFont typeface="Wingdings 3" charset="2"/>
              <a:buAutoNum type="alphaLcPeriod"/>
            </a:pPr>
            <a:r>
              <a:rPr lang="en-US" sz="2800" dirty="0" smtClean="0"/>
              <a:t> Data </a:t>
            </a:r>
            <a:r>
              <a:rPr lang="en-US" sz="2800" dirty="0"/>
              <a:t>repair </a:t>
            </a:r>
            <a:r>
              <a:rPr lang="en-US" sz="2800" dirty="0" smtClean="0"/>
              <a:t>utility</a:t>
            </a:r>
          </a:p>
          <a:p>
            <a:pPr>
              <a:buFont typeface="Wingdings 3" charset="2"/>
              <a:buAutoNum type="alphaLcPeriod"/>
            </a:pPr>
            <a:r>
              <a:rPr lang="en-US" sz="2800" dirty="0" smtClean="0"/>
              <a:t> Data </a:t>
            </a:r>
            <a:r>
              <a:rPr lang="en-US" sz="2800" dirty="0"/>
              <a:t>restore </a:t>
            </a:r>
            <a:r>
              <a:rPr lang="en-US" sz="2800" dirty="0" smtClean="0"/>
              <a:t>utility</a:t>
            </a:r>
          </a:p>
          <a:p>
            <a:pPr>
              <a:buAutoNum type="alphaLcPeriod"/>
            </a:pPr>
            <a:endParaRPr lang="en-US" sz="2800" dirty="0"/>
          </a:p>
        </p:txBody>
      </p:sp>
    </p:spTree>
    <p:extLst>
      <p:ext uri="{BB962C8B-B14F-4D97-AF65-F5344CB8AC3E}">
        <p14:creationId xmlns:p14="http://schemas.microsoft.com/office/powerpoint/2010/main" val="137296004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9E0BC70FB04E14C8ED45C26FF73C393" ma:contentTypeVersion="536" ma:contentTypeDescription="Create a new document." ma:contentTypeScope="" ma:versionID="966febeccf9d42576f06ff3a259d02a0">
  <xsd:schema xmlns:xsd="http://www.w3.org/2001/XMLSchema" xmlns:xs="http://www.w3.org/2001/XMLSchema" xmlns:p="http://schemas.microsoft.com/office/2006/metadata/properties" xmlns:ns2="d16efad5-0601-4cf0-b7c2-89968258c777" xmlns:ns3="d58a30a2-7d65-49ea-9133-261ce59728b8" targetNamespace="http://schemas.microsoft.com/office/2006/metadata/properties" ma:root="true" ma:fieldsID="162699f611da146ae0e01fee0b810492" ns2:_="" ns3:_="">
    <xsd:import namespace="d16efad5-0601-4cf0-b7c2-89968258c777"/>
    <xsd:import namespace="d58a30a2-7d65-49ea-9133-261ce59728b8"/>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2:SharedWithUsers" minOccurs="0"/>
                <xsd:element ref="ns2:SharedWithDetails" minOccurs="0"/>
                <xsd:element ref="ns3:MediaServiceAutoKeyPoints" minOccurs="0"/>
                <xsd:element ref="ns3:MediaServiceKeyPoints" minOccurs="0"/>
                <xsd:element ref="ns3:MediaServiceDateTaken" minOccurs="0"/>
                <xsd:element ref="ns3:MediaServiceLocation" minOccurs="0"/>
                <xsd:element ref="ns3:MediaServiceGenerationTime" minOccurs="0"/>
                <xsd:element ref="ns3:MediaServiceEventHashCode" minOccurs="0"/>
                <xsd:element ref="ns3:MediaServiceAutoTags" minOccurs="0"/>
                <xsd:element ref="ns3:MediaServiceOCR" minOccurs="0"/>
                <xsd:element ref="ns3:MediaLengthInSecond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6efad5-0601-4cf0-b7c2-89968258c777"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58a30a2-7d65-49ea-9133-261ce59728b8"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AutoTags" ma:index="21" nillable="true" ma:displayName="Tags" ma:internalName="MediaServiceAutoTags" ma:readOnly="tru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element name="MediaLengthInSeconds" ma:index="23" nillable="true" ma:displayName="MediaLengthInSeconds" ma:hidden="true" ma:internalName="MediaLengthInSeconds" ma:readOnly="true">
      <xsd:simpleType>
        <xsd:restriction base="dms:Unknown"/>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d16efad5-0601-4cf0-b7c2-89968258c777">VMX3MACP777Z-1201013908-7730</_dlc_DocId>
    <_dlc_DocIdUrl xmlns="d16efad5-0601-4cf0-b7c2-89968258c777">
      <Url>https://icfonline.sharepoint.com/sites/ihd-dhs/Standard8/_layouts/15/DocIdRedir.aspx?ID=VMX3MACP777Z-1201013908-7730</Url>
      <Description>VMX3MACP777Z-1201013908-7730</Description>
    </_dlc_DocIdUrl>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717D199D-30FB-4A35-978A-F98C201DB850}"/>
</file>

<file path=customXml/itemProps2.xml><?xml version="1.0" encoding="utf-8"?>
<ds:datastoreItem xmlns:ds="http://schemas.openxmlformats.org/officeDocument/2006/customXml" ds:itemID="{68337867-CEE9-49AA-AE41-FEC24E548AA0}"/>
</file>

<file path=customXml/itemProps3.xml><?xml version="1.0" encoding="utf-8"?>
<ds:datastoreItem xmlns:ds="http://schemas.openxmlformats.org/officeDocument/2006/customXml" ds:itemID="{6670A461-2367-4ABC-B8CF-E6B4F4AD92DE}"/>
</file>

<file path=customXml/itemProps4.xml><?xml version="1.0" encoding="utf-8"?>
<ds:datastoreItem xmlns:ds="http://schemas.openxmlformats.org/officeDocument/2006/customXml" ds:itemID="{7197C3A5-711D-4A26-A329-C2F8C4D125A4}"/>
</file>

<file path=docProps/app.xml><?xml version="1.0" encoding="utf-8"?>
<Properties xmlns="http://schemas.openxmlformats.org/officeDocument/2006/extended-properties" xmlns:vt="http://schemas.openxmlformats.org/officeDocument/2006/docPropsVTypes">
  <Template>Wisp</Template>
  <TotalTime>158</TotalTime>
  <Words>758</Words>
  <Application>Microsoft Office PowerPoint</Application>
  <PresentationFormat>Widescreen</PresentationFormat>
  <Paragraphs>77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Wisp</vt:lpstr>
      <vt:lpstr>Quiz 4: Sharing HHs, Receiving Upgrades, Fixing Duplicate Interviews</vt:lpstr>
      <vt:lpstr>In a blank paper, please write:</vt:lpstr>
      <vt:lpstr>1. Interviewers can share their workloads by sending other team members the following interview(s):</vt:lpstr>
      <vt:lpstr>2. Order the steps interviewers carry out to share household data with other team member(s), so other member(s) can help interviewing women</vt:lpstr>
      <vt:lpstr>3. Households shared with other team member(s) are not available for modification, they are only available to access eligible women for individual interviews in the household.</vt:lpstr>
      <vt:lpstr>4. The mechanism used in the Ghana MIS 2016 to update the CAPI system while the fieldwork is in progress is accessible from the interviewer menu via:</vt:lpstr>
      <vt:lpstr>5. Updates can be transferred to several interviewers at a time</vt:lpstr>
      <vt:lpstr>6. Choose the steps to receive updates from the supervisor:</vt:lpstr>
      <vt:lpstr>7. The utility that allows interviewers to change cluster numbers, household numbers, woman line numbers, interviewer code, and delete HHs/Women interviews is called:</vt:lpstr>
      <vt:lpstr>8. To access the Data Repair utility using the interviewer menu, interviewers select:</vt:lpstr>
      <vt:lpstr>9. After finding duplicate cases that requires modification or deletion, the supervisors/ interviewers should write down the following IDS for the particular case:</vt:lpstr>
      <vt:lpstr>10. In instances where the report shows there are duplicates in both the household and the individual for the same household ID number, interviewers should correct only the household IDs and the individual duplicate case will automatically be corrected?</vt:lpstr>
      <vt:lpstr>11. When modifying or deleting a duplicate case, interviewers should “Find” the case first before deleting or modifying it?</vt:lpstr>
      <vt:lpstr>12. To verify that the modification of the case was properly done, interviewers should generate the report using option “9-List questionnaires in cluster” from the interviewer menu. </vt:lpstr>
      <vt:lpstr>13. When the Data Repair is used to change the cluster or household ID number sometimes the interviewer code or the result code for a household loses it synchronization of the household data collection status. To resolve this problem, data can be sent to the supervisor for data synchronization purpose.  Then, the supervisor sends back the household assignment to the interviewer.  Another solution is using A-Data exchange/other utilities option and then selecting 7-Fix interviewer code/Result in household option from the interviewer menu.  a. True b. False</vt:lpstr>
    </vt:vector>
  </TitlesOfParts>
  <Company>Windows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Quiz 4: Sharing HHs, Receiving Upgrades, Fixing Duplicate Interviews</dc:title>
  <dc:creator>Marchena, Claudia</dc:creator>
  <cp:lastModifiedBy>Marchena, Claudia</cp:lastModifiedBy>
  <cp:revision>23</cp:revision>
  <dcterms:created xsi:type="dcterms:W3CDTF">2016-09-23T12:51:49Z</dcterms:created>
  <dcterms:modified xsi:type="dcterms:W3CDTF">2016-09-26T08:12:54Z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0x010100A9E0BC70FB04E14C8ED45C26FF73C393</vt:lpwstr>
  </property>
  <property fmtid="{D5CDD505-2E9C-101B-9397-08002B2CF9AE}" pid="3" name="_dlc_DocIdItemGuid">
    <vt:lpwstr>b8787014-1ec8-411b-8f77-d3998142602b</vt:lpwstr>
  </property>
</Properties>
</file>