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9/26/2016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5: biomarker, general instructions, troubleshooting</a:t>
            </a:r>
            <a:endParaRPr lang="en-US" dirty="0"/>
          </a:p>
        </p:txBody>
      </p:sp>
      <p:sp>
        <p:nvSpPr>
          <p:cNvPr id="3" name="Subtitle 2"/>
          <p:cNvSpPr>
            <a:spLocks noGrp="1"/>
          </p:cNvSpPr>
          <p:nvPr>
            <p:ph type="subTitle" idx="1"/>
          </p:nvPr>
        </p:nvSpPr>
        <p:spPr>
          <a:xfrm>
            <a:off x="1751012" y="4256314"/>
            <a:ext cx="8689976" cy="1001485"/>
          </a:xfrm>
        </p:spPr>
        <p:txBody>
          <a:bodyPr/>
          <a:lstStyle/>
          <a:p>
            <a:r>
              <a:rPr lang="en-US" dirty="0" smtClean="0"/>
              <a:t>Ghana malaria indicator survey, 2016</a:t>
            </a:r>
            <a:endParaRPr lang="en-US" dirty="0"/>
          </a:p>
        </p:txBody>
      </p:sp>
    </p:spTree>
    <p:extLst>
      <p:ext uri="{BB962C8B-B14F-4D97-AF65-F5344CB8AC3E}">
        <p14:creationId xmlns:p14="http://schemas.microsoft.com/office/powerpoint/2010/main" val="325039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748575"/>
          </a:xfrm>
        </p:spPr>
        <p:txBody>
          <a:bodyPr>
            <a:normAutofit fontScale="90000"/>
          </a:bodyPr>
          <a:lstStyle/>
          <a:p>
            <a:pPr algn="l"/>
            <a:r>
              <a:rPr lang="en-US" dirty="0" smtClean="0"/>
              <a:t>8. IN FACT, YOU SHOULD USE “START WINDOWS NORMALLY” option EVEN WHEN WINDOWS FAILED TO START AND IS PROMPTING YOU TO “LAUNCH STARUP REPAIR (RECOMMENDED)”</a:t>
            </a:r>
            <a:endParaRPr lang="en-US" dirty="0"/>
          </a:p>
        </p:txBody>
      </p:sp>
      <p:sp>
        <p:nvSpPr>
          <p:cNvPr id="3" name="Content Placeholder 2"/>
          <p:cNvSpPr>
            <a:spLocks noGrp="1"/>
          </p:cNvSpPr>
          <p:nvPr>
            <p:ph sz="quarter" idx="13"/>
          </p:nvPr>
        </p:nvSpPr>
        <p:spPr>
          <a:xfrm>
            <a:off x="913774" y="2808514"/>
            <a:ext cx="10363826" cy="2982685"/>
          </a:xfrm>
        </p:spPr>
        <p:txBody>
          <a:bodyPr>
            <a:normAutofit/>
          </a:bodyPr>
          <a:lstStyle/>
          <a:p>
            <a:pPr marL="457200" indent="-457200">
              <a:buAutoNum type="alphaUcPeriod"/>
            </a:pPr>
            <a:r>
              <a:rPr lang="en-US" sz="3200" dirty="0" smtClean="0"/>
              <a:t>TRUE</a:t>
            </a:r>
          </a:p>
          <a:p>
            <a:pPr marL="457200" indent="-457200">
              <a:buAutoNum type="alphaUcPeriod"/>
            </a:pPr>
            <a:r>
              <a:rPr lang="en-US" sz="3200" dirty="0" smtClean="0"/>
              <a:t>FALSE</a:t>
            </a:r>
            <a:endParaRPr lang="en-US" sz="3200" dirty="0"/>
          </a:p>
        </p:txBody>
      </p:sp>
    </p:spTree>
    <p:extLst>
      <p:ext uri="{BB962C8B-B14F-4D97-AF65-F5344CB8AC3E}">
        <p14:creationId xmlns:p14="http://schemas.microsoft.com/office/powerpoint/2010/main" val="170450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14340"/>
          </a:xfrm>
        </p:spPr>
        <p:txBody>
          <a:bodyPr>
            <a:normAutofit/>
          </a:bodyPr>
          <a:lstStyle/>
          <a:p>
            <a:pPr algn="l"/>
            <a:r>
              <a:rPr lang="en-US" sz="4400" dirty="0"/>
              <a:t>In a blank paper, please write:</a:t>
            </a:r>
          </a:p>
        </p:txBody>
      </p:sp>
      <p:sp>
        <p:nvSpPr>
          <p:cNvPr id="3" name="Content Placeholder 2"/>
          <p:cNvSpPr>
            <a:spLocks noGrp="1"/>
          </p:cNvSpPr>
          <p:nvPr>
            <p:ph sz="quarter" idx="13"/>
          </p:nvPr>
        </p:nvSpPr>
        <p:spPr>
          <a:xfrm>
            <a:off x="913775" y="2029635"/>
            <a:ext cx="10363826" cy="3424107"/>
          </a:xfrm>
        </p:spPr>
        <p:txBody>
          <a:bodyPr>
            <a:normAutofit/>
          </a:bodyPr>
          <a:lstStyle/>
          <a:p>
            <a:r>
              <a:rPr lang="en-US" sz="3600" dirty="0"/>
              <a:t>Your FW code</a:t>
            </a:r>
          </a:p>
          <a:p>
            <a:r>
              <a:rPr lang="en-US" sz="3600" dirty="0"/>
              <a:t>Your name</a:t>
            </a:r>
          </a:p>
          <a:p>
            <a:r>
              <a:rPr lang="en-US" sz="3600" dirty="0"/>
              <a:t>Today’s date </a:t>
            </a:r>
          </a:p>
          <a:p>
            <a:r>
              <a:rPr lang="en-US" sz="3600" dirty="0"/>
              <a:t>Quiz </a:t>
            </a:r>
            <a:r>
              <a:rPr lang="en-US" sz="3600" dirty="0"/>
              <a:t>5</a:t>
            </a:r>
            <a:endParaRPr lang="en-US" sz="3600" dirty="0"/>
          </a:p>
        </p:txBody>
      </p:sp>
    </p:spTree>
    <p:extLst>
      <p:ext uri="{BB962C8B-B14F-4D97-AF65-F5344CB8AC3E}">
        <p14:creationId xmlns:p14="http://schemas.microsoft.com/office/powerpoint/2010/main" val="2416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9" y="934203"/>
            <a:ext cx="11451771" cy="1596177"/>
          </a:xfrm>
        </p:spPr>
        <p:txBody>
          <a:bodyPr>
            <a:noAutofit/>
          </a:bodyPr>
          <a:lstStyle/>
          <a:p>
            <a:pPr algn="l"/>
            <a:r>
              <a:rPr lang="en-US" dirty="0" smtClean="0"/>
              <a:t>1. Biomarker data is collected on paper and handed out to interviewers for entering in the </a:t>
            </a:r>
            <a:r>
              <a:rPr lang="en-US" dirty="0" err="1" smtClean="0"/>
              <a:t>capi</a:t>
            </a:r>
            <a:r>
              <a:rPr lang="en-US" dirty="0" smtClean="0"/>
              <a:t> system using this option from the interviewer menu:</a:t>
            </a:r>
            <a:endParaRPr lang="en-US" dirty="0"/>
          </a:p>
        </p:txBody>
      </p:sp>
      <p:sp>
        <p:nvSpPr>
          <p:cNvPr id="3" name="Content Placeholder 2"/>
          <p:cNvSpPr>
            <a:spLocks noGrp="1"/>
          </p:cNvSpPr>
          <p:nvPr>
            <p:ph sz="quarter" idx="13"/>
          </p:nvPr>
        </p:nvSpPr>
        <p:spPr>
          <a:xfrm>
            <a:off x="913774" y="3145971"/>
            <a:ext cx="10363826" cy="2645228"/>
          </a:xfrm>
        </p:spPr>
        <p:txBody>
          <a:bodyPr>
            <a:normAutofit/>
          </a:bodyPr>
          <a:lstStyle/>
          <a:p>
            <a:pPr marL="0" indent="0">
              <a:buNone/>
            </a:pPr>
            <a:r>
              <a:rPr lang="en-US" sz="3200" dirty="0" smtClean="0"/>
              <a:t>_______________________________________________</a:t>
            </a:r>
            <a:endParaRPr lang="en-US" sz="3200" dirty="0"/>
          </a:p>
        </p:txBody>
      </p:sp>
    </p:spTree>
    <p:extLst>
      <p:ext uri="{BB962C8B-B14F-4D97-AF65-F5344CB8AC3E}">
        <p14:creationId xmlns:p14="http://schemas.microsoft.com/office/powerpoint/2010/main" val="126906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27377"/>
            <a:ext cx="10364451" cy="2037597"/>
          </a:xfrm>
        </p:spPr>
        <p:txBody>
          <a:bodyPr>
            <a:normAutofit fontScale="90000"/>
          </a:bodyPr>
          <a:lstStyle/>
          <a:p>
            <a:pPr algn="l"/>
            <a:r>
              <a:rPr lang="en-US" dirty="0" smtClean="0"/>
              <a:t>2. Biomarker data can only be entered in the tablet of the interviewer who is the owner* of the household questionnaire, even if the owner interviewer shared the household with other team members</a:t>
            </a:r>
            <a:endParaRPr lang="en-US" dirty="0"/>
          </a:p>
        </p:txBody>
      </p:sp>
      <p:sp>
        <p:nvSpPr>
          <p:cNvPr id="3" name="Content Placeholder 2"/>
          <p:cNvSpPr>
            <a:spLocks noGrp="1"/>
          </p:cNvSpPr>
          <p:nvPr>
            <p:ph sz="quarter" idx="13"/>
          </p:nvPr>
        </p:nvSpPr>
        <p:spPr>
          <a:xfrm>
            <a:off x="913774" y="3145971"/>
            <a:ext cx="10363826" cy="2645228"/>
          </a:xfrm>
        </p:spPr>
        <p:txBody>
          <a:bodyPr>
            <a:normAutofit fontScale="85000" lnSpcReduction="20000"/>
          </a:bodyPr>
          <a:lstStyle/>
          <a:p>
            <a:pPr marL="457200" indent="-457200">
              <a:buAutoNum type="alphaUcPeriod"/>
            </a:pPr>
            <a:r>
              <a:rPr lang="en-US" sz="3200" dirty="0" smtClean="0"/>
              <a:t>TRUE</a:t>
            </a:r>
          </a:p>
          <a:p>
            <a:pPr marL="457200" indent="-457200">
              <a:buAutoNum type="alphaUcPeriod"/>
            </a:pPr>
            <a:r>
              <a:rPr lang="en-US" sz="3200" dirty="0" smtClean="0"/>
              <a:t>FALSE</a:t>
            </a:r>
          </a:p>
          <a:p>
            <a:pPr marL="0" indent="0">
              <a:buNone/>
            </a:pPr>
            <a:endParaRPr lang="en-US" sz="3200" dirty="0"/>
          </a:p>
          <a:p>
            <a:pPr marL="0" indent="0">
              <a:buNone/>
            </a:pPr>
            <a:r>
              <a:rPr lang="en-US" sz="3200" dirty="0" smtClean="0"/>
              <a:t>*OWNER IS THE INTERVIEWER WHO COMPLETED THE HOUSEHOLD INTERVIEW.</a:t>
            </a:r>
            <a:endParaRPr lang="en-US" sz="3200" dirty="0"/>
          </a:p>
        </p:txBody>
      </p:sp>
    </p:spTree>
    <p:extLst>
      <p:ext uri="{BB962C8B-B14F-4D97-AF65-F5344CB8AC3E}">
        <p14:creationId xmlns:p14="http://schemas.microsoft.com/office/powerpoint/2010/main" val="20096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WHEN INTERVIEWING USING TABLETS, YOU SHOULD PLACE THE TABLET IN FRONT OF YOU AND ENSURE EYE CONTACT WITH THE RESPONDENT?</a:t>
            </a:r>
            <a:endParaRPr lang="en-US" dirty="0"/>
          </a:p>
        </p:txBody>
      </p:sp>
      <p:sp>
        <p:nvSpPr>
          <p:cNvPr id="3" name="Content Placeholder 2"/>
          <p:cNvSpPr>
            <a:spLocks noGrp="1"/>
          </p:cNvSpPr>
          <p:nvPr>
            <p:ph sz="quarter" idx="13"/>
          </p:nvPr>
        </p:nvSpPr>
        <p:spPr/>
        <p:txBody>
          <a:bodyPr>
            <a:normAutofit/>
          </a:bodyPr>
          <a:lstStyle/>
          <a:p>
            <a:pPr marL="457200" indent="-457200">
              <a:buAutoNum type="alphaUcPeriod"/>
            </a:pPr>
            <a:r>
              <a:rPr lang="en-US" sz="2800" dirty="0" smtClean="0"/>
              <a:t>TRUE</a:t>
            </a:r>
          </a:p>
          <a:p>
            <a:pPr marL="457200" indent="-457200">
              <a:buAutoNum type="alphaUcPeriod"/>
            </a:pPr>
            <a:r>
              <a:rPr lang="en-US" sz="2800" dirty="0" smtClean="0"/>
              <a:t>FALSE</a:t>
            </a:r>
            <a:endParaRPr lang="en-US" sz="2800" dirty="0"/>
          </a:p>
        </p:txBody>
      </p:sp>
    </p:spTree>
    <p:extLst>
      <p:ext uri="{BB962C8B-B14F-4D97-AF65-F5344CB8AC3E}">
        <p14:creationId xmlns:p14="http://schemas.microsoft.com/office/powerpoint/2010/main" val="346549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2538340"/>
          </a:xfrm>
        </p:spPr>
        <p:txBody>
          <a:bodyPr>
            <a:normAutofit fontScale="90000"/>
          </a:bodyPr>
          <a:lstStyle/>
          <a:p>
            <a:pPr algn="l"/>
            <a:r>
              <a:rPr lang="en-US" dirty="0" smtClean="0"/>
              <a:t>4. THE COLOR CODE IN THE QUESTION AREA USED IN THE CAPI SYSTEM ALLOWS INTERVIEWERS TO DISTINGUISH WHETHER TO READ A QUESTION TO THE RESPONDENT OR WHETHER THE TEXT IS AN INSTRUCTION OR ACTION FOR THE INTERVIEWER. MATCH THE COLOR TO ITS MEANING IN THE RIGHT SIDE:</a:t>
            </a:r>
            <a:endParaRPr lang="en-US" dirty="0"/>
          </a:p>
        </p:txBody>
      </p:sp>
      <p:sp>
        <p:nvSpPr>
          <p:cNvPr id="4" name="Content Placeholder 3"/>
          <p:cNvSpPr>
            <a:spLocks noGrp="1"/>
          </p:cNvSpPr>
          <p:nvPr>
            <p:ph sz="quarter" idx="13"/>
          </p:nvPr>
        </p:nvSpPr>
        <p:spPr>
          <a:xfrm>
            <a:off x="913775" y="3559629"/>
            <a:ext cx="5106026" cy="2634342"/>
          </a:xfrm>
        </p:spPr>
        <p:txBody>
          <a:bodyPr>
            <a:normAutofit/>
          </a:bodyPr>
          <a:lstStyle/>
          <a:p>
            <a:pPr marL="457200" indent="-457200">
              <a:buAutoNum type="alphaUcPeriod"/>
            </a:pPr>
            <a:r>
              <a:rPr lang="en-US" sz="3200" dirty="0" smtClean="0"/>
              <a:t>BLUE</a:t>
            </a:r>
          </a:p>
          <a:p>
            <a:pPr marL="457200" indent="-457200">
              <a:buAutoNum type="alphaUcPeriod"/>
            </a:pPr>
            <a:r>
              <a:rPr lang="en-US" sz="3200" dirty="0" smtClean="0"/>
              <a:t>BLACK</a:t>
            </a:r>
          </a:p>
          <a:p>
            <a:pPr marL="457200" indent="-457200">
              <a:buAutoNum type="alphaUcPeriod"/>
            </a:pPr>
            <a:r>
              <a:rPr lang="en-US" sz="3200" dirty="0" smtClean="0"/>
              <a:t>RED</a:t>
            </a:r>
            <a:endParaRPr lang="en-US" sz="3200" dirty="0"/>
          </a:p>
        </p:txBody>
      </p:sp>
      <p:sp>
        <p:nvSpPr>
          <p:cNvPr id="5" name="Content Placeholder 4"/>
          <p:cNvSpPr>
            <a:spLocks noGrp="1"/>
          </p:cNvSpPr>
          <p:nvPr>
            <p:ph sz="quarter" idx="14"/>
          </p:nvPr>
        </p:nvSpPr>
        <p:spPr>
          <a:xfrm>
            <a:off x="6172826" y="3156858"/>
            <a:ext cx="5105400" cy="3701142"/>
          </a:xfrm>
        </p:spPr>
        <p:txBody>
          <a:bodyPr>
            <a:noAutofit/>
          </a:bodyPr>
          <a:lstStyle/>
          <a:p>
            <a:pPr marL="0" indent="0">
              <a:buNone/>
            </a:pPr>
            <a:r>
              <a:rPr lang="en-US" dirty="0" smtClean="0"/>
              <a:t>___Read the question to respondent</a:t>
            </a:r>
          </a:p>
          <a:p>
            <a:pPr marL="0" indent="0">
              <a:buNone/>
            </a:pPr>
            <a:r>
              <a:rPr lang="en-US" dirty="0" smtClean="0"/>
              <a:t>___an instruction to the interviewer that requires him/her to take an action. For example, “GIVE CARD TO RESPONDENT”</a:t>
            </a:r>
          </a:p>
          <a:p>
            <a:pPr marL="0" indent="0">
              <a:buNone/>
            </a:pPr>
            <a:r>
              <a:rPr lang="en-US" dirty="0"/>
              <a:t>___an Instruction to the interviewer, for example, “observe main material of the floor of the dwelling” or “record all mentioned”</a:t>
            </a:r>
          </a:p>
          <a:p>
            <a:pPr marL="0" indent="0">
              <a:buNone/>
            </a:pPr>
            <a:endParaRPr lang="en-US" dirty="0"/>
          </a:p>
        </p:txBody>
      </p:sp>
    </p:spTree>
    <p:extLst>
      <p:ext uri="{BB962C8B-B14F-4D97-AF65-F5344CB8AC3E}">
        <p14:creationId xmlns:p14="http://schemas.microsoft.com/office/powerpoint/2010/main" val="40766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8"/>
            <a:ext cx="10364451" cy="3526973"/>
          </a:xfrm>
        </p:spPr>
        <p:txBody>
          <a:bodyPr>
            <a:normAutofit fontScale="90000"/>
          </a:bodyPr>
          <a:lstStyle/>
          <a:p>
            <a:pPr algn="l"/>
            <a:r>
              <a:rPr lang="en-US" dirty="0" smtClean="0"/>
              <a:t>5. </a:t>
            </a:r>
            <a:r>
              <a:rPr lang="en-US" dirty="0"/>
              <a:t>If the respondent refuses to answer a particular question, click </a:t>
            </a:r>
            <a:r>
              <a:rPr lang="en-US" b="1" dirty="0"/>
              <a:t>Note</a:t>
            </a:r>
            <a:r>
              <a:rPr lang="en-US" dirty="0"/>
              <a:t> </a:t>
            </a:r>
            <a:r>
              <a:rPr lang="en-US" dirty="0" smtClean="0"/>
              <a:t>and write “</a:t>
            </a:r>
            <a:r>
              <a:rPr lang="sq-AL" dirty="0" smtClean="0"/>
              <a:t>Refused</a:t>
            </a:r>
            <a:r>
              <a:rPr lang="en-US" dirty="0"/>
              <a:t>”. </a:t>
            </a:r>
            <a:r>
              <a:rPr lang="en-US" dirty="0" smtClean="0"/>
              <a:t>Then, if </a:t>
            </a:r>
            <a:r>
              <a:rPr lang="en-US" dirty="0"/>
              <a:t>the possible answers are given in </a:t>
            </a:r>
            <a:r>
              <a:rPr lang="en-US" dirty="0" smtClean="0"/>
              <a:t>codes (ABCD…), </a:t>
            </a:r>
            <a:r>
              <a:rPr lang="en-US" dirty="0"/>
              <a:t>select the code at the bottom of the list (scroll down with the scrollbar if necessary).  If the answer field is for a numeric answer, type in the </a:t>
            </a:r>
            <a:r>
              <a:rPr lang="en-US" b="1" dirty="0"/>
              <a:t>highest</a:t>
            </a:r>
            <a:r>
              <a:rPr lang="en-US" dirty="0"/>
              <a:t> value possible in the range shown.  For example, if </a:t>
            </a:r>
            <a:r>
              <a:rPr lang="en-US" dirty="0" smtClean="0"/>
              <a:t>a Yes(1)/No(2) question, choose No(2).</a:t>
            </a:r>
            <a:endParaRPr lang="en-US" dirty="0"/>
          </a:p>
        </p:txBody>
      </p:sp>
      <p:sp>
        <p:nvSpPr>
          <p:cNvPr id="3" name="Content Placeholder 2"/>
          <p:cNvSpPr>
            <a:spLocks noGrp="1"/>
          </p:cNvSpPr>
          <p:nvPr>
            <p:ph sz="quarter" idx="13"/>
          </p:nvPr>
        </p:nvSpPr>
        <p:spPr>
          <a:xfrm>
            <a:off x="913774" y="4386943"/>
            <a:ext cx="10363826" cy="1404255"/>
          </a:xfrm>
        </p:spPr>
        <p:txBody>
          <a:bodyPr>
            <a:normAutofit/>
          </a:bodyPr>
          <a:lstStyle/>
          <a:p>
            <a:pPr marL="457200" indent="-457200">
              <a:buAutoNum type="alphaLcPeriod"/>
            </a:pPr>
            <a:r>
              <a:rPr lang="en-US" sz="3200" dirty="0" smtClean="0"/>
              <a:t>True</a:t>
            </a:r>
          </a:p>
          <a:p>
            <a:pPr marL="457200" indent="-457200">
              <a:buAutoNum type="alphaLcPeriod"/>
            </a:pPr>
            <a:r>
              <a:rPr lang="en-US" sz="3200" dirty="0" smtClean="0"/>
              <a:t>false</a:t>
            </a:r>
            <a:endParaRPr lang="en-US" sz="3200" dirty="0"/>
          </a:p>
        </p:txBody>
      </p:sp>
    </p:spTree>
    <p:extLst>
      <p:ext uri="{BB962C8B-B14F-4D97-AF65-F5344CB8AC3E}">
        <p14:creationId xmlns:p14="http://schemas.microsoft.com/office/powerpoint/2010/main" val="146243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147" y="487887"/>
            <a:ext cx="10364451" cy="3039083"/>
          </a:xfrm>
        </p:spPr>
        <p:txBody>
          <a:bodyPr>
            <a:normAutofit fontScale="90000"/>
          </a:bodyPr>
          <a:lstStyle/>
          <a:p>
            <a:pPr algn="l"/>
            <a:r>
              <a:rPr lang="en-US" dirty="0" smtClean="0"/>
              <a:t>6. Inactive windows happens when the </a:t>
            </a:r>
            <a:r>
              <a:rPr lang="en-US" dirty="0" err="1" smtClean="0"/>
              <a:t>capi</a:t>
            </a:r>
            <a:r>
              <a:rPr lang="en-US" dirty="0" smtClean="0"/>
              <a:t> menu system opens a program in a new window; as a result, there </a:t>
            </a:r>
            <a:r>
              <a:rPr lang="en-US" dirty="0"/>
              <a:t>are </a:t>
            </a:r>
            <a:r>
              <a:rPr lang="en-US" dirty="0" smtClean="0"/>
              <a:t>two windows </a:t>
            </a:r>
            <a:r>
              <a:rPr lang="en-US" dirty="0"/>
              <a:t>open, one for the </a:t>
            </a:r>
            <a:r>
              <a:rPr lang="en-US" dirty="0" smtClean="0"/>
              <a:t>program and </a:t>
            </a:r>
            <a:r>
              <a:rPr lang="en-US" dirty="0"/>
              <a:t>one for the </a:t>
            </a:r>
            <a:r>
              <a:rPr lang="en-US" dirty="0" smtClean="0"/>
              <a:t>menu. </a:t>
            </a:r>
            <a:r>
              <a:rPr lang="en-US" dirty="0"/>
              <a:t>However, only the </a:t>
            </a:r>
            <a:r>
              <a:rPr lang="en-US" dirty="0" smtClean="0"/>
              <a:t>program window </a:t>
            </a:r>
            <a:r>
              <a:rPr lang="en-US" dirty="0"/>
              <a:t>is considered </a:t>
            </a:r>
            <a:r>
              <a:rPr lang="en-US" dirty="0" smtClean="0"/>
              <a:t>“active”, </a:t>
            </a:r>
            <a:r>
              <a:rPr lang="en-US" dirty="0"/>
              <a:t>and the menu window is </a:t>
            </a:r>
            <a:r>
              <a:rPr lang="en-US" dirty="0" smtClean="0"/>
              <a:t>“suspended”. Example(s) of INACTIVE WINDOWS occurs when:</a:t>
            </a:r>
            <a:endParaRPr lang="en-US" dirty="0"/>
          </a:p>
        </p:txBody>
      </p:sp>
      <p:sp>
        <p:nvSpPr>
          <p:cNvPr id="3" name="Content Placeholder 2"/>
          <p:cNvSpPr>
            <a:spLocks noGrp="1"/>
          </p:cNvSpPr>
          <p:nvPr>
            <p:ph sz="quarter" idx="13"/>
          </p:nvPr>
        </p:nvSpPr>
        <p:spPr>
          <a:xfrm>
            <a:off x="1284514" y="3810000"/>
            <a:ext cx="10363826" cy="2960914"/>
          </a:xfrm>
        </p:spPr>
        <p:txBody>
          <a:bodyPr>
            <a:noAutofit/>
          </a:bodyPr>
          <a:lstStyle/>
          <a:p>
            <a:pPr marL="457200" indent="-457200">
              <a:buAutoNum type="alphaUcPeriod"/>
            </a:pPr>
            <a:r>
              <a:rPr lang="en-US" sz="2800" dirty="0" smtClean="0"/>
              <a:t>TRANSFERRING DATA VIA BLUETOOTH</a:t>
            </a:r>
          </a:p>
          <a:p>
            <a:pPr marL="457200" indent="-457200">
              <a:buAutoNum type="alphaUcPeriod"/>
            </a:pPr>
            <a:r>
              <a:rPr lang="en-US" sz="2800" dirty="0" smtClean="0"/>
              <a:t>STARTING/REVISITING/MODIFYING A HOUSEHOLD OR WOMAN INTERVIEW </a:t>
            </a:r>
          </a:p>
          <a:p>
            <a:pPr marL="457200" indent="-457200">
              <a:buAutoNum type="alphaUcPeriod"/>
            </a:pPr>
            <a:r>
              <a:rPr lang="en-US" sz="2800" dirty="0" smtClean="0"/>
              <a:t>USING THE DATA REPAIR TOOL</a:t>
            </a:r>
          </a:p>
          <a:p>
            <a:pPr marL="457200" indent="-457200">
              <a:buAutoNum type="alphaUcPeriod"/>
            </a:pPr>
            <a:r>
              <a:rPr lang="en-US" sz="2800" dirty="0" smtClean="0"/>
              <a:t>ALL OF THE ABOVE</a:t>
            </a:r>
            <a:endParaRPr lang="en-US" sz="2800" dirty="0"/>
          </a:p>
        </p:txBody>
      </p:sp>
    </p:spTree>
    <p:extLst>
      <p:ext uri="{BB962C8B-B14F-4D97-AF65-F5344CB8AC3E}">
        <p14:creationId xmlns:p14="http://schemas.microsoft.com/office/powerpoint/2010/main" val="206841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861" y="760032"/>
            <a:ext cx="10364451" cy="1596177"/>
          </a:xfrm>
        </p:spPr>
        <p:txBody>
          <a:bodyPr/>
          <a:lstStyle/>
          <a:p>
            <a:pPr algn="l"/>
            <a:r>
              <a:rPr lang="en-US" dirty="0" smtClean="0"/>
              <a:t>7. WHEN WINDOWS DO NOT SHUT DOWN SUCCESFULLY, YOU SHOULD use “START WINDOWS NORMALLY” OPTION AT BOOT UP</a:t>
            </a:r>
            <a:endParaRPr lang="en-US" dirty="0"/>
          </a:p>
        </p:txBody>
      </p:sp>
      <p:sp>
        <p:nvSpPr>
          <p:cNvPr id="3" name="Content Placeholder 2"/>
          <p:cNvSpPr>
            <a:spLocks noGrp="1"/>
          </p:cNvSpPr>
          <p:nvPr>
            <p:ph sz="quarter" idx="13"/>
          </p:nvPr>
        </p:nvSpPr>
        <p:spPr>
          <a:xfrm>
            <a:off x="914400" y="2715434"/>
            <a:ext cx="10363826" cy="1334051"/>
          </a:xfrm>
        </p:spPr>
        <p:txBody>
          <a:bodyPr>
            <a:noAutofit/>
          </a:bodyPr>
          <a:lstStyle/>
          <a:p>
            <a:pPr marL="457200" indent="-457200">
              <a:buAutoNum type="alphaUcPeriod"/>
            </a:pPr>
            <a:r>
              <a:rPr lang="en-US" sz="3200" dirty="0" smtClean="0"/>
              <a:t>TRUE</a:t>
            </a:r>
          </a:p>
          <a:p>
            <a:pPr marL="457200" indent="-457200">
              <a:buAutoNum type="alphaUcPeriod"/>
            </a:pPr>
            <a:r>
              <a:rPr lang="en-US" sz="3200" dirty="0" smtClean="0"/>
              <a:t>FALSE</a:t>
            </a:r>
            <a:endParaRPr lang="en-US" sz="3200" dirty="0"/>
          </a:p>
        </p:txBody>
      </p:sp>
    </p:spTree>
    <p:extLst>
      <p:ext uri="{BB962C8B-B14F-4D97-AF65-F5344CB8AC3E}">
        <p14:creationId xmlns:p14="http://schemas.microsoft.com/office/powerpoint/2010/main" val="364343070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6" ma:contentTypeDescription="Create a new document." ma:contentTypeScope="" ma:versionID="966febeccf9d42576f06ff3a259d02a0">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162699f611da146ae0e01fee0b810492"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VMX3MACP777Z-1201013908-7731</_dlc_DocId>
    <_dlc_DocIdUrl xmlns="d16efad5-0601-4cf0-b7c2-89968258c777">
      <Url>https://icfonline.sharepoint.com/sites/ihd-dhs/Standard8/_layouts/15/DocIdRedir.aspx?ID=VMX3MACP777Z-1201013908-7731</Url>
      <Description>VMX3MACP777Z-1201013908-7731</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A7B2410-9375-4211-A86C-1059B2501FDE}"/>
</file>

<file path=customXml/itemProps2.xml><?xml version="1.0" encoding="utf-8"?>
<ds:datastoreItem xmlns:ds="http://schemas.openxmlformats.org/officeDocument/2006/customXml" ds:itemID="{185A6E0E-9DFF-408F-BD17-6C985EB85904}"/>
</file>

<file path=customXml/itemProps3.xml><?xml version="1.0" encoding="utf-8"?>
<ds:datastoreItem xmlns:ds="http://schemas.openxmlformats.org/officeDocument/2006/customXml" ds:itemID="{2F38027A-49CF-4EF3-A889-6CB2159F0A5A}"/>
</file>

<file path=customXml/itemProps4.xml><?xml version="1.0" encoding="utf-8"?>
<ds:datastoreItem xmlns:ds="http://schemas.openxmlformats.org/officeDocument/2006/customXml" ds:itemID="{50B609E0-DFE9-4953-AEF6-0371C25C36C4}"/>
</file>

<file path=docProps/app.xml><?xml version="1.0" encoding="utf-8"?>
<Properties xmlns="http://schemas.openxmlformats.org/officeDocument/2006/extended-properties" xmlns:vt="http://schemas.openxmlformats.org/officeDocument/2006/docPropsVTypes">
  <Template>TM04033925[[fn=Droplet]]</Template>
  <TotalTime>83</TotalTime>
  <Words>473</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Quiz 5: biomarker, general instructions, troubleshooting</vt:lpstr>
      <vt:lpstr>In a blank paper, please write:</vt:lpstr>
      <vt:lpstr>1. Biomarker data is collected on paper and handed out to interviewers for entering in the capi system using this option from the interviewer menu:</vt:lpstr>
      <vt:lpstr>2. Biomarker data can only be entered in the tablet of the interviewer who is the owner* of the household questionnaire, even if the owner interviewer shared the household with other team members</vt:lpstr>
      <vt:lpstr>3. WHEN INTERVIEWING USING TABLETS, YOU SHOULD PLACE THE TABLET IN FRONT OF YOU AND ENSURE EYE CONTACT WITH THE RESPONDENT?</vt:lpstr>
      <vt:lpstr>4. THE COLOR CODE IN THE QUESTION AREA USED IN THE CAPI SYSTEM ALLOWS INTERVIEWERS TO DISTINGUISH WHETHER TO READ A QUESTION TO THE RESPONDENT OR WHETHER THE TEXT IS AN INSTRUCTION OR ACTION FOR THE INTERVIEWER. MATCH THE COLOR TO ITS MEANING IN THE RIGHT SIDE:</vt:lpstr>
      <vt:lpstr>5. If the respondent refuses to answer a particular question, click Note and write “Refused”. Then, if the possible answers are given in codes (ABCD…), select the code at the bottom of the list (scroll down with the scrollbar if necessary).  If the answer field is for a numeric answer, type in the highest value possible in the range shown.  For example, if a Yes(1)/No(2) question, choose No(2).</vt:lpstr>
      <vt:lpstr>6. Inactive windows happens when the capi menu system opens a program in a new window; as a result, there are two windows open, one for the program and one for the menu. However, only the program window is considered “active”, and the menu window is “suspended”. Example(s) of INACTIVE WINDOWS occurs when:</vt:lpstr>
      <vt:lpstr>7. WHEN WINDOWS DO NOT SHUT DOWN SUCCESFULLY, YOU SHOULD use “START WINDOWS NORMALLY” OPTION AT BOOT UP</vt:lpstr>
      <vt:lpstr>8. IN FACT, YOU SHOULD USE “START WINDOWS NORMALLY” option EVEN WHEN WINDOWS FAILED TO START AND IS PROMPTING YOU TO “LAUNCH STARUP REPAIR (RECOMMENDED)”</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5: biomarker, general instructions, troubleshooting</dc:title>
  <dc:creator>Marchena, Claudia</dc:creator>
  <cp:lastModifiedBy>Marchena, Claudia</cp:lastModifiedBy>
  <cp:revision>13</cp:revision>
  <dcterms:created xsi:type="dcterms:W3CDTF">2016-09-24T07:25:31Z</dcterms:created>
  <dcterms:modified xsi:type="dcterms:W3CDTF">2016-09-26T08:13:20Z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cbec8bf6-7415-4ca2-80fa-b9ebe52f4072</vt:lpwstr>
  </property>
</Properties>
</file>