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5"/>
  </p:sldMasterIdLst>
  <p:notesMasterIdLst>
    <p:notesMasterId r:id="rId19"/>
  </p:notesMasterIdLst>
  <p:handoutMasterIdLst>
    <p:handoutMasterId r:id="rId20"/>
  </p:handoutMasterIdLst>
  <p:sldIdLst>
    <p:sldId id="336" r:id="rId6"/>
    <p:sldId id="280" r:id="rId7"/>
    <p:sldId id="281" r:id="rId8"/>
    <p:sldId id="282" r:id="rId9"/>
    <p:sldId id="290" r:id="rId10"/>
    <p:sldId id="283" r:id="rId11"/>
    <p:sldId id="284" r:id="rId12"/>
    <p:sldId id="285" r:id="rId13"/>
    <p:sldId id="291" r:id="rId14"/>
    <p:sldId id="286" r:id="rId15"/>
    <p:sldId id="287" r:id="rId16"/>
    <p:sldId id="288" r:id="rId17"/>
    <p:sldId id="279" r:id="rId18"/>
  </p:sldIdLst>
  <p:sldSz cx="9144000" cy="6858000" type="screen4x3"/>
  <p:notesSz cx="7035800" cy="9321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ABD"/>
    <a:srgbClr val="C2113A"/>
    <a:srgbClr val="003366"/>
    <a:srgbClr val="002A6C"/>
    <a:srgbClr val="DDDDDD"/>
    <a:srgbClr val="CCCCCC"/>
    <a:srgbClr val="666666"/>
    <a:srgbClr val="E1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4FFDA0-D216-4C70-9481-6ABF919DDAFA}" v="11" dt="2021-07-25T22:25:47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82456" autoAdjust="0"/>
  </p:normalViewPr>
  <p:slideViewPr>
    <p:cSldViewPr>
      <p:cViewPr varScale="1">
        <p:scale>
          <a:sx n="92" d="100"/>
          <a:sy n="92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Relationship Id="rId27" Type="http://schemas.openxmlformats.org/officeDocument/2006/relationships/customXml" Target="../customXml/item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vis, Keith" userId="598b99ce-3dba-4fe3-b3fe-275042318a4f" providerId="ADAL" clId="{D44FFDA0-D216-4C70-9481-6ABF919DDAFA}"/>
    <pc:docChg chg="custSel addSld delSld modSld">
      <pc:chgData name="Purvis, Keith" userId="598b99ce-3dba-4fe3-b3fe-275042318a4f" providerId="ADAL" clId="{D44FFDA0-D216-4C70-9481-6ABF919DDAFA}" dt="2021-07-29T20:22:29.003" v="33" actId="729"/>
      <pc:docMkLst>
        <pc:docMk/>
      </pc:docMkLst>
      <pc:sldChg chg="del">
        <pc:chgData name="Purvis, Keith" userId="598b99ce-3dba-4fe3-b3fe-275042318a4f" providerId="ADAL" clId="{D44FFDA0-D216-4C70-9481-6ABF919DDAFA}" dt="2021-07-25T22:25:54.793" v="32" actId="2696"/>
        <pc:sldMkLst>
          <pc:docMk/>
          <pc:sldMk cId="0" sldId="270"/>
        </pc:sldMkLst>
      </pc:sldChg>
      <pc:sldChg chg="modSp mod">
        <pc:chgData name="Purvis, Keith" userId="598b99ce-3dba-4fe3-b3fe-275042318a4f" providerId="ADAL" clId="{D44FFDA0-D216-4C70-9481-6ABF919DDAFA}" dt="2021-07-25T22:23:35.408" v="9" actId="27636"/>
        <pc:sldMkLst>
          <pc:docMk/>
          <pc:sldMk cId="0" sldId="279"/>
        </pc:sldMkLst>
        <pc:spChg chg="mod">
          <ac:chgData name="Purvis, Keith" userId="598b99ce-3dba-4fe3-b3fe-275042318a4f" providerId="ADAL" clId="{D44FFDA0-D216-4C70-9481-6ABF919DDAFA}" dt="2021-07-25T22:23:35.408" v="9" actId="27636"/>
          <ac:spMkLst>
            <pc:docMk/>
            <pc:sldMk cId="0" sldId="279"/>
            <ac:spMk id="28674" creationId="{01AAFA52-CB0D-4A5B-92B8-C1E1BED9A699}"/>
          </ac:spMkLst>
        </pc:spChg>
      </pc:sldChg>
      <pc:sldChg chg="modSp mod">
        <pc:chgData name="Purvis, Keith" userId="598b99ce-3dba-4fe3-b3fe-275042318a4f" providerId="ADAL" clId="{D44FFDA0-D216-4C70-9481-6ABF919DDAFA}" dt="2021-07-25T22:23:35.397" v="0" actId="27636"/>
        <pc:sldMkLst>
          <pc:docMk/>
          <pc:sldMk cId="0" sldId="282"/>
        </pc:sldMkLst>
        <pc:spChg chg="mod">
          <ac:chgData name="Purvis, Keith" userId="598b99ce-3dba-4fe3-b3fe-275042318a4f" providerId="ADAL" clId="{D44FFDA0-D216-4C70-9481-6ABF919DDAFA}" dt="2021-07-25T22:23:35.397" v="0" actId="27636"/>
          <ac:spMkLst>
            <pc:docMk/>
            <pc:sldMk cId="0" sldId="282"/>
            <ac:spMk id="10242" creationId="{88BE775B-691C-4214-AC45-9144A114D705}"/>
          </ac:spMkLst>
        </pc:spChg>
      </pc:sldChg>
      <pc:sldChg chg="modSp mod">
        <pc:chgData name="Purvis, Keith" userId="598b99ce-3dba-4fe3-b3fe-275042318a4f" providerId="ADAL" clId="{D44FFDA0-D216-4C70-9481-6ABF919DDAFA}" dt="2021-07-25T22:23:35.400" v="2" actId="27636"/>
        <pc:sldMkLst>
          <pc:docMk/>
          <pc:sldMk cId="0" sldId="283"/>
        </pc:sldMkLst>
        <pc:spChg chg="mod">
          <ac:chgData name="Purvis, Keith" userId="598b99ce-3dba-4fe3-b3fe-275042318a4f" providerId="ADAL" clId="{D44FFDA0-D216-4C70-9481-6ABF919DDAFA}" dt="2021-07-25T22:23:35.400" v="2" actId="27636"/>
          <ac:spMkLst>
            <pc:docMk/>
            <pc:sldMk cId="0" sldId="283"/>
            <ac:spMk id="14338" creationId="{B2F2E741-BF66-4471-ADC1-F701829DC664}"/>
          </ac:spMkLst>
        </pc:spChg>
      </pc:sldChg>
      <pc:sldChg chg="modSp mod">
        <pc:chgData name="Purvis, Keith" userId="598b99ce-3dba-4fe3-b3fe-275042318a4f" providerId="ADAL" clId="{D44FFDA0-D216-4C70-9481-6ABF919DDAFA}" dt="2021-07-25T22:23:35.401" v="3" actId="27636"/>
        <pc:sldMkLst>
          <pc:docMk/>
          <pc:sldMk cId="0" sldId="284"/>
        </pc:sldMkLst>
        <pc:spChg chg="mod">
          <ac:chgData name="Purvis, Keith" userId="598b99ce-3dba-4fe3-b3fe-275042318a4f" providerId="ADAL" clId="{D44FFDA0-D216-4C70-9481-6ABF919DDAFA}" dt="2021-07-25T22:23:35.401" v="3" actId="27636"/>
          <ac:spMkLst>
            <pc:docMk/>
            <pc:sldMk cId="0" sldId="284"/>
            <ac:spMk id="16386" creationId="{F7EF8AAB-53C9-4595-8D54-6CBEA508A8A5}"/>
          </ac:spMkLst>
        </pc:spChg>
      </pc:sldChg>
      <pc:sldChg chg="modSp mod">
        <pc:chgData name="Purvis, Keith" userId="598b99ce-3dba-4fe3-b3fe-275042318a4f" providerId="ADAL" clId="{D44FFDA0-D216-4C70-9481-6ABF919DDAFA}" dt="2021-07-25T22:23:35.402" v="4" actId="27636"/>
        <pc:sldMkLst>
          <pc:docMk/>
          <pc:sldMk cId="0" sldId="285"/>
        </pc:sldMkLst>
        <pc:spChg chg="mod">
          <ac:chgData name="Purvis, Keith" userId="598b99ce-3dba-4fe3-b3fe-275042318a4f" providerId="ADAL" clId="{D44FFDA0-D216-4C70-9481-6ABF919DDAFA}" dt="2021-07-25T22:23:35.402" v="4" actId="27636"/>
          <ac:spMkLst>
            <pc:docMk/>
            <pc:sldMk cId="0" sldId="285"/>
            <ac:spMk id="18434" creationId="{32A53F8F-A934-457E-ACA6-F2C630F5F21C}"/>
          </ac:spMkLst>
        </pc:spChg>
      </pc:sldChg>
      <pc:sldChg chg="modSp mod">
        <pc:chgData name="Purvis, Keith" userId="598b99ce-3dba-4fe3-b3fe-275042318a4f" providerId="ADAL" clId="{D44FFDA0-D216-4C70-9481-6ABF919DDAFA}" dt="2021-07-25T22:23:35.404" v="6" actId="27636"/>
        <pc:sldMkLst>
          <pc:docMk/>
          <pc:sldMk cId="0" sldId="286"/>
        </pc:sldMkLst>
        <pc:spChg chg="mod">
          <ac:chgData name="Purvis, Keith" userId="598b99ce-3dba-4fe3-b3fe-275042318a4f" providerId="ADAL" clId="{D44FFDA0-D216-4C70-9481-6ABF919DDAFA}" dt="2021-07-25T22:23:35.404" v="6" actId="27636"/>
          <ac:spMkLst>
            <pc:docMk/>
            <pc:sldMk cId="0" sldId="286"/>
            <ac:spMk id="22530" creationId="{18AFC02D-C838-435D-AF60-8E623DBEB19F}"/>
          </ac:spMkLst>
        </pc:spChg>
      </pc:sldChg>
      <pc:sldChg chg="modSp mod">
        <pc:chgData name="Purvis, Keith" userId="598b99ce-3dba-4fe3-b3fe-275042318a4f" providerId="ADAL" clId="{D44FFDA0-D216-4C70-9481-6ABF919DDAFA}" dt="2021-07-25T22:23:35.405" v="7" actId="27636"/>
        <pc:sldMkLst>
          <pc:docMk/>
          <pc:sldMk cId="0" sldId="287"/>
        </pc:sldMkLst>
        <pc:spChg chg="mod">
          <ac:chgData name="Purvis, Keith" userId="598b99ce-3dba-4fe3-b3fe-275042318a4f" providerId="ADAL" clId="{D44FFDA0-D216-4C70-9481-6ABF919DDAFA}" dt="2021-07-25T22:23:35.405" v="7" actId="27636"/>
          <ac:spMkLst>
            <pc:docMk/>
            <pc:sldMk cId="0" sldId="287"/>
            <ac:spMk id="24578" creationId="{A50609F9-99E4-4E17-8569-AB908A7BF74F}"/>
          </ac:spMkLst>
        </pc:spChg>
      </pc:sldChg>
      <pc:sldChg chg="modSp mod">
        <pc:chgData name="Purvis, Keith" userId="598b99ce-3dba-4fe3-b3fe-275042318a4f" providerId="ADAL" clId="{D44FFDA0-D216-4C70-9481-6ABF919DDAFA}" dt="2021-07-25T22:23:35.406" v="8" actId="27636"/>
        <pc:sldMkLst>
          <pc:docMk/>
          <pc:sldMk cId="0" sldId="288"/>
        </pc:sldMkLst>
        <pc:spChg chg="mod">
          <ac:chgData name="Purvis, Keith" userId="598b99ce-3dba-4fe3-b3fe-275042318a4f" providerId="ADAL" clId="{D44FFDA0-D216-4C70-9481-6ABF919DDAFA}" dt="2021-07-25T22:23:35.406" v="8" actId="27636"/>
          <ac:spMkLst>
            <pc:docMk/>
            <pc:sldMk cId="0" sldId="288"/>
            <ac:spMk id="26626" creationId="{F853781A-04CA-4570-9820-AD8DC4B99F6E}"/>
          </ac:spMkLst>
        </pc:spChg>
      </pc:sldChg>
      <pc:sldChg chg="modSp mod modShow">
        <pc:chgData name="Purvis, Keith" userId="598b99ce-3dba-4fe3-b3fe-275042318a4f" providerId="ADAL" clId="{D44FFDA0-D216-4C70-9481-6ABF919DDAFA}" dt="2021-07-29T20:22:29.003" v="33" actId="729"/>
        <pc:sldMkLst>
          <pc:docMk/>
          <pc:sldMk cId="0" sldId="290"/>
        </pc:sldMkLst>
        <pc:spChg chg="mod">
          <ac:chgData name="Purvis, Keith" userId="598b99ce-3dba-4fe3-b3fe-275042318a4f" providerId="ADAL" clId="{D44FFDA0-D216-4C70-9481-6ABF919DDAFA}" dt="2021-07-25T22:23:35.399" v="1" actId="27636"/>
          <ac:spMkLst>
            <pc:docMk/>
            <pc:sldMk cId="0" sldId="290"/>
            <ac:spMk id="12290" creationId="{4C7B47D6-8317-48F4-862C-1C2799DF3094}"/>
          </ac:spMkLst>
        </pc:spChg>
      </pc:sldChg>
      <pc:sldChg chg="modSp mod">
        <pc:chgData name="Purvis, Keith" userId="598b99ce-3dba-4fe3-b3fe-275042318a4f" providerId="ADAL" clId="{D44FFDA0-D216-4C70-9481-6ABF919DDAFA}" dt="2021-07-25T22:23:35.403" v="5" actId="27636"/>
        <pc:sldMkLst>
          <pc:docMk/>
          <pc:sldMk cId="0" sldId="291"/>
        </pc:sldMkLst>
        <pc:spChg chg="mod">
          <ac:chgData name="Purvis, Keith" userId="598b99ce-3dba-4fe3-b3fe-275042318a4f" providerId="ADAL" clId="{D44FFDA0-D216-4C70-9481-6ABF919DDAFA}" dt="2021-07-25T22:23:35.403" v="5" actId="27636"/>
          <ac:spMkLst>
            <pc:docMk/>
            <pc:sldMk cId="0" sldId="291"/>
            <ac:spMk id="20482" creationId="{3D1E0FA4-1BE8-4D06-8A0D-BD831970854A}"/>
          </ac:spMkLst>
        </pc:spChg>
      </pc:sldChg>
      <pc:sldChg chg="addSp delSp modSp add mod">
        <pc:chgData name="Purvis, Keith" userId="598b99ce-3dba-4fe3-b3fe-275042318a4f" providerId="ADAL" clId="{D44FFDA0-D216-4C70-9481-6ABF919DDAFA}" dt="2021-07-25T22:25:47.840" v="31" actId="1076"/>
        <pc:sldMkLst>
          <pc:docMk/>
          <pc:sldMk cId="3165885502" sldId="336"/>
        </pc:sldMkLst>
        <pc:spChg chg="add mod">
          <ac:chgData name="Purvis, Keith" userId="598b99ce-3dba-4fe3-b3fe-275042318a4f" providerId="ADAL" clId="{D44FFDA0-D216-4C70-9481-6ABF919DDAFA}" dt="2021-07-25T22:25:17.861" v="23"/>
          <ac:spMkLst>
            <pc:docMk/>
            <pc:sldMk cId="3165885502" sldId="336"/>
            <ac:spMk id="5" creationId="{E36D8E1C-3602-40F5-A944-29F04FE7C919}"/>
          </ac:spMkLst>
        </pc:spChg>
        <pc:spChg chg="del">
          <ac:chgData name="Purvis, Keith" userId="598b99ce-3dba-4fe3-b3fe-275042318a4f" providerId="ADAL" clId="{D44FFDA0-D216-4C70-9481-6ABF919DDAFA}" dt="2021-07-25T22:25:13.391" v="22" actId="478"/>
          <ac:spMkLst>
            <pc:docMk/>
            <pc:sldMk cId="3165885502" sldId="336"/>
            <ac:spMk id="9" creationId="{00000000-0000-0000-0000-000000000000}"/>
          </ac:spMkLst>
        </pc:spChg>
        <pc:spChg chg="mod">
          <ac:chgData name="Purvis, Keith" userId="598b99ce-3dba-4fe3-b3fe-275042318a4f" providerId="ADAL" clId="{D44FFDA0-D216-4C70-9481-6ABF919DDAFA}" dt="2021-07-25T22:25:28.712" v="27" actId="1076"/>
          <ac:spMkLst>
            <pc:docMk/>
            <pc:sldMk cId="3165885502" sldId="336"/>
            <ac:spMk id="4098" creationId="{00000000-0000-0000-0000-000000000000}"/>
          </ac:spMkLst>
        </pc:spChg>
        <pc:picChg chg="add del mod">
          <ac:chgData name="Purvis, Keith" userId="598b99ce-3dba-4fe3-b3fe-275042318a4f" providerId="ADAL" clId="{D44FFDA0-D216-4C70-9481-6ABF919DDAFA}" dt="2021-07-25T22:25:25.695" v="26" actId="478"/>
          <ac:picMkLst>
            <pc:docMk/>
            <pc:sldMk cId="3165885502" sldId="336"/>
            <ac:picMk id="6" creationId="{8BE2D672-7378-42D0-BDD6-ACB2007633EC}"/>
          </ac:picMkLst>
        </pc:picChg>
        <pc:picChg chg="add mod">
          <ac:chgData name="Purvis, Keith" userId="598b99ce-3dba-4fe3-b3fe-275042318a4f" providerId="ADAL" clId="{D44FFDA0-D216-4C70-9481-6ABF919DDAFA}" dt="2021-07-25T22:25:47.840" v="31" actId="1076"/>
          <ac:picMkLst>
            <pc:docMk/>
            <pc:sldMk cId="3165885502" sldId="336"/>
            <ac:picMk id="7" creationId="{AE0F7C46-2A16-497B-BB3F-8C5646BEAEE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0402D9C6-872B-40B5-9DEC-12A75D43B9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1C8757ED-AEF7-41FF-BFA3-EA083EE754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3841911E-2EEB-4727-906F-F55BDEE1B2B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CEEAEB62-E67C-4283-A80F-13A6C9ABD5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63FF8BB-0A34-40E0-9D12-304C920352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44B0CF68-8346-4289-9FC1-DBFA16B358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C4A784D3-4E69-4B2B-9EBE-40061BCA0B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141874D-9841-4C21-A91D-03E7D5D589B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1A047D48-50B7-4CE7-A7E1-9CF96466B5D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05269B80-7E8D-4FB6-B357-454C327458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258BE1C1-B3B2-4D3D-B665-7526095C34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70A60B-36B3-4839-9F9B-3FD33BAB46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679F3A71-2887-4099-874C-BBD9B57F4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99FC75AE-41B4-46B5-A719-569928F5F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“identifiers” for the data – meaning who did the interviewers, which teams they are on, which cluster they are in, etc…</a:t>
            </a:r>
          </a:p>
          <a:p>
            <a:r>
              <a:rPr lang="en-US" altLang="en-US"/>
              <a:t>Note that if supervisors are acting as interviewers, they should access the interviewer menu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CAC5A9B7-4B8C-45B9-85DC-C5231D1D2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CA764EE-3F88-43BB-A34A-C6418F31D8C9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74FF93D2-3EA3-4D0C-ABA2-EE7465AC4B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6EFEB605-A94F-47BE-81C0-19287C237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ALL INFORMATION MUST MUST MUST BE CORRECT… </a:t>
            </a:r>
          </a:p>
          <a:p>
            <a:r>
              <a:rPr lang="en-US" altLang="en-US"/>
              <a:t>Why? What could happen?</a:t>
            </a:r>
          </a:p>
          <a:p>
            <a:r>
              <a:rPr lang="en-US" altLang="en-US"/>
              <a:t>Can’t locate previous work, work will be assigned to wrong cluster, can’t find households, can’t transfer data, assign your work to your teammate, etc etc… basically everything won’t work!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832AE0CF-52FC-4711-BFEB-02D6C09F5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D25926A-21EC-431C-BCC9-5A0CBE294504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EF11FDB5-8CA5-4443-8893-4C66FD43A9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B4D843A0-C277-4B59-97AB-0216518C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Everything you need to do can be found in these two menus………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66E60DBF-3A37-47C5-9389-DCED48D0B8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9F2948B-0E16-4EF3-B1C0-82CDE3D8C33E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2C9FEC80-A2BB-45AF-B274-464F139B03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BA8C562F-D7B1-4BCA-9253-6B7A54947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If not already, have people move around to be in teams….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B55EB455-3CE1-467D-9D57-71F93EB87C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4D6FEE3-08CC-46CF-AE15-F9DF2E785554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354460A7-39EE-4821-8163-86B3D61D03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6E5D8A15-1E38-489C-9961-8079E2C49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Note that whenever supervisors wish to carry out interviews, they should use their interviewer icon  to do so</a:t>
            </a:r>
          </a:p>
          <a:p>
            <a:r>
              <a:rPr lang="en-US" altLang="en-US"/>
              <a:t>Note sometimes Supervisor uses IFFS icon to access the menu.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E4B4C662-F8A0-499F-B7C3-83EB61CBB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5E12E47-237D-4181-9FBB-F043036AC587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E3DBEF38-2C88-4375-AFCA-284D662893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506ABC57-936F-4A40-8D67-F0CE262F3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Name is “Superv” + team number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3162EEA-DC04-4C08-9F88-04DFF8D53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A441039-00D1-4FA5-8362-3527506361F5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15857E7E-CB21-455A-86C5-31308A609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FF83C0EA-7734-4571-936A-1C3A7354E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1D99919E-DC9E-4EF7-B011-2B535FD7A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F2254B2-E483-4914-ABB4-A1F0C24C234C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DCC1FD55-CF4A-4A71-A0C9-FEA1484C41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EC036BBE-6475-49F5-9087-2C4DDAFBA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184BA82E-4910-48F1-BE53-5D41C5325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514D215-67C9-4152-9D7C-8E17C65B3B45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B9B61590-5EAD-4A43-948F-2A18220D66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F0B3045C-6121-46AB-82B5-489DE7AC4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Choose your own name!! Weirdly people do mess it up….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83439E73-D559-4A09-BB7D-86400E70C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36821E7-83EE-4425-9110-AC319017D28E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52F92123-1692-4C17-BD4E-7BBFAAB9BA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27F549D3-8292-4D44-B6A0-A251739E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Make sure everyone in class knows their FW number – go around the room and have them say it outloud!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54292BCB-6C92-445E-A504-8740903034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0482F7F-B301-4C59-8A2D-861A2A92E085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4D1658DD-610A-4228-BFA0-22366C59B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22F95FD6-4362-4A17-BFB8-E560AD811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41076609-6A12-427A-A2D4-1599F3ECD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D61364D-1890-4D31-8F22-06A63939F60B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49C05-927F-3348-96DF-9086CF2761D6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7/29/2021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5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555593-0DCD-4F38-B78E-615CE10823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4B6234-BB89-443A-9D27-AAA73ACB17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4E88CF-C683-41B4-8DFA-F3F31EDB4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B14E0-D38A-4E5D-8956-7372A2016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73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45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017F59-29DA-6F48-B92A-5AD511CC2D63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7/29/2021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9224"/>
            <a:ext cx="2895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222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93820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6934200" cy="1077218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/>
              <a:t>CAPI Menus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D8E1C-3602-40F5-A944-29F04FE7C919}"/>
              </a:ext>
            </a:extLst>
          </p:cNvPr>
          <p:cNvSpPr txBox="1"/>
          <p:nvPr/>
        </p:nvSpPr>
        <p:spPr>
          <a:xfrm>
            <a:off x="322263" y="4903788"/>
            <a:ext cx="8516937" cy="430212"/>
          </a:xfrm>
          <a:prstGeom prst="rect">
            <a:avLst/>
          </a:prstGeom>
          <a:noFill/>
          <a:ln>
            <a:solidFill>
              <a:srgbClr val="C2113A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 dirty="0">
                <a:latin typeface="+mn-lt"/>
              </a:rPr>
              <a:t>Supervisors and Interviewers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E0F7C46-2A16-497B-BB3F-8C5646BEA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355" y="1839218"/>
            <a:ext cx="3123290" cy="245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88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8AFC02D-C838-435D-AF60-8E623DBEB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/>
              <a:t>Enter correct information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B54CA08E-37E4-4A5C-8143-6ABE0CDD7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16E61-A4AC-480F-82CE-E77283213D9A}"/>
              </a:ext>
            </a:extLst>
          </p:cNvPr>
          <p:cNvSpPr txBox="1"/>
          <p:nvPr/>
        </p:nvSpPr>
        <p:spPr>
          <a:xfrm>
            <a:off x="1003300" y="6457950"/>
            <a:ext cx="81407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Type in cluster number – </a:t>
            </a:r>
            <a:r>
              <a:rPr lang="en-US" sz="2000" b="1" dirty="0">
                <a:latin typeface="+mn-lt"/>
              </a:rPr>
              <a:t>MUST be correct</a:t>
            </a:r>
          </a:p>
        </p:txBody>
      </p:sp>
      <p:pic>
        <p:nvPicPr>
          <p:cNvPr id="22533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7DF25169-34AD-4F67-9D76-BDD53A05C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85725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0">
            <a:extLst>
              <a:ext uri="{FF2B5EF4-FFF2-40B4-BE49-F238E27FC236}">
                <a16:creationId xmlns:a16="http://schemas.microsoft.com/office/drawing/2014/main" id="{1B22590A-132A-4B1D-B45A-B83E5A7A3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27138"/>
            <a:ext cx="762000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50609F9-99E4-4E17-8569-AB908A7BF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/>
              <a:t>Enter correct information</a:t>
            </a: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DA7CB74F-F233-4087-87D2-75ADB867D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10117-1CE1-4BE9-B26A-63AB8C942173}"/>
              </a:ext>
            </a:extLst>
          </p:cNvPr>
          <p:cNvSpPr txBox="1"/>
          <p:nvPr/>
        </p:nvSpPr>
        <p:spPr>
          <a:xfrm>
            <a:off x="2552700" y="6372225"/>
            <a:ext cx="4953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Press any key to continue</a:t>
            </a:r>
          </a:p>
        </p:txBody>
      </p:sp>
      <p:pic>
        <p:nvPicPr>
          <p:cNvPr id="24581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B72E64AC-80C0-4AC3-B60A-57F759FD5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85725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4">
            <a:extLst>
              <a:ext uri="{FF2B5EF4-FFF2-40B4-BE49-F238E27FC236}">
                <a16:creationId xmlns:a16="http://schemas.microsoft.com/office/drawing/2014/main" id="{236ED99A-99EE-4A3E-BC76-2C8B3C33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1292225"/>
            <a:ext cx="762635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F853781A-04CA-4570-9820-AD8DC4B99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400"/>
              <a:t>Begin work!</a:t>
            </a: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94A44960-3005-44A6-8C60-DE3EE5E59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928D4-3354-4269-9E24-38DDB036661D}"/>
              </a:ext>
            </a:extLst>
          </p:cNvPr>
          <p:cNvSpPr txBox="1"/>
          <p:nvPr/>
        </p:nvSpPr>
        <p:spPr>
          <a:xfrm>
            <a:off x="5334000" y="1295400"/>
            <a:ext cx="3124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Interviewer menu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5A7D8-133A-4353-9BFD-D75D90B6F797}"/>
              </a:ext>
            </a:extLst>
          </p:cNvPr>
          <p:cNvSpPr txBox="1"/>
          <p:nvPr/>
        </p:nvSpPr>
        <p:spPr>
          <a:xfrm>
            <a:off x="762000" y="1219200"/>
            <a:ext cx="30146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Supervisor menu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1CF57-952C-43CF-96EC-95FEF07B88F8}"/>
              </a:ext>
            </a:extLst>
          </p:cNvPr>
          <p:cNvSpPr txBox="1"/>
          <p:nvPr/>
        </p:nvSpPr>
        <p:spPr>
          <a:xfrm>
            <a:off x="1176338" y="5734050"/>
            <a:ext cx="7586662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</a:rPr>
              <a:t>Note: </a:t>
            </a:r>
            <a:r>
              <a:rPr lang="en-US" sz="2400" dirty="0">
                <a:latin typeface="+mn-lt"/>
              </a:rPr>
              <a:t>When supervisors do interviews, they should use interviewer menu…</a:t>
            </a:r>
          </a:p>
        </p:txBody>
      </p:sp>
      <p:pic>
        <p:nvPicPr>
          <p:cNvPr id="26631" name="Picture 4" descr="http://www.clipartbest.com/cliparts/RTA/ArX/RTAArXyTL.png">
            <a:extLst>
              <a:ext uri="{FF2B5EF4-FFF2-40B4-BE49-F238E27FC236}">
                <a16:creationId xmlns:a16="http://schemas.microsoft.com/office/drawing/2014/main" id="{6B30D209-9945-4EDA-AD9C-908039CFB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5759450"/>
            <a:ext cx="750887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216DC0A1-5C80-4E4E-9A86-029A97888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61913"/>
            <a:ext cx="95726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">
            <a:extLst>
              <a:ext uri="{FF2B5EF4-FFF2-40B4-BE49-F238E27FC236}">
                <a16:creationId xmlns:a16="http://schemas.microsoft.com/office/drawing/2014/main" id="{955E4C33-66E9-4EEB-B940-4CB6E7901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43075"/>
            <a:ext cx="42513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2">
            <a:extLst>
              <a:ext uri="{FF2B5EF4-FFF2-40B4-BE49-F238E27FC236}">
                <a16:creationId xmlns:a16="http://schemas.microsoft.com/office/drawing/2014/main" id="{C0AEC21C-3955-40C2-A54B-98199A8FD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2065338"/>
            <a:ext cx="424815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01AAFA52-CB0D-4A5B-92B8-C1E1BED9A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025" y="301625"/>
            <a:ext cx="708977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/>
              <a:t>Practice time!</a:t>
            </a: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020D0EE4-DA9A-4A10-95E6-0AFCC8ECE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6BD6B-4325-4A0B-912E-FFAAF0D6CF66}"/>
              </a:ext>
            </a:extLst>
          </p:cNvPr>
          <p:cNvSpPr txBox="1"/>
          <p:nvPr/>
        </p:nvSpPr>
        <p:spPr>
          <a:xfrm>
            <a:off x="0" y="1255713"/>
            <a:ext cx="91440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Access the appropriate menu using correct supervisor, interviewer, and cluster… then Exit properly!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3B05BC-274B-489A-A98D-AC53308390C2}"/>
              </a:ext>
            </a:extLst>
          </p:cNvPr>
          <p:cNvSpPr txBox="1"/>
          <p:nvPr/>
        </p:nvSpPr>
        <p:spPr>
          <a:xfrm>
            <a:off x="409575" y="2298700"/>
            <a:ext cx="43211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Cluster 0002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B48937-7B50-4ADC-8559-99E92D7702BF}"/>
              </a:ext>
            </a:extLst>
          </p:cNvPr>
          <p:cNvSpPr txBox="1"/>
          <p:nvPr/>
        </p:nvSpPr>
        <p:spPr>
          <a:xfrm>
            <a:off x="5562600" y="2286000"/>
            <a:ext cx="2892425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>
                <a:latin typeface="+mn-lt"/>
              </a:rPr>
              <a:t>Write FW code down!</a:t>
            </a:r>
          </a:p>
        </p:txBody>
      </p:sp>
      <p:sp>
        <p:nvSpPr>
          <p:cNvPr id="28679" name="Rectangle 2">
            <a:extLst>
              <a:ext uri="{FF2B5EF4-FFF2-40B4-BE49-F238E27FC236}">
                <a16:creationId xmlns:a16="http://schemas.microsoft.com/office/drawing/2014/main" id="{E53D7C58-7DD5-4292-998C-F8504A55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86000"/>
            <a:ext cx="2892425" cy="4486275"/>
          </a:xfrm>
          <a:prstGeom prst="rect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28680" name="Picture 1">
            <a:extLst>
              <a:ext uri="{FF2B5EF4-FFF2-40B4-BE49-F238E27FC236}">
                <a16:creationId xmlns:a16="http://schemas.microsoft.com/office/drawing/2014/main" id="{A7FD3CA8-317E-4D9E-9CEB-81D111CA8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4032250"/>
            <a:ext cx="244475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04B6B039-7B4E-4514-BD58-DB654BEC7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6147" name="Title 1">
            <a:extLst>
              <a:ext uri="{FF2B5EF4-FFF2-40B4-BE49-F238E27FC236}">
                <a16:creationId xmlns:a16="http://schemas.microsoft.com/office/drawing/2014/main" id="{9DF0B079-5BC2-4B43-A94D-A63DAAFC9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1625"/>
            <a:ext cx="8686800" cy="609600"/>
          </a:xfrm>
        </p:spPr>
        <p:txBody>
          <a:bodyPr/>
          <a:lstStyle/>
          <a:p>
            <a:pPr algn="ctr"/>
            <a:r>
              <a:rPr lang="en-US" altLang="en-US" sz="3000"/>
              <a:t>CAPI Menu: What? Why? When? Who? How?</a:t>
            </a:r>
          </a:p>
        </p:txBody>
      </p:sp>
      <p:sp>
        <p:nvSpPr>
          <p:cNvPr id="6148" name="TextBox 5">
            <a:extLst>
              <a:ext uri="{FF2B5EF4-FFF2-40B4-BE49-F238E27FC236}">
                <a16:creationId xmlns:a16="http://schemas.microsoft.com/office/drawing/2014/main" id="{12A6F2C6-BEE2-4F5E-BA43-01775C06E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8575"/>
            <a:ext cx="87630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latin typeface="Gill Sans MT(body)"/>
              </a:rPr>
              <a:t>What</a:t>
            </a:r>
            <a:r>
              <a:rPr lang="en-US" altLang="en-US">
                <a:solidFill>
                  <a:srgbClr val="FF0000"/>
                </a:solidFill>
                <a:latin typeface="Gill Sans MT(body)"/>
              </a:rPr>
              <a:t>?  	</a:t>
            </a:r>
            <a:r>
              <a:rPr lang="en-US" altLang="en-US">
                <a:latin typeface="Gill Sans MT(body)"/>
              </a:rPr>
              <a:t>Accessing all CAPI functions through a menu system</a:t>
            </a:r>
          </a:p>
          <a:p>
            <a:pPr>
              <a:spcBef>
                <a:spcPct val="0"/>
              </a:spcBef>
              <a:spcAft>
                <a:spcPts val="800"/>
              </a:spcAft>
              <a:buFontTx/>
              <a:buNone/>
            </a:pPr>
            <a:endParaRPr lang="en-US" altLang="en-US">
              <a:solidFill>
                <a:srgbClr val="FF0000"/>
              </a:solidFill>
              <a:latin typeface="Gill Sans MT(body)"/>
            </a:endParaRPr>
          </a:p>
          <a:p>
            <a:pPr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latin typeface="Gill Sans MT(body)"/>
              </a:rPr>
              <a:t>Why</a:t>
            </a:r>
            <a:r>
              <a:rPr lang="en-US" altLang="en-US">
                <a:solidFill>
                  <a:srgbClr val="FF0000"/>
                </a:solidFill>
                <a:latin typeface="Gill Sans MT(body)"/>
              </a:rPr>
              <a:t>?</a:t>
            </a:r>
            <a:r>
              <a:rPr lang="en-US" altLang="en-US" sz="2000">
                <a:latin typeface="Gill Sans MT(body)"/>
              </a:rPr>
              <a:t>		</a:t>
            </a:r>
            <a:r>
              <a:rPr lang="en-US" altLang="en-US">
                <a:latin typeface="Gill Sans MT(body)"/>
              </a:rPr>
              <a:t>Simplify work, set up identifiers for the data</a:t>
            </a:r>
            <a:endParaRPr lang="en-US" altLang="en-US" sz="2000">
              <a:latin typeface="Gill Sans MT(body)"/>
            </a:endParaRPr>
          </a:p>
          <a:p>
            <a:pPr>
              <a:spcBef>
                <a:spcPct val="0"/>
              </a:spcBef>
              <a:spcAft>
                <a:spcPts val="800"/>
              </a:spcAft>
              <a:buFontTx/>
              <a:buNone/>
            </a:pPr>
            <a:endParaRPr lang="en-US" altLang="en-US">
              <a:solidFill>
                <a:srgbClr val="FF0000"/>
              </a:solidFill>
              <a:latin typeface="Gill Sans MT(body)"/>
            </a:endParaRPr>
          </a:p>
          <a:p>
            <a:pPr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latin typeface="Gill Sans MT(body)"/>
              </a:rPr>
              <a:t>When</a:t>
            </a:r>
            <a:r>
              <a:rPr lang="en-US" altLang="en-US">
                <a:solidFill>
                  <a:srgbClr val="FF0000"/>
                </a:solidFill>
                <a:latin typeface="Gill Sans MT(body)"/>
              </a:rPr>
              <a:t>?</a:t>
            </a:r>
            <a:r>
              <a:rPr lang="en-US" altLang="en-US" sz="2000">
                <a:latin typeface="Gill Sans MT(body)"/>
              </a:rPr>
              <a:t>	</a:t>
            </a:r>
            <a:r>
              <a:rPr lang="en-US" altLang="en-US">
                <a:latin typeface="Gill Sans MT(body)"/>
              </a:rPr>
              <a:t>Before performing any survey activities, access the 				menu</a:t>
            </a:r>
          </a:p>
          <a:p>
            <a:pPr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latin typeface="Gill Sans MT(body)"/>
              </a:rPr>
              <a:t>Who</a:t>
            </a:r>
            <a:r>
              <a:rPr lang="en-US" altLang="en-US">
                <a:solidFill>
                  <a:srgbClr val="FF0000"/>
                </a:solidFill>
                <a:latin typeface="Gill Sans MT(body)"/>
              </a:rPr>
              <a:t>?</a:t>
            </a:r>
            <a:r>
              <a:rPr lang="en-US" altLang="en-US" sz="2000">
                <a:latin typeface="Gill Sans MT(body)"/>
              </a:rPr>
              <a:t>		</a:t>
            </a:r>
            <a:r>
              <a:rPr lang="en-US" altLang="en-US">
                <a:latin typeface="Gill Sans MT(body)"/>
              </a:rPr>
              <a:t>Everybody! Supervisors and interviewers each have 			menus</a:t>
            </a:r>
          </a:p>
          <a:p>
            <a:pPr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n-US" altLang="en-US" sz="2800">
                <a:solidFill>
                  <a:srgbClr val="FF0000"/>
                </a:solidFill>
                <a:latin typeface="Gill Sans MT(body)"/>
              </a:rPr>
              <a:t>How</a:t>
            </a:r>
            <a:r>
              <a:rPr lang="en-US" altLang="en-US">
                <a:solidFill>
                  <a:srgbClr val="FF0000"/>
                </a:solidFill>
                <a:latin typeface="Gill Sans MT(body)"/>
              </a:rPr>
              <a:t>?</a:t>
            </a:r>
            <a:r>
              <a:rPr lang="en-US" altLang="en-US" sz="2000">
                <a:latin typeface="Gill Sans MT(body)"/>
              </a:rPr>
              <a:t>		</a:t>
            </a:r>
            <a:r>
              <a:rPr lang="en-US" altLang="en-US">
                <a:latin typeface="Gill Sans MT(body)"/>
              </a:rPr>
              <a:t>Use passwords and find the link to the menu on the 			desktop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8F12F32-9818-436C-BE86-3098FA4C1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461375" cy="609600"/>
          </a:xfrm>
        </p:spPr>
        <p:txBody>
          <a:bodyPr/>
          <a:lstStyle/>
          <a:p>
            <a:pPr algn="ctr"/>
            <a:r>
              <a:rPr lang="en-US" altLang="en-US" sz="3200"/>
              <a:t>Steps in accessing the CAPI menus</a:t>
            </a: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C0824886-B736-4B5E-A378-FA87CBBA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D3819-05D1-4E2E-9549-38A768455A28}"/>
              </a:ext>
            </a:extLst>
          </p:cNvPr>
          <p:cNvSpPr txBox="1"/>
          <p:nvPr/>
        </p:nvSpPr>
        <p:spPr>
          <a:xfrm>
            <a:off x="1274763" y="1511300"/>
            <a:ext cx="7488237" cy="433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180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Navigate to the desktop and double-click on the appropriate icon.</a:t>
            </a:r>
          </a:p>
          <a:p>
            <a:pPr>
              <a:spcBef>
                <a:spcPts val="1800"/>
              </a:spcBef>
              <a:spcAft>
                <a:spcPts val="0"/>
              </a:spcAft>
              <a:defRPr/>
            </a:pPr>
            <a:r>
              <a:rPr lang="en-US" dirty="0"/>
              <a:t>     - Interviewer and Supervisor</a:t>
            </a:r>
            <a:endParaRPr lang="en-US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endParaRPr lang="en-US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r>
              <a:rPr lang="en-US" dirty="0">
                <a:latin typeface="+mn-lt"/>
              </a:rPr>
              <a:t>Enter information to identify cluster and team</a:t>
            </a:r>
          </a:p>
          <a:p>
            <a:pPr>
              <a:spcAft>
                <a:spcPts val="80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1200"/>
              </a:spcBef>
              <a:spcAft>
                <a:spcPts val="800"/>
              </a:spcAft>
              <a:defRPr/>
            </a:pPr>
            <a:r>
              <a:rPr lang="en-US" dirty="0">
                <a:latin typeface="+mn-lt"/>
              </a:rPr>
              <a:t>Begin work!</a:t>
            </a:r>
          </a:p>
          <a:p>
            <a:pPr>
              <a:spcAft>
                <a:spcPts val="80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8197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EF9461E7-0D70-4B0F-92F3-07287BEDB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447800"/>
            <a:ext cx="8858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4675134D-E18D-4798-A87D-F265AEE34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335280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290BE3B8-962B-4807-9B00-734C96D89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4651375"/>
            <a:ext cx="95726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8BE775B-691C-4214-AC45-9144A114D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1625"/>
            <a:ext cx="685482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/>
              <a:t>Find the CAPI icons</a:t>
            </a: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05B0CA21-7635-4B9A-B6A8-3BFCA78D7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0244" name="Oval 8">
            <a:extLst>
              <a:ext uri="{FF2B5EF4-FFF2-40B4-BE49-F238E27FC236}">
                <a16:creationId xmlns:a16="http://schemas.microsoft.com/office/drawing/2014/main" id="{AF8A0D15-3F3D-4443-A283-63DA71C81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2054225"/>
            <a:ext cx="1522413" cy="796925"/>
          </a:xfrm>
          <a:prstGeom prst="ellipse">
            <a:avLst/>
          </a:prstGeom>
          <a:noFill/>
          <a:ln w="5715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0245" name="Oval 9">
            <a:extLst>
              <a:ext uri="{FF2B5EF4-FFF2-40B4-BE49-F238E27FC236}">
                <a16:creationId xmlns:a16="http://schemas.microsoft.com/office/drawing/2014/main" id="{61D99D8E-90CC-49AA-B741-120EB18F7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2054225"/>
            <a:ext cx="1522413" cy="79692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D0C29-AA36-45C7-8E0A-1529CA236EA7}"/>
              </a:ext>
            </a:extLst>
          </p:cNvPr>
          <p:cNvSpPr txBox="1"/>
          <p:nvPr/>
        </p:nvSpPr>
        <p:spPr>
          <a:xfrm>
            <a:off x="1143000" y="5029200"/>
            <a:ext cx="24384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Click desktop “application”</a:t>
            </a:r>
          </a:p>
        </p:txBody>
      </p:sp>
      <p:cxnSp>
        <p:nvCxnSpPr>
          <p:cNvPr id="10247" name="Straight Connector 18">
            <a:extLst>
              <a:ext uri="{FF2B5EF4-FFF2-40B4-BE49-F238E27FC236}">
                <a16:creationId xmlns:a16="http://schemas.microsoft.com/office/drawing/2014/main" id="{4D7B2C44-27FB-4261-8B26-619513A044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9600" y="1412875"/>
            <a:ext cx="0" cy="5119688"/>
          </a:xfrm>
          <a:prstGeom prst="line">
            <a:avLst/>
          </a:prstGeom>
          <a:noFill/>
          <a:ln w="28575" algn="ctr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45C544-C5B7-47D4-9DAF-98597780212D}"/>
              </a:ext>
            </a:extLst>
          </p:cNvPr>
          <p:cNvSpPr txBox="1"/>
          <p:nvPr/>
        </p:nvSpPr>
        <p:spPr>
          <a:xfrm>
            <a:off x="4572000" y="1412875"/>
            <a:ext cx="4267200" cy="1385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Double click on appropriate icon from desktop:</a:t>
            </a:r>
          </a:p>
        </p:txBody>
      </p:sp>
      <p:pic>
        <p:nvPicPr>
          <p:cNvPr id="10249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83975FE4-AC39-4728-9B39-6F6978177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1288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">
            <a:extLst>
              <a:ext uri="{FF2B5EF4-FFF2-40B4-BE49-F238E27FC236}">
                <a16:creationId xmlns:a16="http://schemas.microsoft.com/office/drawing/2014/main" id="{8732A12C-C5A8-47E2-B68A-75BD9EA52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0" t="10001" r="500" b="77554"/>
          <a:stretch>
            <a:fillRect/>
          </a:stretch>
        </p:blipFill>
        <p:spPr bwMode="auto">
          <a:xfrm>
            <a:off x="7239000" y="4103688"/>
            <a:ext cx="1600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2">
            <a:extLst>
              <a:ext uri="{FF2B5EF4-FFF2-40B4-BE49-F238E27FC236}">
                <a16:creationId xmlns:a16="http://schemas.microsoft.com/office/drawing/2014/main" id="{46967C5B-BC52-41A4-B509-3A7E226F6F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50" y="3065463"/>
            <a:ext cx="1098550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4">
            <a:extLst>
              <a:ext uri="{FF2B5EF4-FFF2-40B4-BE49-F238E27FC236}">
                <a16:creationId xmlns:a16="http://schemas.microsoft.com/office/drawing/2014/main" id="{D2DC5B23-476C-485A-960C-D84957E1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778000"/>
            <a:ext cx="22415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53" name="Straight Arrow Connector 5">
            <a:extLst>
              <a:ext uri="{FF2B5EF4-FFF2-40B4-BE49-F238E27FC236}">
                <a16:creationId xmlns:a16="http://schemas.microsoft.com/office/drawing/2014/main" id="{BFF353A0-0F89-40E7-8F39-FB8C551EB89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62200" y="2668588"/>
            <a:ext cx="0" cy="23622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4" name="Oval 3">
            <a:extLst>
              <a:ext uri="{FF2B5EF4-FFF2-40B4-BE49-F238E27FC236}">
                <a16:creationId xmlns:a16="http://schemas.microsoft.com/office/drawing/2014/main" id="{614652F4-E829-4776-B986-C3DADF03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744788"/>
            <a:ext cx="2133600" cy="3427412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0255" name="Picture 4">
            <a:extLst>
              <a:ext uri="{FF2B5EF4-FFF2-40B4-BE49-F238E27FC236}">
                <a16:creationId xmlns:a16="http://schemas.microsoft.com/office/drawing/2014/main" id="{646974DC-841A-4DBD-8256-AE5F2BF14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724400"/>
            <a:ext cx="992188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C7B47D6-8317-48F4-862C-1C2799DF3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0038"/>
            <a:ext cx="7969250" cy="61118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600"/>
              <a:t>Supervisor log-in using IFSS icon</a:t>
            </a: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7E631BFA-353D-4386-B532-D53D64891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2292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300B1819-863C-4246-A306-89D12E3D7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1288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1">
            <a:extLst>
              <a:ext uri="{FF2B5EF4-FFF2-40B4-BE49-F238E27FC236}">
                <a16:creationId xmlns:a16="http://schemas.microsoft.com/office/drawing/2014/main" id="{B5AD1712-ACC5-4E23-8ED3-923767196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47244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14082E-27F5-4ED0-A353-059CCA5D4C3D}"/>
              </a:ext>
            </a:extLst>
          </p:cNvPr>
          <p:cNvSpPr txBox="1"/>
          <p:nvPr/>
        </p:nvSpPr>
        <p:spPr>
          <a:xfrm>
            <a:off x="5486400" y="1412875"/>
            <a:ext cx="3352800" cy="3662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+mn-lt"/>
              </a:rPr>
              <a:t>Name:</a:t>
            </a:r>
          </a:p>
          <a:p>
            <a:pPr algn="ctr">
              <a:defRPr/>
            </a:pPr>
            <a:r>
              <a:rPr lang="en-US" dirty="0">
                <a:latin typeface="+mn-lt"/>
              </a:rPr>
              <a:t>Super1</a:t>
            </a:r>
          </a:p>
          <a:p>
            <a:pPr algn="ctr">
              <a:defRPr/>
            </a:pPr>
            <a:r>
              <a:rPr lang="en-US" dirty="0">
                <a:latin typeface="+mn-lt"/>
              </a:rPr>
              <a:t>Super2</a:t>
            </a:r>
          </a:p>
          <a:p>
            <a:pPr algn="ctr">
              <a:defRPr/>
            </a:pPr>
            <a:r>
              <a:rPr lang="en-US" dirty="0">
                <a:latin typeface="+mn-lt"/>
              </a:rPr>
              <a:t>Super3</a:t>
            </a:r>
          </a:p>
          <a:p>
            <a:pPr algn="ctr">
              <a:defRPr/>
            </a:pPr>
            <a:r>
              <a:rPr lang="en-US" dirty="0">
                <a:latin typeface="+mn-lt"/>
              </a:rPr>
              <a:t>…</a:t>
            </a:r>
          </a:p>
          <a:p>
            <a:pPr algn="ctr">
              <a:defRPr/>
            </a:pPr>
            <a:r>
              <a:rPr lang="en-US" dirty="0">
                <a:latin typeface="+mn-lt"/>
              </a:rPr>
              <a:t>Super18</a:t>
            </a:r>
          </a:p>
          <a:p>
            <a:pPr algn="ctr">
              <a:defRPr/>
            </a:pPr>
            <a:r>
              <a:rPr lang="en-US" dirty="0">
                <a:latin typeface="+mn-lt"/>
              </a:rPr>
              <a:t>Super19</a:t>
            </a:r>
          </a:p>
          <a:p>
            <a:pPr algn="ctr">
              <a:defRPr/>
            </a:pPr>
            <a:r>
              <a:rPr lang="en-US" dirty="0" err="1">
                <a:latin typeface="+mn-lt"/>
              </a:rPr>
              <a:t>Superxx</a:t>
            </a:r>
            <a:endParaRPr lang="en-US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651094-6E15-4651-B7E8-BD22377DA01A}"/>
              </a:ext>
            </a:extLst>
          </p:cNvPr>
          <p:cNvSpPr txBox="1"/>
          <p:nvPr/>
        </p:nvSpPr>
        <p:spPr>
          <a:xfrm>
            <a:off x="5486400" y="5060950"/>
            <a:ext cx="33528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latin typeface="+mn-lt"/>
              </a:rPr>
              <a:t>Password:</a:t>
            </a:r>
          </a:p>
          <a:p>
            <a:pPr algn="ctr">
              <a:defRPr/>
            </a:pPr>
            <a:r>
              <a:rPr lang="en-US" sz="3600" dirty="0">
                <a:latin typeface="+mn-lt"/>
              </a:rPr>
              <a:t>cc20xx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2F2E741-BF66-4471-ADC1-F701829DC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/>
              <a:t>Enter correct information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E63A3BEF-397B-4492-9B77-01F79B437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4340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50C83E14-75EA-41A1-A085-800AF06F8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85725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">
            <a:extLst>
              <a:ext uri="{FF2B5EF4-FFF2-40B4-BE49-F238E27FC236}">
                <a16:creationId xmlns:a16="http://schemas.microsoft.com/office/drawing/2014/main" id="{7EE0D697-CB0D-41A6-9C2A-4B378E879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2225"/>
            <a:ext cx="73152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E4489E-37EF-4085-A16E-E7E0A5962268}"/>
              </a:ext>
            </a:extLst>
          </p:cNvPr>
          <p:cNvSpPr txBox="1"/>
          <p:nvPr/>
        </p:nvSpPr>
        <p:spPr>
          <a:xfrm>
            <a:off x="1136650" y="6483350"/>
            <a:ext cx="64452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+mn-lt"/>
              </a:rPr>
              <a:t>When requested to press any key, use the enter key or spacebar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7EF8AAB-53C9-4595-8D54-6CBEA508A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/>
              <a:t>Enter correct information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DDDE854F-37B5-495A-8302-7D1F3444D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8EDCB2-3B2E-40B2-9E5D-E6B5BF158CB1}"/>
              </a:ext>
            </a:extLst>
          </p:cNvPr>
          <p:cNvSpPr txBox="1"/>
          <p:nvPr/>
        </p:nvSpPr>
        <p:spPr>
          <a:xfrm>
            <a:off x="1400175" y="6059488"/>
            <a:ext cx="6445250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2400" b="1" dirty="0">
              <a:latin typeface="+mn-lt"/>
            </a:endParaRPr>
          </a:p>
          <a:p>
            <a:pPr>
              <a:defRPr/>
            </a:pPr>
            <a:r>
              <a:rPr lang="en-US" sz="2400" b="1" dirty="0">
                <a:latin typeface="+mn-lt"/>
              </a:rPr>
              <a:t>Choose team supervisor from list</a:t>
            </a:r>
          </a:p>
        </p:txBody>
      </p:sp>
      <p:pic>
        <p:nvPicPr>
          <p:cNvPr id="16389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D396B2DD-A8A7-4A76-AD43-869446AC2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5715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11">
            <a:extLst>
              <a:ext uri="{FF2B5EF4-FFF2-40B4-BE49-F238E27FC236}">
                <a16:creationId xmlns:a16="http://schemas.microsoft.com/office/drawing/2014/main" id="{8A652EEC-2E5E-4327-94DE-6E4124F38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4125"/>
            <a:ext cx="7543800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2A53F8F-A934-457E-ACA6-F2C630F5F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/>
              <a:t>Enter correct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5AE8D-06D3-4E20-92EA-EB2AE254E814}"/>
              </a:ext>
            </a:extLst>
          </p:cNvPr>
          <p:cNvSpPr txBox="1"/>
          <p:nvPr/>
        </p:nvSpPr>
        <p:spPr>
          <a:xfrm>
            <a:off x="2209800" y="6457950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Choose name from interviewer list</a:t>
            </a:r>
          </a:p>
        </p:txBody>
      </p:sp>
      <p:pic>
        <p:nvPicPr>
          <p:cNvPr id="18436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44E05BC6-0276-4AFB-A3D4-EC881722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85725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25">
            <a:extLst>
              <a:ext uri="{FF2B5EF4-FFF2-40B4-BE49-F238E27FC236}">
                <a16:creationId xmlns:a16="http://schemas.microsoft.com/office/drawing/2014/main" id="{26727B73-A303-4989-8F65-2C459D5DE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2225"/>
            <a:ext cx="74866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D1E0FA4-1BE8-4D06-8A0D-BD8319708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/>
              <a:t>Fieldworker Numbers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78B94739-4A2E-4350-928E-CF49604EA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20484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E9F49E2F-DF28-42BB-B899-9A702412D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85725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1A1749-E443-4238-AF04-10D4E3AE2FA9}"/>
              </a:ext>
            </a:extLst>
          </p:cNvPr>
          <p:cNvSpPr txBox="1"/>
          <p:nvPr/>
        </p:nvSpPr>
        <p:spPr>
          <a:xfrm>
            <a:off x="533400" y="5057775"/>
            <a:ext cx="8153400" cy="17541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latin typeface="+mn-lt"/>
              </a:rPr>
              <a:t>Fieldworker number…. </a:t>
            </a:r>
          </a:p>
          <a:p>
            <a:pPr algn="ctr">
              <a:defRPr/>
            </a:pPr>
            <a:r>
              <a:rPr lang="en-US" sz="3600" dirty="0">
                <a:solidFill>
                  <a:srgbClr val="C00000"/>
                </a:solidFill>
                <a:latin typeface="+mn-lt"/>
              </a:rPr>
              <a:t>MEMORIZE IT. THE SYSTEM WILL REMEMBER </a:t>
            </a:r>
          </a:p>
        </p:txBody>
      </p:sp>
      <p:pic>
        <p:nvPicPr>
          <p:cNvPr id="20486" name="Picture 1">
            <a:extLst>
              <a:ext uri="{FF2B5EF4-FFF2-40B4-BE49-F238E27FC236}">
                <a16:creationId xmlns:a16="http://schemas.microsoft.com/office/drawing/2014/main" id="{DFF6B7E0-7F2E-4B78-9073-0C0A3B07B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84325"/>
            <a:ext cx="34575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7" ma:contentTypeDescription="Create a new document." ma:contentTypeScope="" ma:versionID="56ef05e91298091bd0032303818eb56f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9d116479b8783fc41734a29f84eb5fe7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VMX3MACP777Z-1201013908-5859</_dlc_DocId>
    <_dlc_DocIdUrl xmlns="d16efad5-0601-4cf0-b7c2-89968258c777">
      <Url>https://icfonline.sharepoint.com/sites/ihd-dhs/Standard8/_layouts/15/DocIdRedir.aspx?ID=VMX3MACP777Z-1201013908-5859</Url>
      <Description>VMX3MACP777Z-1201013908-5859</Description>
    </_dlc_DocIdUrl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9547AEE-2029-492C-A004-68CB1345F243}"/>
</file>

<file path=customXml/itemProps2.xml><?xml version="1.0" encoding="utf-8"?>
<ds:datastoreItem xmlns:ds="http://schemas.openxmlformats.org/officeDocument/2006/customXml" ds:itemID="{1A49F167-87DC-4DEE-944C-CDE784D606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49E4A79-8102-4956-9141-7BD86FD29862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AF7AADE4-4C0B-4B7A-AF03-FAC4F6BB694C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064EFBB3-FFB1-455D-B2FE-19ADDD12AB3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</TotalTime>
  <Words>468</Words>
  <Application>Microsoft Office PowerPoint</Application>
  <PresentationFormat>On-screen Show (4:3)</PresentationFormat>
  <Paragraphs>76</Paragraphs>
  <Slides>13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Gill Sans MT(body)</vt:lpstr>
      <vt:lpstr>Times</vt:lpstr>
      <vt:lpstr>Office Theme</vt:lpstr>
      <vt:lpstr>CAPI Menus</vt:lpstr>
      <vt:lpstr>CAPI Menu: What? Why? When? Who? How?</vt:lpstr>
      <vt:lpstr>Steps in accessing the CAPI menus</vt:lpstr>
      <vt:lpstr>Find the CAPI icons</vt:lpstr>
      <vt:lpstr>Supervisor log-in using IFSS icon</vt:lpstr>
      <vt:lpstr>Enter correct information</vt:lpstr>
      <vt:lpstr>Enter correct information</vt:lpstr>
      <vt:lpstr>Enter correct information</vt:lpstr>
      <vt:lpstr>Fieldworker Numbers</vt:lpstr>
      <vt:lpstr>Enter correct information</vt:lpstr>
      <vt:lpstr>Enter correct information</vt:lpstr>
      <vt:lpstr>Begin work!</vt:lpstr>
      <vt:lpstr>Practice time!</vt:lpstr>
    </vt:vector>
  </TitlesOfParts>
  <Company>JDG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Studio</dc:creator>
  <cp:lastModifiedBy>Purvis, Keith</cp:lastModifiedBy>
  <cp:revision>208</cp:revision>
  <cp:lastPrinted>2004-09-30T16:41:33Z</cp:lastPrinted>
  <dcterms:created xsi:type="dcterms:W3CDTF">2004-09-17T20:07:42Z</dcterms:created>
  <dcterms:modified xsi:type="dcterms:W3CDTF">2021-07-29T20:22:55Z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Rojas, Guillermo</vt:lpwstr>
  </property>
  <property fmtid="{D5CDD505-2E9C-101B-9397-08002B2CF9AE}" pid="3" name="display_urn:schemas-microsoft-com:office:office#Author">
    <vt:lpwstr>Rojas, Guillermo</vt:lpwstr>
  </property>
  <property fmtid="{D5CDD505-2E9C-101B-9397-08002B2CF9AE}" pid="4" name="_dlc_DocId">
    <vt:lpwstr>VMX3MACP777Z-2087639942-363</vt:lpwstr>
  </property>
  <property fmtid="{D5CDD505-2E9C-101B-9397-08002B2CF9AE}" pid="5" name="_dlc_DocIdItemGuid">
    <vt:lpwstr>017243b2-c3a4-4a0b-96fe-7dc2ecaf1567</vt:lpwstr>
  </property>
  <property fmtid="{D5CDD505-2E9C-101B-9397-08002B2CF9AE}" pid="6" name="_dlc_DocIdUrl">
    <vt:lpwstr>https://icfonline.sharepoint.com/sites/ihd-dhs/standard/_layouts/15/DocIdRedir.aspx?ID=VMX3MACP777Z-2087639942-363, VMX3MACP777Z-2087639942-363</vt:lpwstr>
  </property>
  <property fmtid="{D5CDD505-2E9C-101B-9397-08002B2CF9AE}" pid="7" name="ContentTypeId">
    <vt:lpwstr>0x010100A9E0BC70FB04E14C8ED45C26FF73C393</vt:lpwstr>
  </property>
</Properties>
</file>