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5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5"/>
  </p:sldMasterIdLst>
  <p:notesMasterIdLst>
    <p:notesMasterId r:id="rId23"/>
  </p:notesMasterIdLst>
  <p:handoutMasterIdLst>
    <p:handoutMasterId r:id="rId24"/>
  </p:handoutMasterIdLst>
  <p:sldIdLst>
    <p:sldId id="336" r:id="rId6"/>
    <p:sldId id="289" r:id="rId7"/>
    <p:sldId id="266" r:id="rId8"/>
    <p:sldId id="274" r:id="rId9"/>
    <p:sldId id="268" r:id="rId10"/>
    <p:sldId id="271" r:id="rId11"/>
    <p:sldId id="272" r:id="rId12"/>
    <p:sldId id="273" r:id="rId13"/>
    <p:sldId id="292" r:id="rId14"/>
    <p:sldId id="338" r:id="rId15"/>
    <p:sldId id="267" r:id="rId16"/>
    <p:sldId id="275" r:id="rId17"/>
    <p:sldId id="269" r:id="rId18"/>
    <p:sldId id="278" r:id="rId19"/>
    <p:sldId id="276" r:id="rId20"/>
    <p:sldId id="279" r:id="rId21"/>
    <p:sldId id="337" r:id="rId22"/>
  </p:sldIdLst>
  <p:sldSz cx="9144000" cy="6858000" type="screen4x3"/>
  <p:notesSz cx="7035800" cy="9321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0040"/>
    <a:srgbClr val="C2113A"/>
    <a:srgbClr val="1E4ABD"/>
    <a:srgbClr val="003366"/>
    <a:srgbClr val="002A6C"/>
    <a:srgbClr val="DDDDDD"/>
    <a:srgbClr val="CCCCCC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8DECE4-F5FC-443A-A955-1E7B7A0048CD}" v="9" dt="2021-07-25T23:50:40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84211" autoAdjust="0"/>
  </p:normalViewPr>
  <p:slideViewPr>
    <p:cSldViewPr>
      <p:cViewPr varScale="1">
        <p:scale>
          <a:sx n="94" d="100"/>
          <a:sy n="94" d="100"/>
        </p:scale>
        <p:origin x="148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ustomXml" Target="../customXml/item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vis, Keith" userId="598b99ce-3dba-4fe3-b3fe-275042318a4f" providerId="ADAL" clId="{528DECE4-F5FC-443A-A955-1E7B7A0048CD}"/>
    <pc:docChg chg="undo custSel addSld modSld">
      <pc:chgData name="Purvis, Keith" userId="598b99ce-3dba-4fe3-b3fe-275042318a4f" providerId="ADAL" clId="{528DECE4-F5FC-443A-A955-1E7B7A0048CD}" dt="2021-07-25T23:50:20.869" v="248" actId="14100"/>
      <pc:docMkLst>
        <pc:docMk/>
      </pc:docMkLst>
      <pc:sldChg chg="addSp delSp modSp mod">
        <pc:chgData name="Purvis, Keith" userId="598b99ce-3dba-4fe3-b3fe-275042318a4f" providerId="ADAL" clId="{528DECE4-F5FC-443A-A955-1E7B7A0048CD}" dt="2021-07-25T23:14:47.883" v="152" actId="1076"/>
        <pc:sldMkLst>
          <pc:docMk/>
          <pc:sldMk cId="0" sldId="279"/>
        </pc:sldMkLst>
        <pc:spChg chg="add mod">
          <ac:chgData name="Purvis, Keith" userId="598b99ce-3dba-4fe3-b3fe-275042318a4f" providerId="ADAL" clId="{528DECE4-F5FC-443A-A955-1E7B7A0048CD}" dt="2021-07-25T23:14:47.883" v="152" actId="1076"/>
          <ac:spMkLst>
            <pc:docMk/>
            <pc:sldMk cId="0" sldId="279"/>
            <ac:spMk id="2" creationId="{FE637897-15F2-4613-9FCB-2430AA9B61C2}"/>
          </ac:spMkLst>
        </pc:spChg>
        <pc:spChg chg="add del mod">
          <ac:chgData name="Purvis, Keith" userId="598b99ce-3dba-4fe3-b3fe-275042318a4f" providerId="ADAL" clId="{528DECE4-F5FC-443A-A955-1E7B7A0048CD}" dt="2021-07-25T23:14:22.691" v="148" actId="478"/>
          <ac:spMkLst>
            <pc:docMk/>
            <pc:sldMk cId="0" sldId="279"/>
            <ac:spMk id="3" creationId="{17149865-277B-45B4-9AAF-45EABACBBD70}"/>
          </ac:spMkLst>
        </pc:spChg>
        <pc:spChg chg="mod">
          <ac:chgData name="Purvis, Keith" userId="598b99ce-3dba-4fe3-b3fe-275042318a4f" providerId="ADAL" clId="{528DECE4-F5FC-443A-A955-1E7B7A0048CD}" dt="2021-07-25T23:12:31.138" v="21" actId="6549"/>
          <ac:spMkLst>
            <pc:docMk/>
            <pc:sldMk cId="0" sldId="279"/>
            <ac:spMk id="11" creationId="{1807B83C-D532-43DF-8A7B-1D556485F9FA}"/>
          </ac:spMkLst>
        </pc:spChg>
        <pc:spChg chg="mod">
          <ac:chgData name="Purvis, Keith" userId="598b99ce-3dba-4fe3-b3fe-275042318a4f" providerId="ADAL" clId="{528DECE4-F5FC-443A-A955-1E7B7A0048CD}" dt="2021-07-25T23:12:27.347" v="20" actId="6549"/>
          <ac:spMkLst>
            <pc:docMk/>
            <pc:sldMk cId="0" sldId="279"/>
            <ac:spMk id="15" creationId="{A69717ED-4848-4567-BE10-332B2A19013E}"/>
          </ac:spMkLst>
        </pc:spChg>
        <pc:spChg chg="del mod">
          <ac:chgData name="Purvis, Keith" userId="598b99ce-3dba-4fe3-b3fe-275042318a4f" providerId="ADAL" clId="{528DECE4-F5FC-443A-A955-1E7B7A0048CD}" dt="2021-07-25T23:12:34.772" v="24" actId="478"/>
          <ac:spMkLst>
            <pc:docMk/>
            <pc:sldMk cId="0" sldId="279"/>
            <ac:spMk id="20" creationId="{B5852CEA-B989-4F80-B860-5447794826F1}"/>
          </ac:spMkLst>
        </pc:spChg>
        <pc:spChg chg="mod">
          <ac:chgData name="Purvis, Keith" userId="598b99ce-3dba-4fe3-b3fe-275042318a4f" providerId="ADAL" clId="{528DECE4-F5FC-443A-A955-1E7B7A0048CD}" dt="2021-07-25T23:13:48.084" v="96" actId="20577"/>
          <ac:spMkLst>
            <pc:docMk/>
            <pc:sldMk cId="0" sldId="279"/>
            <ac:spMk id="25602" creationId="{A98AF909-2B85-4AB8-B7AF-47D9FEFA8473}"/>
          </ac:spMkLst>
        </pc:spChg>
        <pc:picChg chg="del">
          <ac:chgData name="Purvis, Keith" userId="598b99ce-3dba-4fe3-b3fe-275042318a4f" providerId="ADAL" clId="{528DECE4-F5FC-443A-A955-1E7B7A0048CD}" dt="2021-07-25T23:12:32.843" v="22" actId="478"/>
          <ac:picMkLst>
            <pc:docMk/>
            <pc:sldMk cId="0" sldId="279"/>
            <ac:picMk id="25607" creationId="{7214BEE9-A3A5-40A6-9239-62EC90E0D24F}"/>
          </ac:picMkLst>
        </pc:picChg>
      </pc:sldChg>
      <pc:sldChg chg="add">
        <pc:chgData name="Purvis, Keith" userId="598b99ce-3dba-4fe3-b3fe-275042318a4f" providerId="ADAL" clId="{528DECE4-F5FC-443A-A955-1E7B7A0048CD}" dt="2021-07-25T23:12:15.648" v="0" actId="2890"/>
        <pc:sldMkLst>
          <pc:docMk/>
          <pc:sldMk cId="3298255662" sldId="337"/>
        </pc:sldMkLst>
      </pc:sldChg>
      <pc:sldChg chg="modSp add mod">
        <pc:chgData name="Purvis, Keith" userId="598b99ce-3dba-4fe3-b3fe-275042318a4f" providerId="ADAL" clId="{528DECE4-F5FC-443A-A955-1E7B7A0048CD}" dt="2021-07-25T23:50:20.869" v="248" actId="14100"/>
        <pc:sldMkLst>
          <pc:docMk/>
          <pc:sldMk cId="3970881489" sldId="338"/>
        </pc:sldMkLst>
        <pc:spChg chg="mod">
          <ac:chgData name="Purvis, Keith" userId="598b99ce-3dba-4fe3-b3fe-275042318a4f" providerId="ADAL" clId="{528DECE4-F5FC-443A-A955-1E7B7A0048CD}" dt="2021-07-25T23:50:20.869" v="248" actId="14100"/>
          <ac:spMkLst>
            <pc:docMk/>
            <pc:sldMk cId="3970881489" sldId="338"/>
            <ac:spMk id="2" creationId="{FE637897-15F2-4613-9FCB-2430AA9B61C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0917A3A2-7286-4E7E-B31E-F897EE1F37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9A95001B-71D5-4E39-9F8C-5E7F34225E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3A5593ED-AA36-487A-8E4F-1284CB102F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61161881-1F62-49EC-8419-3F2884619F9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0439B31-7923-477E-8ED3-85E7FE64CA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A16FA8CA-ED25-4B0F-8F38-59C9F0FB38D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98FA9035-5677-4F9B-8323-FED2936FBE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883035BF-16F2-41D5-8835-2F5CDC7353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0CDB1FCD-7E28-4BE7-8D0F-E5DDAC34990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6633AA79-9C58-4EDA-8C9F-9F5115C2EC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79A542E9-FB1E-45A7-85F6-5CF8E81EA9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39AB696-7A94-4475-9AB7-58F4C389B1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F1B7C7CF-05AD-471C-927F-D2FD6F797F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E018BED4-32A6-4038-B693-779A9B131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E1A2B586-6502-40ED-B6B8-E59A1EDDB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3D4EA12-7E08-48EB-9064-3DC2BCFB9532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9A0444C7-B95F-4DF1-B34C-8D4AC0D365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CE4888A0-F3E1-456A-9C73-194CCED8A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Note:</a:t>
            </a:r>
          </a:p>
          <a:p>
            <a:r>
              <a:rPr lang="en-US" altLang="en-US"/>
              <a:t>Cluster number must be correct; number of households in cluster depends on sample</a:t>
            </a:r>
          </a:p>
          <a:p>
            <a:r>
              <a:rPr lang="en-US" altLang="en-US"/>
              <a:t>Household numbers, Building numbers (structure), Addresses, Names, Result code, and currently assigned interviewer. </a:t>
            </a:r>
          </a:p>
          <a:p>
            <a:r>
              <a:rPr lang="en-US" altLang="en-US"/>
              <a:t>If interviewer should change, that can be done. </a:t>
            </a:r>
          </a:p>
          <a:p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E83CE3F-B71D-4184-934F-7996BEA5E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2D3BC5C-0EDC-43B3-8A12-CC29A7519F20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6374A679-6365-41A2-95B6-3F71CC60E3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B69F135D-7AE6-4056-8F9B-BAC2EB024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Which households were skipped for now?</a:t>
            </a:r>
          </a:p>
          <a:p>
            <a:r>
              <a:rPr lang="en-US" altLang="en-US"/>
              <a:t>Which household does Interviewer 1 have?</a:t>
            </a:r>
          </a:p>
          <a:p>
            <a:r>
              <a:rPr lang="en-US" altLang="en-US"/>
              <a:t>When done, choosing 9998 closes the household assignment and returns the system to the main menu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527E553F-4F65-40B7-9277-0BF21EB40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C0E4508-804F-4CE9-A4A4-AB72CDE61F66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2012C121-2DA1-4FB1-BF36-EE8DC93D2E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B3B60898-2ED0-4537-87CC-95F80346F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If we put a male interviewer on a house not selected, is that a problem?</a:t>
            </a:r>
          </a:p>
          <a:p>
            <a:r>
              <a:rPr lang="en-US" altLang="en-US"/>
              <a:t>	They can do household but will not be able to do anymore work…. So, ok, but not ideal.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EC0D4651-063D-42DA-B197-B60F583C11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43915915-3E8D-452F-8BAB-B865BD14B88A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F72C46AF-AD5F-4DC4-8258-A2B203B08B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05FADD57-1214-4CF4-8B66-6A58E9D6B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Make sure all teams know their cluster number!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BA134EDB-5A05-4BCB-83A6-1259F812F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65BC917-976C-4104-AD55-6613C443C6FB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393273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9E271D35-971A-47CC-8E2C-322A46B83C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DF03CBBB-5982-4642-9E64-71E3BAAB2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73A72687-5358-4F66-8362-9DDD30612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6EC0A58-BE93-4C3A-BB75-3F467DE99B09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D9E7AFE1-0CCB-4EA5-9757-5F6AEF1DB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311CDD65-7E31-49B8-A700-DABEA1F6D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What three possible reasons are there for not pairing? </a:t>
            </a:r>
          </a:p>
          <a:p>
            <a:r>
              <a:rPr lang="en-US" altLang="en-US"/>
              <a:t>Answer – interviewers are not trying to receive assignment; or Bluetooth did not make connection (so troubleshoot – check if it’s on, or try again); or interviewer was not listening/prepared to receive when supervisor started sending.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82C32F22-D036-4FB8-AC33-DC2BD69367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BD30E24B-542E-47F1-B461-F2A81E59C151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F72C46AF-AD5F-4DC4-8258-A2B203B08B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05FADD57-1214-4CF4-8B66-6A58E9D6B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Make sure all teams know their cluster number!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BA134EDB-5A05-4BCB-83A6-1259F812F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65BC917-976C-4104-AD55-6613C443C6FB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F72C46AF-AD5F-4DC4-8258-A2B203B08B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05FADD57-1214-4CF4-8B66-6A58E9D6B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Make sure all teams know their cluster number!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BA134EDB-5A05-4BCB-83A6-1259F812F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65BC917-976C-4104-AD55-6613C443C6FB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1520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827782"/>
            <a:ext cx="5486400" cy="1077218"/>
          </a:xfrm>
        </p:spPr>
        <p:txBody>
          <a:bodyPr wrap="square" anchor="t" anchorCtr="0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349C05-927F-3348-96DF-9086CF2761D6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7/25/2021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2948-4DBE-204D-AB9E-B65E067054A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pic>
        <p:nvPicPr>
          <p:cNvPr id="6" name="Picture 5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943600"/>
            <a:ext cx="1536970" cy="45720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746760" y="9906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10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55326A-4124-4BD2-8169-9F96E8BDE4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341460-9510-4729-BA18-A1018366AF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7E6C53-94E3-4CA7-A7D2-2C62E49DD6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83AC02-C930-4867-8C62-00878095DD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861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16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7213"/>
            <a:ext cx="38100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72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65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DE240C7-19E7-497E-AC35-3B19F66466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586B046-0534-4914-A9EA-447825D1EC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6D8F8D0-B0F1-4FFC-8112-F61D615BD7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AF443-B190-45A6-9C11-C65AD09901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030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104" y="4572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017F59-29DA-6F48-B92A-5AD511CC2D63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7/25/2021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9224"/>
            <a:ext cx="2895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t>FOOTER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2948-4DBE-204D-AB9E-B65E067054A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2222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178544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BA0C2F"/>
          </a:solidFill>
          <a:latin typeface="Gill Sans MT"/>
          <a:ea typeface="+mj-ea"/>
          <a:cs typeface="Gill Sans MT"/>
        </a:defRPr>
      </a:lvl1pPr>
    </p:titleStyle>
    <p:bodyStyle>
      <a:lvl1pPr marL="230188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•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1pPr>
      <a:lvl2pPr marL="684213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–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2pPr>
      <a:lvl3pPr marL="914400" indent="-230188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6C6463"/>
          </a:solidFill>
          <a:latin typeface="Gill Sans MT"/>
          <a:ea typeface="+mn-ea"/>
          <a:cs typeface="Gill Sans MT"/>
        </a:defRPr>
      </a:lvl3pPr>
      <a:lvl4pPr marL="1146175" indent="-231775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6C6463"/>
          </a:solidFill>
          <a:latin typeface="Gill Sans MT"/>
          <a:ea typeface="+mn-ea"/>
          <a:cs typeface="Gill Sans MT"/>
        </a:defRPr>
      </a:lvl4pPr>
      <a:lvl5pPr marL="1255713" indent="-230188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6C6463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cfonline.sharepoint.com/sites/Y3activity-TOTFWtraining/Shared%20Documents/CAPI/TOT/Module%202%20CAPI%20Menus%20and%20Household%20Assignment/Demonstration%20of%20Household%20assignment%20in%20Supervisor%20menu.mp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cfonline.sharepoint.com/sites/Y3activity-TOTFWtraining/Shared%20Documents/CAPI/TOT/Module%202%20CAPI%20Menus%20and%20Household%20Assignment/DHS_TransferData_v2.1-1080p.mp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899160" y="609600"/>
            <a:ext cx="6934200" cy="1077218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/>
              <a:t>Assigning Households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" y="4953000"/>
            <a:ext cx="8516938" cy="431800"/>
          </a:xfrm>
          <a:prstGeom prst="rect">
            <a:avLst/>
          </a:prstGeom>
          <a:noFill/>
          <a:ln>
            <a:solidFill>
              <a:srgbClr val="C2113A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200" dirty="0">
                <a:solidFill>
                  <a:schemeClr val="bg1"/>
                </a:solidFill>
                <a:latin typeface="+mn-lt"/>
              </a:rPr>
              <a:t>Interviewer (</a:t>
            </a:r>
            <a:r>
              <a:rPr lang="en-US" sz="2200" i="1" dirty="0">
                <a:solidFill>
                  <a:schemeClr val="bg1"/>
                </a:solidFill>
                <a:latin typeface="+mn-lt"/>
              </a:rPr>
              <a:t>sender) </a:t>
            </a:r>
            <a:r>
              <a:rPr lang="en-US" sz="2200" dirty="0">
                <a:solidFill>
                  <a:schemeClr val="bg1"/>
                </a:solidFill>
                <a:latin typeface="+mn-lt"/>
              </a:rPr>
              <a:t>&gt;&gt; </a:t>
            </a:r>
            <a:r>
              <a:rPr lang="en-US" sz="2200" b="1" u="sng" dirty="0">
                <a:solidFill>
                  <a:schemeClr val="bg1"/>
                </a:solidFill>
                <a:latin typeface="+mn-lt"/>
              </a:rPr>
              <a:t>Bluetooth</a:t>
            </a:r>
            <a:r>
              <a:rPr lang="en-US" sz="2200" dirty="0">
                <a:solidFill>
                  <a:schemeClr val="bg1"/>
                </a:solidFill>
                <a:latin typeface="+mn-lt"/>
              </a:rPr>
              <a:t> &gt;&gt; Interviewer (</a:t>
            </a:r>
            <a:r>
              <a:rPr lang="en-US" sz="2200" i="1" dirty="0">
                <a:solidFill>
                  <a:schemeClr val="bg1"/>
                </a:solidFill>
                <a:latin typeface="+mn-lt"/>
              </a:rPr>
              <a:t>receiver</a:t>
            </a:r>
            <a:r>
              <a:rPr lang="en-US" sz="2200" dirty="0">
                <a:solidFill>
                  <a:schemeClr val="bg1"/>
                </a:solidFill>
                <a:latin typeface="+mn-lt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47C921-CDB1-498D-837B-F4BDF17A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743" y="1686818"/>
            <a:ext cx="649785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8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98AF909-2B85-4AB8-B7AF-47D9FEFA8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025" y="301625"/>
            <a:ext cx="7089775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/>
              <a:t>Video and discussion</a:t>
            </a: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BE74912B-F00C-4798-9257-227DABE7F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9717ED-4848-4567-BE10-332B2A19013E}"/>
              </a:ext>
            </a:extLst>
          </p:cNvPr>
          <p:cNvSpPr txBox="1"/>
          <p:nvPr/>
        </p:nvSpPr>
        <p:spPr>
          <a:xfrm>
            <a:off x="409575" y="1255713"/>
            <a:ext cx="835342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7B83C-D532-43DF-8A7B-1D556485F9FA}"/>
              </a:ext>
            </a:extLst>
          </p:cNvPr>
          <p:cNvSpPr txBox="1"/>
          <p:nvPr/>
        </p:nvSpPr>
        <p:spPr>
          <a:xfrm>
            <a:off x="685800" y="3084513"/>
            <a:ext cx="432117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37897-15F2-4613-9FCB-2430AA9B61C2}"/>
              </a:ext>
            </a:extLst>
          </p:cNvPr>
          <p:cNvSpPr txBox="1"/>
          <p:nvPr/>
        </p:nvSpPr>
        <p:spPr>
          <a:xfrm>
            <a:off x="1828800" y="1924417"/>
            <a:ext cx="5715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n-lt"/>
                <a:hlinkClick r:id="rId3"/>
              </a:rPr>
              <a:t>Demonstration of Household Assignment in Supervisor Menu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0881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>
            <a:extLst>
              <a:ext uri="{FF2B5EF4-FFF2-40B4-BE49-F238E27FC236}">
                <a16:creationId xmlns:a16="http://schemas.microsoft.com/office/drawing/2014/main" id="{CFD57DD1-7BD9-499C-B064-207F7CAD6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8435" name="Picture 8" descr="https://upload.wikimedia.org/wikipedia/commons/thumb/d/da/Bluetooth.svg/2000px-Bluetooth.svg.png">
            <a:extLst>
              <a:ext uri="{FF2B5EF4-FFF2-40B4-BE49-F238E27FC236}">
                <a16:creationId xmlns:a16="http://schemas.microsoft.com/office/drawing/2014/main" id="{B907BBD7-B5DC-4C5A-BBA3-679B57814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950" y="1676400"/>
            <a:ext cx="111125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itle 5">
            <a:extLst>
              <a:ext uri="{FF2B5EF4-FFF2-40B4-BE49-F238E27FC236}">
                <a16:creationId xmlns:a16="http://schemas.microsoft.com/office/drawing/2014/main" id="{0CD4654F-45E0-4755-8FC9-5CE598B8F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1625"/>
            <a:ext cx="83058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400"/>
              <a:t>Bluetooth Data Transfer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2EF97-45EB-4C30-BB8B-235D980FDF95}"/>
              </a:ext>
            </a:extLst>
          </p:cNvPr>
          <p:cNvSpPr txBox="1"/>
          <p:nvPr/>
        </p:nvSpPr>
        <p:spPr>
          <a:xfrm>
            <a:off x="304800" y="1447800"/>
            <a:ext cx="7315200" cy="426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Bluetooth is a wireless option for sharing data over a short distance</a:t>
            </a:r>
          </a:p>
          <a:p>
            <a:pPr marL="457200" indent="-457200">
              <a:lnSpc>
                <a:spcPct val="2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DHS uses Bluetooth to transfer data within each team</a:t>
            </a:r>
          </a:p>
          <a:p>
            <a:pPr marL="457200" indent="-457200">
              <a:lnSpc>
                <a:spcPct val="2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Each tablet has Bluetooth built in</a:t>
            </a:r>
          </a:p>
          <a:p>
            <a:pPr marL="457200" indent="-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latin typeface="+mn-lt"/>
              </a:rPr>
              <a:t>Used for assigning households, submitting data to supervisor, sharing households</a:t>
            </a:r>
          </a:p>
          <a:p>
            <a:pPr marL="457200" indent="-457200">
              <a:lnSpc>
                <a:spcPct val="2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i="1" dirty="0">
                <a:latin typeface="+mn-lt"/>
              </a:rPr>
              <a:t>Sender </a:t>
            </a:r>
            <a:r>
              <a:rPr lang="en-US" sz="2000" dirty="0">
                <a:latin typeface="+mn-lt"/>
              </a:rPr>
              <a:t>and </a:t>
            </a:r>
            <a:r>
              <a:rPr lang="en-US" sz="2000" i="1" dirty="0">
                <a:latin typeface="+mn-lt"/>
              </a:rPr>
              <a:t>receiver </a:t>
            </a:r>
            <a:r>
              <a:rPr lang="en-US" sz="2000" dirty="0">
                <a:latin typeface="+mn-lt"/>
              </a:rPr>
              <a:t>in each transfer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AAB2C266-5A7B-4F4F-A37D-393167C7B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1625"/>
            <a:ext cx="86106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600"/>
              <a:t>Interviewers prepare to receive</a:t>
            </a:r>
          </a:p>
        </p:txBody>
      </p:sp>
      <p:pic>
        <p:nvPicPr>
          <p:cNvPr id="20483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73F8D91B-35A3-4000-A187-A63F64C5B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30163"/>
            <a:ext cx="9477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FBB68B-FAFE-4A95-BE66-63C6DBEC5007}"/>
              </a:ext>
            </a:extLst>
          </p:cNvPr>
          <p:cNvSpPr txBox="1"/>
          <p:nvPr/>
        </p:nvSpPr>
        <p:spPr>
          <a:xfrm>
            <a:off x="409575" y="1143000"/>
            <a:ext cx="83534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From interviewer main menu, choose the following: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585B19-6956-410D-8F73-4D18E1973EE9}"/>
              </a:ext>
            </a:extLst>
          </p:cNvPr>
          <p:cNvSpPr txBox="1"/>
          <p:nvPr/>
        </p:nvSpPr>
        <p:spPr>
          <a:xfrm>
            <a:off x="685800" y="4406900"/>
            <a:ext cx="4876800" cy="1570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System begins searching for Bluetooth connection – interviewers tell supervisors they are ready…</a:t>
            </a:r>
          </a:p>
        </p:txBody>
      </p:sp>
      <p:cxnSp>
        <p:nvCxnSpPr>
          <p:cNvPr id="20486" name="Straight Connector 11">
            <a:extLst>
              <a:ext uri="{FF2B5EF4-FFF2-40B4-BE49-F238E27FC236}">
                <a16:creationId xmlns:a16="http://schemas.microsoft.com/office/drawing/2014/main" id="{836EF8E0-D28B-4DC7-A8BF-663256880E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1975" y="4041775"/>
            <a:ext cx="8153400" cy="0"/>
          </a:xfrm>
          <a:prstGeom prst="line">
            <a:avLst/>
          </a:prstGeom>
          <a:noFill/>
          <a:ln w="22225" algn="ctr">
            <a:solidFill>
              <a:srgbClr val="C2113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0487" name="Picture 2">
            <a:extLst>
              <a:ext uri="{FF2B5EF4-FFF2-40B4-BE49-F238E27FC236}">
                <a16:creationId xmlns:a16="http://schemas.microsoft.com/office/drawing/2014/main" id="{0E406266-002F-45B4-863E-0DFB120E0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600200"/>
            <a:ext cx="4114800" cy="239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7">
            <a:extLst>
              <a:ext uri="{FF2B5EF4-FFF2-40B4-BE49-F238E27FC236}">
                <a16:creationId xmlns:a16="http://schemas.microsoft.com/office/drawing/2014/main" id="{63516024-4C01-4EA9-A7CE-11EB7C611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43363"/>
            <a:ext cx="3228975" cy="273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9" name="Oval 25">
            <a:extLst>
              <a:ext uri="{FF2B5EF4-FFF2-40B4-BE49-F238E27FC236}">
                <a16:creationId xmlns:a16="http://schemas.microsoft.com/office/drawing/2014/main" id="{4E947DE6-DE47-4A7F-90C8-5A1544D85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667000"/>
            <a:ext cx="3482975" cy="355600"/>
          </a:xfrm>
          <a:prstGeom prst="ellipse">
            <a:avLst/>
          </a:prstGeom>
          <a:noFill/>
          <a:ln w="38100" algn="ctr">
            <a:solidFill>
              <a:srgbClr val="E1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20490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4847F8-D29C-4E99-A8E4-C4C15283F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601788"/>
            <a:ext cx="3798888" cy="258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Oval 22">
            <a:extLst>
              <a:ext uri="{FF2B5EF4-FFF2-40B4-BE49-F238E27FC236}">
                <a16:creationId xmlns:a16="http://schemas.microsoft.com/office/drawing/2014/main" id="{9AB5A1B3-1C92-4CA6-B353-DC8EFA22C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3302000"/>
            <a:ext cx="3482975" cy="355600"/>
          </a:xfrm>
          <a:prstGeom prst="ellipse">
            <a:avLst/>
          </a:prstGeom>
          <a:noFill/>
          <a:ln w="38100" algn="ctr">
            <a:solidFill>
              <a:srgbClr val="E1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6FA1AB-9D7A-4049-B43D-78A931259043}"/>
              </a:ext>
            </a:extLst>
          </p:cNvPr>
          <p:cNvCxnSpPr>
            <a:cxnSpLocks/>
          </p:cNvCxnSpPr>
          <p:nvPr/>
        </p:nvCxnSpPr>
        <p:spPr bwMode="auto">
          <a:xfrm flipV="1">
            <a:off x="3148013" y="2917825"/>
            <a:ext cx="1347787" cy="411163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D9A18AA2-CA3F-43A0-8D77-AA09550DC7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025" y="301625"/>
            <a:ext cx="7089775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600"/>
              <a:t>Supervisors prepare to send</a:t>
            </a: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id="{9B958647-57FD-4083-B36E-62D7B0206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96A5C-BC28-4DB4-9280-C8F1D42F2D43}"/>
              </a:ext>
            </a:extLst>
          </p:cNvPr>
          <p:cNvSpPr txBox="1"/>
          <p:nvPr/>
        </p:nvSpPr>
        <p:spPr>
          <a:xfrm>
            <a:off x="409575" y="1143000"/>
            <a:ext cx="82010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From supervisor main menu, choose the following: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1B4D29-B18C-457A-ACF3-3C0A61B020E4}"/>
              </a:ext>
            </a:extLst>
          </p:cNvPr>
          <p:cNvSpPr txBox="1"/>
          <p:nvPr/>
        </p:nvSpPr>
        <p:spPr>
          <a:xfrm>
            <a:off x="371475" y="5086350"/>
            <a:ext cx="4800600" cy="1016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System begins searching for Bluetooth connection with all interviewers, regardless of whether they are receiving</a:t>
            </a:r>
          </a:p>
        </p:txBody>
      </p:sp>
      <p:cxnSp>
        <p:nvCxnSpPr>
          <p:cNvPr id="21510" name="Straight Connector 10">
            <a:extLst>
              <a:ext uri="{FF2B5EF4-FFF2-40B4-BE49-F238E27FC236}">
                <a16:creationId xmlns:a16="http://schemas.microsoft.com/office/drawing/2014/main" id="{30A76140-26D2-44C8-AF56-6F377738B7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1938" y="4772025"/>
            <a:ext cx="8153400" cy="0"/>
          </a:xfrm>
          <a:prstGeom prst="line">
            <a:avLst/>
          </a:prstGeom>
          <a:noFill/>
          <a:ln w="22225" algn="ctr">
            <a:solidFill>
              <a:srgbClr val="C2113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511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1E1C79B4-770A-45D0-A1B8-D10D980C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76200"/>
            <a:ext cx="9477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">
            <a:extLst>
              <a:ext uri="{FF2B5EF4-FFF2-40B4-BE49-F238E27FC236}">
                <a16:creationId xmlns:a16="http://schemas.microsoft.com/office/drawing/2014/main" id="{D4F09499-16A0-4B7F-9647-587E16154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95450"/>
            <a:ext cx="3481388" cy="289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2">
            <a:extLst>
              <a:ext uri="{FF2B5EF4-FFF2-40B4-BE49-F238E27FC236}">
                <a16:creationId xmlns:a16="http://schemas.microsoft.com/office/drawing/2014/main" id="{91361B38-FB3F-463D-9ADF-E33946878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762125"/>
            <a:ext cx="3805238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F8631C-846A-42BD-A1A9-E6AD4B877906}"/>
              </a:ext>
            </a:extLst>
          </p:cNvPr>
          <p:cNvCxnSpPr>
            <a:cxnSpLocks/>
            <a:stCxn id="21515" idx="5"/>
          </p:cNvCxnSpPr>
          <p:nvPr/>
        </p:nvCxnSpPr>
        <p:spPr bwMode="auto">
          <a:xfrm>
            <a:off x="2971800" y="2301875"/>
            <a:ext cx="966788" cy="20955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5" name="Oval 15">
            <a:extLst>
              <a:ext uri="{FF2B5EF4-FFF2-40B4-BE49-F238E27FC236}">
                <a16:creationId xmlns:a16="http://schemas.microsoft.com/office/drawing/2014/main" id="{60990BA4-1FB7-45A7-8D42-F402CADC6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98663"/>
            <a:ext cx="3482975" cy="355600"/>
          </a:xfrm>
          <a:prstGeom prst="ellipse">
            <a:avLst/>
          </a:prstGeom>
          <a:noFill/>
          <a:ln w="38100" algn="ctr">
            <a:solidFill>
              <a:srgbClr val="E1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21516" name="Oval 16">
            <a:extLst>
              <a:ext uri="{FF2B5EF4-FFF2-40B4-BE49-F238E27FC236}">
                <a16:creationId xmlns:a16="http://schemas.microsoft.com/office/drawing/2014/main" id="{9985A2EC-2D4E-4829-925E-A4A601DE4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25" y="2362200"/>
            <a:ext cx="3482975" cy="355600"/>
          </a:xfrm>
          <a:prstGeom prst="ellipse">
            <a:avLst/>
          </a:prstGeom>
          <a:noFill/>
          <a:ln w="38100" algn="ctr">
            <a:solidFill>
              <a:srgbClr val="E1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21517" name="Picture 5">
            <a:extLst>
              <a:ext uri="{FF2B5EF4-FFF2-40B4-BE49-F238E27FC236}">
                <a16:creationId xmlns:a16="http://schemas.microsoft.com/office/drawing/2014/main" id="{783E7C79-6338-4FA7-BFA7-0C89BEE02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050" y="4038600"/>
            <a:ext cx="3333750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1553F69-A536-46C0-A1EF-28C6F2E4D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025" y="301625"/>
            <a:ext cx="7089775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600"/>
              <a:t>Supervisors send assignments</a:t>
            </a:r>
          </a:p>
        </p:txBody>
      </p:sp>
      <p:sp>
        <p:nvSpPr>
          <p:cNvPr id="22531" name="Rectangle 5">
            <a:extLst>
              <a:ext uri="{FF2B5EF4-FFF2-40B4-BE49-F238E27FC236}">
                <a16:creationId xmlns:a16="http://schemas.microsoft.com/office/drawing/2014/main" id="{572E73F0-16E5-4704-B85F-14FD67194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22532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C75B22ED-6453-4051-B007-EB604CD7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6363"/>
            <a:ext cx="95726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C4D38A-5ACD-4A3E-9295-13A5C7347397}"/>
              </a:ext>
            </a:extLst>
          </p:cNvPr>
          <p:cNvSpPr txBox="1"/>
          <p:nvPr/>
        </p:nvSpPr>
        <p:spPr>
          <a:xfrm>
            <a:off x="533400" y="1143000"/>
            <a:ext cx="8201025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+mn-lt"/>
              </a:rPr>
              <a:t>Each green interviewer is connected; each red interviewer is not connected/not paired: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85E157-4125-4150-BF22-6C2581746CED}"/>
              </a:ext>
            </a:extLst>
          </p:cNvPr>
          <p:cNvSpPr txBox="1"/>
          <p:nvPr/>
        </p:nvSpPr>
        <p:spPr>
          <a:xfrm>
            <a:off x="533400" y="5029200"/>
            <a:ext cx="8201025" cy="7080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+mn-lt"/>
              </a:rPr>
              <a:t>Supervisor may try to pair with more interviewers, or may send data to connected interviewers (and then retry whole process again)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3D215F-A6A3-4C28-8624-DC4446AF2134}"/>
              </a:ext>
            </a:extLst>
          </p:cNvPr>
          <p:cNvSpPr txBox="1"/>
          <p:nvPr/>
        </p:nvSpPr>
        <p:spPr>
          <a:xfrm>
            <a:off x="5791200" y="2328863"/>
            <a:ext cx="2943225" cy="1816100"/>
          </a:xfrm>
          <a:prstGeom prst="rect">
            <a:avLst/>
          </a:prstGeom>
          <a:noFill/>
          <a:ln w="15875">
            <a:solidFill>
              <a:srgbClr val="C2113A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Click </a:t>
            </a:r>
            <a:r>
              <a:rPr lang="en-US" b="1" dirty="0">
                <a:latin typeface="+mn-lt"/>
              </a:rPr>
              <a:t>Send data </a:t>
            </a:r>
            <a:r>
              <a:rPr lang="en-US" dirty="0">
                <a:latin typeface="+mn-lt"/>
              </a:rPr>
              <a:t>when ready </a:t>
            </a:r>
          </a:p>
          <a:p>
            <a:pPr>
              <a:defRPr/>
            </a:pPr>
            <a:r>
              <a:rPr lang="en-US" dirty="0">
                <a:latin typeface="+mn-lt"/>
              </a:rPr>
              <a:t>(all interviewers are green or red)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4E789-6EC4-4F39-8C29-9556A5C8729E}"/>
              </a:ext>
            </a:extLst>
          </p:cNvPr>
          <p:cNvSpPr txBox="1"/>
          <p:nvPr/>
        </p:nvSpPr>
        <p:spPr>
          <a:xfrm>
            <a:off x="533400" y="5724525"/>
            <a:ext cx="8201025" cy="9540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When successful, both interviewer and supervisor Bluetooth windows will close</a:t>
            </a:r>
          </a:p>
        </p:txBody>
      </p:sp>
      <p:pic>
        <p:nvPicPr>
          <p:cNvPr id="22537" name="Picture 1">
            <a:extLst>
              <a:ext uri="{FF2B5EF4-FFF2-40B4-BE49-F238E27FC236}">
                <a16:creationId xmlns:a16="http://schemas.microsoft.com/office/drawing/2014/main" id="{C437C05A-6BDB-4EB1-9287-E277E73F7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2074863"/>
            <a:ext cx="3175000" cy="280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8" name="Elbow Connector 3">
            <a:extLst>
              <a:ext uri="{FF2B5EF4-FFF2-40B4-BE49-F238E27FC236}">
                <a16:creationId xmlns:a16="http://schemas.microsoft.com/office/drawing/2014/main" id="{D6F1E232-21C7-4B2A-89A3-A3A3B90BAE4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667000" y="2667000"/>
            <a:ext cx="3124200" cy="1676400"/>
          </a:xfrm>
          <a:prstGeom prst="bentConnector3">
            <a:avLst>
              <a:gd name="adj1" fmla="val 50000"/>
            </a:avLst>
          </a:prstGeom>
          <a:noFill/>
          <a:ln w="28575" algn="ctr">
            <a:solidFill>
              <a:srgbClr val="00206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0F56DA73-153C-4DD3-A997-99193C1448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025" y="301625"/>
            <a:ext cx="7089775" cy="609600"/>
          </a:xfrm>
        </p:spPr>
        <p:txBody>
          <a:bodyPr/>
          <a:lstStyle/>
          <a:p>
            <a:pPr algn="ctr"/>
            <a:r>
              <a:rPr lang="en-US" altLang="en-US" sz="3200"/>
              <a:t>Interviewers confirm assignment</a:t>
            </a:r>
          </a:p>
        </p:txBody>
      </p:sp>
      <p:sp>
        <p:nvSpPr>
          <p:cNvPr id="24579" name="Rectangle 5">
            <a:extLst>
              <a:ext uri="{FF2B5EF4-FFF2-40B4-BE49-F238E27FC236}">
                <a16:creationId xmlns:a16="http://schemas.microsoft.com/office/drawing/2014/main" id="{6731A3BA-8953-4A78-951A-321D6FA6D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24580" name="Picture 8" descr="http://www.byui.edu/Images/disability_services/step4-resized200x209.png">
            <a:extLst>
              <a:ext uri="{FF2B5EF4-FFF2-40B4-BE49-F238E27FC236}">
                <a16:creationId xmlns:a16="http://schemas.microsoft.com/office/drawing/2014/main" id="{08B06203-0A63-4720-B8DE-1617B09AD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9063"/>
            <a:ext cx="933450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288F4CD-F199-4538-A517-844AABBA6B12}"/>
              </a:ext>
            </a:extLst>
          </p:cNvPr>
          <p:cNvSpPr txBox="1"/>
          <p:nvPr/>
        </p:nvSpPr>
        <p:spPr>
          <a:xfrm>
            <a:off x="409575" y="1219200"/>
            <a:ext cx="835342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From interviewer main menu, choose the following:</a:t>
            </a:r>
          </a:p>
        </p:txBody>
      </p:sp>
      <p:cxnSp>
        <p:nvCxnSpPr>
          <p:cNvPr id="24582" name="Straight Connector 17">
            <a:extLst>
              <a:ext uri="{FF2B5EF4-FFF2-40B4-BE49-F238E27FC236}">
                <a16:creationId xmlns:a16="http://schemas.microsoft.com/office/drawing/2014/main" id="{5FD344B2-0F39-4605-92FE-06EE897C27E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400" y="4267200"/>
            <a:ext cx="8153400" cy="0"/>
          </a:xfrm>
          <a:prstGeom prst="line">
            <a:avLst/>
          </a:prstGeom>
          <a:noFill/>
          <a:ln w="22225" algn="ctr">
            <a:solidFill>
              <a:srgbClr val="C2113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267541-4A0F-408E-BBD6-11BFE4C10D1C}"/>
              </a:ext>
            </a:extLst>
          </p:cNvPr>
          <p:cNvSpPr txBox="1"/>
          <p:nvPr/>
        </p:nvSpPr>
        <p:spPr>
          <a:xfrm>
            <a:off x="457200" y="4343400"/>
            <a:ext cx="8077200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+mn-lt"/>
              </a:rPr>
              <a:t>Confirm all households assigned are listed. If so, 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SUCCESS!! </a:t>
            </a:r>
            <a:r>
              <a:rPr lang="en-US" sz="2400" dirty="0">
                <a:solidFill>
                  <a:srgbClr val="1E4ABD"/>
                </a:solidFill>
                <a:latin typeface="+mn-lt"/>
              </a:rPr>
              <a:t>SUCCESS!! </a:t>
            </a:r>
          </a:p>
        </p:txBody>
      </p:sp>
      <p:pic>
        <p:nvPicPr>
          <p:cNvPr id="24584" name="Picture 1">
            <a:extLst>
              <a:ext uri="{FF2B5EF4-FFF2-40B4-BE49-F238E27FC236}">
                <a16:creationId xmlns:a16="http://schemas.microsoft.com/office/drawing/2014/main" id="{FE3B02FA-0491-4F53-90CA-BE05701EE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27200"/>
            <a:ext cx="3784600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1">
            <a:extLst>
              <a:ext uri="{FF2B5EF4-FFF2-40B4-BE49-F238E27FC236}">
                <a16:creationId xmlns:a16="http://schemas.microsoft.com/office/drawing/2014/main" id="{051E0BA5-FE64-416E-B3BA-1A2874EB37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17738"/>
            <a:ext cx="4191000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1">
            <a:extLst>
              <a:ext uri="{FF2B5EF4-FFF2-40B4-BE49-F238E27FC236}">
                <a16:creationId xmlns:a16="http://schemas.microsoft.com/office/drawing/2014/main" id="{43E19992-147D-47F9-8A86-DA19D97B7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5137150"/>
            <a:ext cx="714375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3EF649-91CE-427C-9E09-630BD2A73E8F}"/>
              </a:ext>
            </a:extLst>
          </p:cNvPr>
          <p:cNvCxnSpPr>
            <a:cxnSpLocks/>
          </p:cNvCxnSpPr>
          <p:nvPr/>
        </p:nvCxnSpPr>
        <p:spPr bwMode="auto">
          <a:xfrm>
            <a:off x="3429000" y="2133600"/>
            <a:ext cx="1219200" cy="60960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98AF909-2B85-4AB8-B7AF-47D9FEFA8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025" y="301625"/>
            <a:ext cx="7089775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/>
              <a:t>Video and discussion</a:t>
            </a: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BE74912B-F00C-4798-9257-227DABE7F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9717ED-4848-4567-BE10-332B2A19013E}"/>
              </a:ext>
            </a:extLst>
          </p:cNvPr>
          <p:cNvSpPr txBox="1"/>
          <p:nvPr/>
        </p:nvSpPr>
        <p:spPr>
          <a:xfrm>
            <a:off x="409575" y="1255713"/>
            <a:ext cx="835342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7B83C-D532-43DF-8A7B-1D556485F9FA}"/>
              </a:ext>
            </a:extLst>
          </p:cNvPr>
          <p:cNvSpPr txBox="1"/>
          <p:nvPr/>
        </p:nvSpPr>
        <p:spPr>
          <a:xfrm>
            <a:off x="685800" y="3084513"/>
            <a:ext cx="432117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37897-15F2-4613-9FCB-2430AA9B61C2}"/>
              </a:ext>
            </a:extLst>
          </p:cNvPr>
          <p:cNvSpPr txBox="1"/>
          <p:nvPr/>
        </p:nvSpPr>
        <p:spPr>
          <a:xfrm>
            <a:off x="1828800" y="1924417"/>
            <a:ext cx="5640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on transfer of assignments</a:t>
            </a:r>
            <a:endParaRPr 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98AF909-2B85-4AB8-B7AF-47D9FEFA8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025" y="301625"/>
            <a:ext cx="7089775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/>
              <a:t>Practice time!</a:t>
            </a:r>
          </a:p>
        </p:txBody>
      </p:sp>
      <p:sp>
        <p:nvSpPr>
          <p:cNvPr id="25603" name="Rectangle 5">
            <a:extLst>
              <a:ext uri="{FF2B5EF4-FFF2-40B4-BE49-F238E27FC236}">
                <a16:creationId xmlns:a16="http://schemas.microsoft.com/office/drawing/2014/main" id="{BE74912B-F00C-4798-9257-227DABE7F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9717ED-4848-4567-BE10-332B2A19013E}"/>
              </a:ext>
            </a:extLst>
          </p:cNvPr>
          <p:cNvSpPr txBox="1"/>
          <p:nvPr/>
        </p:nvSpPr>
        <p:spPr>
          <a:xfrm>
            <a:off x="409575" y="1255713"/>
            <a:ext cx="8353425" cy="9540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latin typeface="+mn-lt"/>
              </a:rPr>
              <a:t>Supervisors should assign ONE household per interviewer (include self!) for their </a:t>
            </a:r>
            <a:r>
              <a:rPr lang="en-US" b="1" dirty="0">
                <a:latin typeface="+mn-lt"/>
              </a:rPr>
              <a:t>first cluster</a:t>
            </a:r>
            <a:r>
              <a:rPr lang="en-US" dirty="0">
                <a:latin typeface="+mn-lt"/>
              </a:rPr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7B83C-D532-43DF-8A7B-1D556485F9FA}"/>
              </a:ext>
            </a:extLst>
          </p:cNvPr>
          <p:cNvSpPr txBox="1"/>
          <p:nvPr/>
        </p:nvSpPr>
        <p:spPr>
          <a:xfrm>
            <a:off x="685800" y="3084513"/>
            <a:ext cx="4321175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 Cluster 0002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852CEA-B989-4F80-B860-5447794826F1}"/>
              </a:ext>
            </a:extLst>
          </p:cNvPr>
          <p:cNvSpPr txBox="1"/>
          <p:nvPr/>
        </p:nvSpPr>
        <p:spPr>
          <a:xfrm>
            <a:off x="5603875" y="5527675"/>
            <a:ext cx="2235200" cy="7064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dirty="0">
                <a:latin typeface="+mn-lt"/>
              </a:rPr>
              <a:t>Go for it!</a:t>
            </a:r>
          </a:p>
        </p:txBody>
      </p:sp>
      <p:pic>
        <p:nvPicPr>
          <p:cNvPr id="25607" name="Picture 1">
            <a:extLst>
              <a:ext uri="{FF2B5EF4-FFF2-40B4-BE49-F238E27FC236}">
                <a16:creationId xmlns:a16="http://schemas.microsoft.com/office/drawing/2014/main" id="{7214BEE9-A3A5-40A6-9239-62EC90E0D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4688" y="2878138"/>
            <a:ext cx="2551112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25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D0FB4EC-F226-44F8-86CB-12A23870A6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609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600"/>
              <a:t>Fieldwork Flow – Assign HHs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CFEE22C-EFA0-4FA8-A6F8-DFDEA4C9A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1295400"/>
            <a:ext cx="3036887" cy="762000"/>
          </a:xfrm>
          <a:prstGeom prst="rect">
            <a:avLst/>
          </a:prstGeom>
          <a:noFill/>
          <a:ln w="9525">
            <a:solidFill>
              <a:srgbClr val="E1004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kern="0" dirty="0">
                <a:solidFill>
                  <a:schemeClr val="tx2">
                    <a:alpha val="30000"/>
                  </a:schemeClr>
                </a:solidFill>
              </a:rPr>
              <a:t>Arrive in cluster, Identify households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8C86F37-B464-45E2-8981-C25A64541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89312"/>
            <a:ext cx="3048000" cy="1030288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kern="0" dirty="0">
                <a:solidFill>
                  <a:schemeClr val="tx2">
                    <a:alpha val="30000"/>
                  </a:schemeClr>
                </a:solidFill>
              </a:rPr>
              <a:t>Interviewers interview HHs, identify eligible individuals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24331EB-FED1-4526-9FDA-CF845D098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5675313"/>
            <a:ext cx="3067050" cy="1030287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kern="0" dirty="0">
                <a:solidFill>
                  <a:schemeClr val="tx2">
                    <a:alpha val="30000"/>
                  </a:schemeClr>
                </a:solidFill>
              </a:rPr>
              <a:t>Health techs collect height/weight, anemia Vitamin A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A0E4D79-1DEB-480A-AF56-D58877C70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1" y="1295401"/>
            <a:ext cx="3494087" cy="11620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tx2">
                    <a:alpha val="30000"/>
                  </a:schemeClr>
                </a:solidFill>
              </a:rPr>
              <a:t>Interviewers carry out individual interviews, enter biomarker data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11455B7-9370-4394-BE7E-22FC9C5F9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140" y="2590800"/>
            <a:ext cx="3494086" cy="8382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tx2">
                    <a:alpha val="30000"/>
                  </a:schemeClr>
                </a:solidFill>
              </a:rPr>
              <a:t>Interviewers send data to supervisor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DD67D7F-C552-4291-9264-5C3E587EE3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2" y="3619500"/>
            <a:ext cx="3502024" cy="800100"/>
          </a:xfrm>
          <a:prstGeom prst="rect">
            <a:avLst/>
          </a:prstGeom>
          <a:noFill/>
          <a:ln w="9525">
            <a:solidFill>
              <a:schemeClr val="accent1">
                <a:lumMod val="90000"/>
              </a:schemeClr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tx2">
                    <a:alpha val="30000"/>
                  </a:schemeClr>
                </a:solidFill>
              </a:rPr>
              <a:t>Team resolves structural problems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4F9DAB77-999F-494F-9748-A1E27B3DD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8140" y="5638800"/>
            <a:ext cx="3494085" cy="83820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tx2">
                    <a:alpha val="30000"/>
                  </a:schemeClr>
                </a:solidFill>
              </a:rPr>
              <a:t>Supervisor submits data to central office</a:t>
            </a:r>
          </a:p>
        </p:txBody>
      </p:sp>
      <p:cxnSp>
        <p:nvCxnSpPr>
          <p:cNvPr id="6154" name="Straight Arrow Connector 19">
            <a:extLst>
              <a:ext uri="{FF2B5EF4-FFF2-40B4-BE49-F238E27FC236}">
                <a16:creationId xmlns:a16="http://schemas.microsoft.com/office/drawing/2014/main" id="{21B1E92E-879B-4918-AE87-0F6FA2A23F0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33800" y="1447800"/>
            <a:ext cx="0" cy="502920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5" name="Straight Arrow Connector 22">
            <a:extLst>
              <a:ext uri="{FF2B5EF4-FFF2-40B4-BE49-F238E27FC236}">
                <a16:creationId xmlns:a16="http://schemas.microsoft.com/office/drawing/2014/main" id="{53DEA44D-D7FC-46B3-B4A2-E4C56799AC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105400" y="1447800"/>
            <a:ext cx="0" cy="502920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6" name="Straight Arrow Connector 23">
            <a:extLst>
              <a:ext uri="{FF2B5EF4-FFF2-40B4-BE49-F238E27FC236}">
                <a16:creationId xmlns:a16="http://schemas.microsoft.com/office/drawing/2014/main" id="{DCE325C8-4F8F-409D-9B26-969D49BCD78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86200" y="1447800"/>
            <a:ext cx="914400" cy="480060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F7174228-01DD-4D8E-94C8-E41552368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2209800"/>
            <a:ext cx="3048000" cy="1030288"/>
          </a:xfrm>
          <a:prstGeom prst="rect">
            <a:avLst/>
          </a:prstGeom>
          <a:solidFill>
            <a:srgbClr val="FFC000">
              <a:alpha val="63000"/>
            </a:srgbClr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kern="0" dirty="0"/>
              <a:t>Supervisor assigns households to interviewers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3FF60EA-3426-4623-B626-FFABC7AC5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2" y="4610100"/>
            <a:ext cx="3502024" cy="800100"/>
          </a:xfrm>
          <a:prstGeom prst="rect">
            <a:avLst/>
          </a:prstGeom>
          <a:noFill/>
          <a:ln w="9525">
            <a:solidFill>
              <a:schemeClr val="bg2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400" kern="0" dirty="0">
                <a:solidFill>
                  <a:schemeClr val="tx2">
                    <a:alpha val="30000"/>
                  </a:schemeClr>
                </a:solidFill>
              </a:rPr>
              <a:t>Supervisor carries out remeasurement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A9B12BB-8901-4AB8-B4AA-863A2DB59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73" y="4647406"/>
            <a:ext cx="3082287" cy="800100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kern="0" dirty="0">
                <a:solidFill>
                  <a:schemeClr val="tx2">
                    <a:alpha val="30000"/>
                  </a:schemeClr>
                </a:solidFill>
              </a:rPr>
              <a:t>Interviewers send data to supervisor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7360AA28-C5DA-4AC2-BE4E-00D5A545FA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625" y="76200"/>
            <a:ext cx="8461375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2800"/>
              <a:t>Assigning Households: </a:t>
            </a:r>
            <a:br>
              <a:rPr lang="en-US" altLang="en-US" sz="2800"/>
            </a:br>
            <a:r>
              <a:rPr lang="en-US" altLang="en-US" sz="2800"/>
              <a:t>What? Why? When? Who? How?</a:t>
            </a:r>
          </a:p>
        </p:txBody>
      </p:sp>
      <p:sp>
        <p:nvSpPr>
          <p:cNvPr id="8195" name="Rectangle 5">
            <a:extLst>
              <a:ext uri="{FF2B5EF4-FFF2-40B4-BE49-F238E27FC236}">
                <a16:creationId xmlns:a16="http://schemas.microsoft.com/office/drawing/2014/main" id="{3CA6488A-0522-44FF-8A64-97E63D833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DA07D-56D5-4230-BDAD-C5E7A7D1C180}"/>
              </a:ext>
            </a:extLst>
          </p:cNvPr>
          <p:cNvSpPr txBox="1"/>
          <p:nvPr/>
        </p:nvSpPr>
        <p:spPr>
          <a:xfrm>
            <a:off x="1447800" y="1468438"/>
            <a:ext cx="7315200" cy="5160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2300" dirty="0">
                <a:latin typeface="+mn-lt"/>
              </a:rPr>
              <a:t>Assigning households to each of the interviewers </a:t>
            </a:r>
          </a:p>
          <a:p>
            <a:pPr>
              <a:spcAft>
                <a:spcPts val="800"/>
              </a:spcAft>
              <a:defRPr/>
            </a:pPr>
            <a:endParaRPr lang="en-US" sz="2300" dirty="0">
              <a:latin typeface="+mn-lt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2300" dirty="0">
                <a:latin typeface="+mn-lt"/>
              </a:rPr>
              <a:t>Manage and track workload among team properly </a:t>
            </a:r>
          </a:p>
          <a:p>
            <a:pPr>
              <a:spcAft>
                <a:spcPts val="800"/>
              </a:spcAft>
              <a:defRPr/>
            </a:pPr>
            <a:endParaRPr lang="en-US" sz="2300" dirty="0">
              <a:latin typeface="+mn-lt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2300" dirty="0">
                <a:latin typeface="+mn-lt"/>
              </a:rPr>
              <a:t>Before work can begin in a cluster, the households must be assigned</a:t>
            </a:r>
          </a:p>
          <a:p>
            <a:pPr>
              <a:spcAft>
                <a:spcPts val="800"/>
              </a:spcAft>
              <a:defRPr/>
            </a:pPr>
            <a:endParaRPr lang="en-US" sz="2300" dirty="0">
              <a:latin typeface="+mn-lt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2300" dirty="0">
                <a:latin typeface="+mn-lt"/>
              </a:rPr>
              <a:t>Supervisors assign households to be completed by interviewers</a:t>
            </a:r>
          </a:p>
          <a:p>
            <a:pPr>
              <a:spcAft>
                <a:spcPts val="800"/>
              </a:spcAft>
              <a:defRPr/>
            </a:pPr>
            <a:endParaRPr lang="en-US" sz="2300" dirty="0">
              <a:latin typeface="+mn-lt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2300" dirty="0">
                <a:latin typeface="+mn-lt"/>
              </a:rPr>
              <a:t>Supervisor assigns, sends to interviewers over Bluetooth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6A6E8-83CA-476E-A2F6-04BEB0721E40}"/>
              </a:ext>
            </a:extLst>
          </p:cNvPr>
          <p:cNvSpPr txBox="1"/>
          <p:nvPr/>
        </p:nvSpPr>
        <p:spPr>
          <a:xfrm>
            <a:off x="228600" y="990600"/>
            <a:ext cx="1371600" cy="51736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300000"/>
              </a:lnSpc>
              <a:spcAft>
                <a:spcPts val="300"/>
              </a:spcAft>
              <a:defRPr/>
            </a:pPr>
            <a:r>
              <a:rPr lang="en-US" sz="2200" dirty="0">
                <a:solidFill>
                  <a:srgbClr val="C2113A"/>
                </a:solidFill>
                <a:latin typeface="+mn-lt"/>
              </a:rPr>
              <a:t>What?</a:t>
            </a:r>
          </a:p>
          <a:p>
            <a:pPr>
              <a:lnSpc>
                <a:spcPct val="300000"/>
              </a:lnSpc>
              <a:spcAft>
                <a:spcPts val="400"/>
              </a:spcAft>
              <a:defRPr/>
            </a:pPr>
            <a:r>
              <a:rPr lang="en-US" sz="2200" dirty="0">
                <a:solidFill>
                  <a:srgbClr val="C2113A"/>
                </a:solidFill>
                <a:latin typeface="+mn-lt"/>
              </a:rPr>
              <a:t>Why?</a:t>
            </a:r>
          </a:p>
          <a:p>
            <a:pPr>
              <a:lnSpc>
                <a:spcPct val="300000"/>
              </a:lnSpc>
              <a:spcAft>
                <a:spcPts val="400"/>
              </a:spcAft>
              <a:defRPr/>
            </a:pPr>
            <a:r>
              <a:rPr lang="en-US" sz="2200" dirty="0">
                <a:solidFill>
                  <a:srgbClr val="C2113A"/>
                </a:solidFill>
                <a:latin typeface="+mn-lt"/>
              </a:rPr>
              <a:t>When?</a:t>
            </a:r>
          </a:p>
          <a:p>
            <a:pPr>
              <a:lnSpc>
                <a:spcPct val="300000"/>
              </a:lnSpc>
              <a:spcAft>
                <a:spcPts val="400"/>
              </a:spcAft>
              <a:defRPr/>
            </a:pPr>
            <a:r>
              <a:rPr lang="en-US" sz="2200" dirty="0">
                <a:solidFill>
                  <a:srgbClr val="C2113A"/>
                </a:solidFill>
                <a:latin typeface="+mn-lt"/>
              </a:rPr>
              <a:t>Who?</a:t>
            </a:r>
          </a:p>
          <a:p>
            <a:pPr>
              <a:lnSpc>
                <a:spcPct val="300000"/>
              </a:lnSpc>
              <a:spcAft>
                <a:spcPts val="400"/>
              </a:spcAft>
              <a:defRPr/>
            </a:pPr>
            <a:r>
              <a:rPr lang="en-US" sz="2200" dirty="0">
                <a:solidFill>
                  <a:srgbClr val="C2113A"/>
                </a:solidFill>
                <a:latin typeface="+mn-lt"/>
              </a:rPr>
              <a:t>How?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B4355CA-ED97-4EF1-A0AA-047093447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625" y="301625"/>
            <a:ext cx="8461375" cy="609600"/>
          </a:xfrm>
        </p:spPr>
        <p:txBody>
          <a:bodyPr/>
          <a:lstStyle/>
          <a:p>
            <a:pPr algn="ctr"/>
            <a:r>
              <a:rPr lang="en-US" altLang="en-US" sz="3200"/>
              <a:t>Steps in assigning households</a:t>
            </a: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574D08AA-1850-410F-A2C6-818C0F71C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58F44-664A-4FBA-A240-F9F7B215078D}"/>
              </a:ext>
            </a:extLst>
          </p:cNvPr>
          <p:cNvSpPr txBox="1"/>
          <p:nvPr/>
        </p:nvSpPr>
        <p:spPr>
          <a:xfrm>
            <a:off x="1274763" y="1501775"/>
            <a:ext cx="7618412" cy="39084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800"/>
              </a:spcAft>
              <a:defRPr/>
            </a:pPr>
            <a:r>
              <a:rPr lang="en-US" sz="2600" dirty="0">
                <a:latin typeface="+mn-lt"/>
              </a:rPr>
              <a:t>Supervisor assigns households on their tablet</a:t>
            </a:r>
          </a:p>
          <a:p>
            <a:pPr>
              <a:spcAft>
                <a:spcPts val="800"/>
              </a:spcAft>
              <a:defRPr/>
            </a:pPr>
            <a:endParaRPr lang="en-US" sz="2600" dirty="0">
              <a:latin typeface="+mn-lt"/>
            </a:endParaRPr>
          </a:p>
          <a:p>
            <a:pPr>
              <a:spcAft>
                <a:spcPts val="800"/>
              </a:spcAft>
              <a:defRPr/>
            </a:pPr>
            <a:r>
              <a:rPr lang="en-US" sz="2600" dirty="0">
                <a:latin typeface="+mn-lt"/>
              </a:rPr>
              <a:t>Interviewers prepare to receive household assignment; supervisors prepare to send</a:t>
            </a:r>
          </a:p>
          <a:p>
            <a:pPr>
              <a:spcAft>
                <a:spcPts val="800"/>
              </a:spcAft>
              <a:defRPr/>
            </a:pPr>
            <a:endParaRPr lang="en-US" sz="2600" dirty="0">
              <a:latin typeface="+mn-lt"/>
            </a:endParaRPr>
          </a:p>
          <a:p>
            <a:pPr>
              <a:spcAft>
                <a:spcPts val="800"/>
              </a:spcAft>
              <a:defRPr/>
            </a:pPr>
            <a:r>
              <a:rPr lang="en-US" sz="2600" dirty="0">
                <a:latin typeface="+mn-lt"/>
              </a:rPr>
              <a:t>Supervisors send household assignment</a:t>
            </a:r>
          </a:p>
          <a:p>
            <a:pPr>
              <a:spcAft>
                <a:spcPts val="800"/>
              </a:spcAft>
              <a:defRPr/>
            </a:pPr>
            <a:endParaRPr lang="en-US" sz="2600" dirty="0">
              <a:latin typeface="+mn-lt"/>
            </a:endParaRPr>
          </a:p>
          <a:p>
            <a:pPr>
              <a:spcAft>
                <a:spcPts val="800"/>
              </a:spcAft>
              <a:defRPr/>
            </a:pPr>
            <a:r>
              <a:rPr lang="en-US" sz="2600" dirty="0">
                <a:latin typeface="+mn-lt"/>
              </a:rPr>
              <a:t>Interviewers confirm assignment on their tablets</a:t>
            </a:r>
          </a:p>
        </p:txBody>
      </p:sp>
      <p:pic>
        <p:nvPicPr>
          <p:cNvPr id="9221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824FACD4-1C4B-42FD-9B79-CB0DE9EFB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312863"/>
            <a:ext cx="8858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B5E459B4-2C40-4A4A-BF11-1851270F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362200"/>
            <a:ext cx="9477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1F670F9E-354B-4695-B5A6-D16A5C88D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81400"/>
            <a:ext cx="95726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 descr="http://www.byui.edu/Images/disability_services/step4-resized200x209.png">
            <a:extLst>
              <a:ext uri="{FF2B5EF4-FFF2-40B4-BE49-F238E27FC236}">
                <a16:creationId xmlns:a16="http://schemas.microsoft.com/office/drawing/2014/main" id="{148C7F4B-86C4-4908-9FAD-383BB408D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4702175"/>
            <a:ext cx="93345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DA100C9-92ED-42C5-ACE3-F1668716C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625" y="301625"/>
            <a:ext cx="8537575" cy="609600"/>
          </a:xfrm>
        </p:spPr>
        <p:txBody>
          <a:bodyPr/>
          <a:lstStyle/>
          <a:p>
            <a:pPr algn="ctr"/>
            <a:r>
              <a:rPr lang="en-US" altLang="en-US" sz="3200"/>
              <a:t>Supervisor Assigns Households</a:t>
            </a:r>
          </a:p>
        </p:txBody>
      </p:sp>
      <p:sp>
        <p:nvSpPr>
          <p:cNvPr id="10243" name="Rectangle 5">
            <a:extLst>
              <a:ext uri="{FF2B5EF4-FFF2-40B4-BE49-F238E27FC236}">
                <a16:creationId xmlns:a16="http://schemas.microsoft.com/office/drawing/2014/main" id="{AD0B7694-B64D-4F49-B2DA-C619DB87E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0244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ACE59B84-B642-4A31-988F-B6F6C49AC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12713"/>
            <a:ext cx="8858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BF96A4-96C0-4F77-98D7-CC7327DF7812}"/>
              </a:ext>
            </a:extLst>
          </p:cNvPr>
          <p:cNvSpPr txBox="1"/>
          <p:nvPr/>
        </p:nvSpPr>
        <p:spPr>
          <a:xfrm>
            <a:off x="409575" y="1295400"/>
            <a:ext cx="8201025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600" dirty="0">
                <a:latin typeface="+mn-lt"/>
              </a:rPr>
              <a:t>From supervisor main menu, choose the following: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71BCC5-288D-4630-A4B2-25ED86732CC3}"/>
              </a:ext>
            </a:extLst>
          </p:cNvPr>
          <p:cNvSpPr txBox="1"/>
          <p:nvPr/>
        </p:nvSpPr>
        <p:spPr>
          <a:xfrm>
            <a:off x="469900" y="5946775"/>
            <a:ext cx="8201025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Assignment uses file Household Selected in Cluster</a:t>
            </a:r>
          </a:p>
        </p:txBody>
      </p:sp>
      <p:pic>
        <p:nvPicPr>
          <p:cNvPr id="10247" name="Picture 1">
            <a:extLst>
              <a:ext uri="{FF2B5EF4-FFF2-40B4-BE49-F238E27FC236}">
                <a16:creationId xmlns:a16="http://schemas.microsoft.com/office/drawing/2014/main" id="{D2EC3EE2-A88C-4EDE-B522-3837A3586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54200"/>
            <a:ext cx="4292600" cy="386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2">
            <a:extLst>
              <a:ext uri="{FF2B5EF4-FFF2-40B4-BE49-F238E27FC236}">
                <a16:creationId xmlns:a16="http://schemas.microsoft.com/office/drawing/2014/main" id="{969BA580-ACDB-4683-BCFE-094B4A7D0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789238"/>
            <a:ext cx="4495800" cy="262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Oval 3">
            <a:extLst>
              <a:ext uri="{FF2B5EF4-FFF2-40B4-BE49-F238E27FC236}">
                <a16:creationId xmlns:a16="http://schemas.microsoft.com/office/drawing/2014/main" id="{C099984A-8537-45F8-B3F0-C0D758E94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2260600"/>
            <a:ext cx="3482975" cy="482600"/>
          </a:xfrm>
          <a:prstGeom prst="ellipse">
            <a:avLst/>
          </a:prstGeom>
          <a:noFill/>
          <a:ln w="38100" algn="ctr">
            <a:solidFill>
              <a:srgbClr val="E1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10250" name="Oval 11">
            <a:extLst>
              <a:ext uri="{FF2B5EF4-FFF2-40B4-BE49-F238E27FC236}">
                <a16:creationId xmlns:a16="http://schemas.microsoft.com/office/drawing/2014/main" id="{3DC1E0B8-7DAD-4AD1-B2D8-1C2D7A129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302000"/>
            <a:ext cx="3482975" cy="482600"/>
          </a:xfrm>
          <a:prstGeom prst="ellipse">
            <a:avLst/>
          </a:prstGeom>
          <a:noFill/>
          <a:ln w="38100" algn="ctr">
            <a:solidFill>
              <a:srgbClr val="E1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1BFF3A-662E-4EDB-841E-D28DEDE38FCD}"/>
              </a:ext>
            </a:extLst>
          </p:cNvPr>
          <p:cNvCxnSpPr>
            <a:cxnSpLocks/>
          </p:cNvCxnSpPr>
          <p:nvPr/>
        </p:nvCxnSpPr>
        <p:spPr bwMode="auto">
          <a:xfrm>
            <a:off x="3406775" y="2603500"/>
            <a:ext cx="1216025" cy="82550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477A7EA-D094-4E6B-8CD7-BAA8F4E05B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625" y="301625"/>
            <a:ext cx="8537575" cy="609600"/>
          </a:xfrm>
        </p:spPr>
        <p:txBody>
          <a:bodyPr/>
          <a:lstStyle/>
          <a:p>
            <a:pPr algn="ctr"/>
            <a:r>
              <a:rPr lang="en-US" altLang="en-US" sz="3200"/>
              <a:t>Supervisor Assigns Households</a:t>
            </a:r>
          </a:p>
        </p:txBody>
      </p:sp>
      <p:sp>
        <p:nvSpPr>
          <p:cNvPr id="11267" name="Rectangle 5">
            <a:extLst>
              <a:ext uri="{FF2B5EF4-FFF2-40B4-BE49-F238E27FC236}">
                <a16:creationId xmlns:a16="http://schemas.microsoft.com/office/drawing/2014/main" id="{28F919AF-0DF4-4757-A8F8-D59E42C65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1268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5AF0E210-B2CC-4B4A-B458-8629B7FD9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12713"/>
            <a:ext cx="8858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929CBA-4A9F-4B02-8DE1-2EF093F6C22E}"/>
              </a:ext>
            </a:extLst>
          </p:cNvPr>
          <p:cNvSpPr txBox="1"/>
          <p:nvPr/>
        </p:nvSpPr>
        <p:spPr>
          <a:xfrm rot="16200000">
            <a:off x="-3567906" y="3775869"/>
            <a:ext cx="8201025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000" dirty="0">
                <a:latin typeface="+mn-lt"/>
              </a:rPr>
              <a:t>Household Assignment Listing:</a:t>
            </a:r>
          </a:p>
        </p:txBody>
      </p:sp>
      <p:pic>
        <p:nvPicPr>
          <p:cNvPr id="11270" name="Picture 21">
            <a:extLst>
              <a:ext uri="{FF2B5EF4-FFF2-40B4-BE49-F238E27FC236}">
                <a16:creationId xmlns:a16="http://schemas.microsoft.com/office/drawing/2014/main" id="{9C01FD7A-ED12-4D42-AE60-E43E44B0B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274763"/>
            <a:ext cx="7624762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1" name="Oval 33">
            <a:extLst>
              <a:ext uri="{FF2B5EF4-FFF2-40B4-BE49-F238E27FC236}">
                <a16:creationId xmlns:a16="http://schemas.microsoft.com/office/drawing/2014/main" id="{0E9DC4FA-5817-4E6B-BCA4-5349ECD61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759200"/>
            <a:ext cx="3482975" cy="355600"/>
          </a:xfrm>
          <a:prstGeom prst="ellipse">
            <a:avLst/>
          </a:prstGeom>
          <a:noFill/>
          <a:ln w="38100" algn="ctr">
            <a:solidFill>
              <a:srgbClr val="E1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CA3CF4-C3F4-44D9-9578-D2BAE3D736FF}"/>
              </a:ext>
            </a:extLst>
          </p:cNvPr>
          <p:cNvCxnSpPr>
            <a:cxnSpLocks/>
            <a:stCxn id="11273" idx="4"/>
          </p:cNvCxnSpPr>
          <p:nvPr/>
        </p:nvCxnSpPr>
        <p:spPr bwMode="auto">
          <a:xfrm flipH="1">
            <a:off x="2590800" y="1600200"/>
            <a:ext cx="3581400" cy="215900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3" name="Oval 35">
            <a:extLst>
              <a:ext uri="{FF2B5EF4-FFF2-40B4-BE49-F238E27FC236}">
                <a16:creationId xmlns:a16="http://schemas.microsoft.com/office/drawing/2014/main" id="{6561CA06-1088-4401-9FB7-4E2D3AD79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260475"/>
            <a:ext cx="1981200" cy="339725"/>
          </a:xfrm>
          <a:prstGeom prst="ellipse">
            <a:avLst/>
          </a:prstGeom>
          <a:noFill/>
          <a:ln w="38100" algn="ctr">
            <a:solidFill>
              <a:srgbClr val="E1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511D5B5-8600-4669-9DEF-D3FE5354A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625" y="301625"/>
            <a:ext cx="8537575" cy="609600"/>
          </a:xfrm>
        </p:spPr>
        <p:txBody>
          <a:bodyPr/>
          <a:lstStyle/>
          <a:p>
            <a:pPr algn="ctr"/>
            <a:r>
              <a:rPr lang="en-US" altLang="en-US" sz="3200"/>
              <a:t>Supervisor Assigns Households</a:t>
            </a:r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3F200A87-37D5-4750-A2BF-169B5C481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3316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49B50192-8022-4272-B481-ADD875244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12713"/>
            <a:ext cx="8858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7CC07F-6B20-4526-B686-5635DDC7CFA0}"/>
              </a:ext>
            </a:extLst>
          </p:cNvPr>
          <p:cNvSpPr txBox="1"/>
          <p:nvPr/>
        </p:nvSpPr>
        <p:spPr>
          <a:xfrm>
            <a:off x="409575" y="1143000"/>
            <a:ext cx="8201025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500" dirty="0">
                <a:latin typeface="+mn-lt"/>
              </a:rPr>
              <a:t>Choose option 2 to assign households to interviewers: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7B2E6-63DB-4AB4-BC1B-FB6A01AC3279}"/>
              </a:ext>
            </a:extLst>
          </p:cNvPr>
          <p:cNvSpPr txBox="1"/>
          <p:nvPr/>
        </p:nvSpPr>
        <p:spPr>
          <a:xfrm>
            <a:off x="301625" y="3622675"/>
            <a:ext cx="8201025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500" dirty="0">
                <a:latin typeface="+mn-lt"/>
              </a:rPr>
              <a:t>Choose interviewer for each household: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97D7B4-747E-4389-BA9B-080EF2D2CFBA}"/>
              </a:ext>
            </a:extLst>
          </p:cNvPr>
          <p:cNvSpPr txBox="1"/>
          <p:nvPr/>
        </p:nvSpPr>
        <p:spPr>
          <a:xfrm>
            <a:off x="228600" y="4278313"/>
            <a:ext cx="1905000" cy="1568450"/>
          </a:xfrm>
          <a:prstGeom prst="rect">
            <a:avLst/>
          </a:prstGeom>
          <a:noFill/>
          <a:ln w="28575">
            <a:solidFill>
              <a:srgbClr val="C2113A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400" dirty="0">
                <a:latin typeface="+mn-lt"/>
              </a:rPr>
              <a:t>Finished for now? Choose 9998 to exit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0E9146-DA33-4869-95CD-EF4DD5170D19}"/>
              </a:ext>
            </a:extLst>
          </p:cNvPr>
          <p:cNvSpPr txBox="1"/>
          <p:nvPr/>
        </p:nvSpPr>
        <p:spPr>
          <a:xfrm>
            <a:off x="6934200" y="4554538"/>
            <a:ext cx="1981200" cy="1693862"/>
          </a:xfrm>
          <a:prstGeom prst="rect">
            <a:avLst/>
          </a:prstGeom>
          <a:noFill/>
          <a:ln w="28575">
            <a:solidFill>
              <a:srgbClr val="C2113A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600" dirty="0">
                <a:latin typeface="+mn-lt"/>
              </a:rPr>
              <a:t>Skip a household? Choose 0 to move on</a:t>
            </a:r>
          </a:p>
        </p:txBody>
      </p:sp>
      <p:pic>
        <p:nvPicPr>
          <p:cNvPr id="13321" name="Picture 1">
            <a:extLst>
              <a:ext uri="{FF2B5EF4-FFF2-40B4-BE49-F238E27FC236}">
                <a16:creationId xmlns:a16="http://schemas.microsoft.com/office/drawing/2014/main" id="{DA6F137B-DBF4-4198-9D1E-641336EEF2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063" y="4143375"/>
            <a:ext cx="2954337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">
            <a:extLst>
              <a:ext uri="{FF2B5EF4-FFF2-40B4-BE49-F238E27FC236}">
                <a16:creationId xmlns:a16="http://schemas.microsoft.com/office/drawing/2014/main" id="{09FFBDFE-8253-4DB9-9028-D8C236339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5938" y="1676400"/>
            <a:ext cx="2924175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323" name="Elbow Connector 6">
            <a:extLst>
              <a:ext uri="{FF2B5EF4-FFF2-40B4-BE49-F238E27FC236}">
                <a16:creationId xmlns:a16="http://schemas.microsoft.com/office/drawing/2014/main" id="{3E09ADD4-25E2-4AF2-AC37-4094B3F5C3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03425" y="5603875"/>
            <a:ext cx="1084263" cy="796925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00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4" name="Elbow Connector 17">
            <a:extLst>
              <a:ext uri="{FF2B5EF4-FFF2-40B4-BE49-F238E27FC236}">
                <a16:creationId xmlns:a16="http://schemas.microsoft.com/office/drawing/2014/main" id="{36364D57-1BE5-49C2-A029-7FB7BC39926C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5562600" y="4554538"/>
            <a:ext cx="1570038" cy="431800"/>
          </a:xfrm>
          <a:prstGeom prst="bentConnector3">
            <a:avLst>
              <a:gd name="adj1" fmla="val 50000"/>
            </a:avLst>
          </a:prstGeom>
          <a:noFill/>
          <a:ln w="38100" algn="ctr">
            <a:solidFill>
              <a:srgbClr val="0033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D745F8E-4B3B-4504-8EC9-DBA0AE06A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625" y="301625"/>
            <a:ext cx="8537575" cy="609600"/>
          </a:xfrm>
        </p:spPr>
        <p:txBody>
          <a:bodyPr/>
          <a:lstStyle/>
          <a:p>
            <a:pPr algn="ctr"/>
            <a:r>
              <a:rPr lang="en-US" altLang="en-US" sz="3200"/>
              <a:t>Supervisor Assigns Households</a:t>
            </a:r>
          </a:p>
        </p:txBody>
      </p:sp>
      <p:sp>
        <p:nvSpPr>
          <p:cNvPr id="14339" name="Rectangle 5">
            <a:extLst>
              <a:ext uri="{FF2B5EF4-FFF2-40B4-BE49-F238E27FC236}">
                <a16:creationId xmlns:a16="http://schemas.microsoft.com/office/drawing/2014/main" id="{0FF7518E-ABC6-4D35-87D5-3B453E878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4340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C02F6FD1-F51A-4BD0-A25E-26448B3DD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12713"/>
            <a:ext cx="8858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1" name="Picture 3">
            <a:extLst>
              <a:ext uri="{FF2B5EF4-FFF2-40B4-BE49-F238E27FC236}">
                <a16:creationId xmlns:a16="http://schemas.microsoft.com/office/drawing/2014/main" id="{49D3DB69-B4FF-4299-BD5E-9F48DF7AC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87463"/>
            <a:ext cx="8153400" cy="553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Oval 8">
            <a:extLst>
              <a:ext uri="{FF2B5EF4-FFF2-40B4-BE49-F238E27FC236}">
                <a16:creationId xmlns:a16="http://schemas.microsoft.com/office/drawing/2014/main" id="{F17BB3A7-78DD-4374-9048-8F2B211FD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500688"/>
            <a:ext cx="3482975" cy="355600"/>
          </a:xfrm>
          <a:prstGeom prst="ellipse">
            <a:avLst/>
          </a:prstGeom>
          <a:noFill/>
          <a:ln w="38100" algn="ctr">
            <a:solidFill>
              <a:srgbClr val="E1004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4E38DC1-E5C1-4577-A382-780D9387A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625" y="301625"/>
            <a:ext cx="8537575" cy="609600"/>
          </a:xfrm>
        </p:spPr>
        <p:txBody>
          <a:bodyPr/>
          <a:lstStyle/>
          <a:p>
            <a:pPr algn="ctr"/>
            <a:r>
              <a:rPr lang="en-US" altLang="en-US" sz="3200"/>
              <a:t>Supervisor Assigns Households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A6545F7B-DEA8-4D32-86CD-74AF3DA52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6388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FD2A7FB1-F690-4102-B6A4-D32813350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12713"/>
            <a:ext cx="8858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924E85-13CD-4819-93B0-3C049E8C5D6D}"/>
              </a:ext>
            </a:extLst>
          </p:cNvPr>
          <p:cNvSpPr txBox="1"/>
          <p:nvPr/>
        </p:nvSpPr>
        <p:spPr>
          <a:xfrm>
            <a:off x="614363" y="2936875"/>
            <a:ext cx="8201025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600" dirty="0">
                <a:latin typeface="+mn-lt"/>
              </a:rPr>
              <a:t>When finished, review the assignment:</a:t>
            </a:r>
          </a:p>
        </p:txBody>
      </p:sp>
      <p:pic>
        <p:nvPicPr>
          <p:cNvPr id="16390" name="Picture 1">
            <a:extLst>
              <a:ext uri="{FF2B5EF4-FFF2-40B4-BE49-F238E27FC236}">
                <a16:creationId xmlns:a16="http://schemas.microsoft.com/office/drawing/2014/main" id="{A67F03E2-1831-40E7-A87E-A2545DD468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13" y="1743075"/>
            <a:ext cx="57721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817890-4D66-4585-AA22-3C51C3DCB395}"/>
              </a:ext>
            </a:extLst>
          </p:cNvPr>
          <p:cNvSpPr txBox="1"/>
          <p:nvPr/>
        </p:nvSpPr>
        <p:spPr>
          <a:xfrm>
            <a:off x="674688" y="1192213"/>
            <a:ext cx="8201025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600" dirty="0">
                <a:latin typeface="+mn-lt"/>
              </a:rPr>
              <a:t>If a male is assigned to a house not selected:</a:t>
            </a:r>
          </a:p>
        </p:txBody>
      </p:sp>
      <p:pic>
        <p:nvPicPr>
          <p:cNvPr id="16392" name="Picture 3">
            <a:extLst>
              <a:ext uri="{FF2B5EF4-FFF2-40B4-BE49-F238E27FC236}">
                <a16:creationId xmlns:a16="http://schemas.microsoft.com/office/drawing/2014/main" id="{1D717868-99EE-49FD-B38D-B6870C587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0913" y="3470275"/>
            <a:ext cx="5018087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FFFFF"/>
      </a:lt1>
      <a:dk2>
        <a:srgbClr val="002F6C"/>
      </a:dk2>
      <a:lt2>
        <a:srgbClr val="BA0C2F"/>
      </a:lt2>
      <a:accent1>
        <a:srgbClr val="002F6C"/>
      </a:accent1>
      <a:accent2>
        <a:srgbClr val="BA0C2F"/>
      </a:accent2>
      <a:accent3>
        <a:srgbClr val="6C6463"/>
      </a:accent3>
      <a:accent4>
        <a:srgbClr val="000000"/>
      </a:accent4>
      <a:accent5>
        <a:srgbClr val="CFCDC9"/>
      </a:accent5>
      <a:accent6>
        <a:srgbClr val="0067B9"/>
      </a:accent6>
      <a:hlink>
        <a:srgbClr val="6C6463"/>
      </a:hlink>
      <a:folHlink>
        <a:srgbClr val="CFCDC9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16efad5-0601-4cf0-b7c2-89968258c777">VMX3MACP777Z-1201013908-5860</_dlc_DocId>
    <_dlc_DocIdUrl xmlns="d16efad5-0601-4cf0-b7c2-89968258c777">
      <Url>https://icfonline.sharepoint.com/sites/ihd-dhs/Standard8/_layouts/15/DocIdRedir.aspx?ID=VMX3MACP777Z-1201013908-5860</Url>
      <Description>VMX3MACP777Z-1201013908-5860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E0BC70FB04E14C8ED45C26FF73C393" ma:contentTypeVersion="537" ma:contentTypeDescription="Create a new document." ma:contentTypeScope="" ma:versionID="56ef05e91298091bd0032303818eb56f">
  <xsd:schema xmlns:xsd="http://www.w3.org/2001/XMLSchema" xmlns:xs="http://www.w3.org/2001/XMLSchema" xmlns:p="http://schemas.microsoft.com/office/2006/metadata/properties" xmlns:ns2="d16efad5-0601-4cf0-b7c2-89968258c777" xmlns:ns3="d58a30a2-7d65-49ea-9133-261ce59728b8" targetNamespace="http://schemas.microsoft.com/office/2006/metadata/properties" ma:root="true" ma:fieldsID="9d116479b8783fc41734a29f84eb5fe7" ns2:_="" ns3:_="">
    <xsd:import namespace="d16efad5-0601-4cf0-b7c2-89968258c777"/>
    <xsd:import namespace="d58a30a2-7d65-49ea-9133-261ce59728b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efad5-0601-4cf0-b7c2-89968258c77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8a30a2-7d65-49ea-9133-261ce5972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7BB927B-CAFD-49BA-95E1-2328B0002D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4C6CCD-AE20-4A32-BC83-04D580FF46F1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6C29F401-D189-4C30-A36F-74456040B91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C6305364-0DCF-4825-A3AF-185C06B463A7}"/>
</file>

<file path=customXml/itemProps5.xml><?xml version="1.0" encoding="utf-8"?>
<ds:datastoreItem xmlns:ds="http://schemas.openxmlformats.org/officeDocument/2006/customXml" ds:itemID="{4F6B34C7-3E46-451D-A5C7-1532BD02365C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2911</TotalTime>
  <Words>713</Words>
  <Application>Microsoft Office PowerPoint</Application>
  <PresentationFormat>On-screen Show (4:3)</PresentationFormat>
  <Paragraphs>106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Gill Sans MT</vt:lpstr>
      <vt:lpstr>Times</vt:lpstr>
      <vt:lpstr>Office Theme</vt:lpstr>
      <vt:lpstr>Assigning Households</vt:lpstr>
      <vt:lpstr>Fieldwork Flow – Assign HHs</vt:lpstr>
      <vt:lpstr>Assigning Households:  What? Why? When? Who? How?</vt:lpstr>
      <vt:lpstr>Steps in assigning households</vt:lpstr>
      <vt:lpstr>Supervisor Assigns Households</vt:lpstr>
      <vt:lpstr>Supervisor Assigns Households</vt:lpstr>
      <vt:lpstr>Supervisor Assigns Households</vt:lpstr>
      <vt:lpstr>Supervisor Assigns Households</vt:lpstr>
      <vt:lpstr>Supervisor Assigns Households</vt:lpstr>
      <vt:lpstr>Video and discussion</vt:lpstr>
      <vt:lpstr>Bluetooth Data Transfer</vt:lpstr>
      <vt:lpstr>Interviewers prepare to receive</vt:lpstr>
      <vt:lpstr>Supervisors prepare to send</vt:lpstr>
      <vt:lpstr>Supervisors send assignments</vt:lpstr>
      <vt:lpstr>Interviewers confirm assignment</vt:lpstr>
      <vt:lpstr>Video and discussion</vt:lpstr>
      <vt:lpstr>Practice time!</vt:lpstr>
    </vt:vector>
  </TitlesOfParts>
  <Company>JDG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Studio</dc:creator>
  <cp:lastModifiedBy>Purvis, Keith</cp:lastModifiedBy>
  <cp:revision>235</cp:revision>
  <cp:lastPrinted>2004-09-30T16:41:33Z</cp:lastPrinted>
  <dcterms:created xsi:type="dcterms:W3CDTF">2004-09-17T20:07:42Z</dcterms:created>
  <dcterms:modified xsi:type="dcterms:W3CDTF">2021-07-25T23:50:50Z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Editor">
    <vt:lpwstr>Rojas, Guillermo</vt:lpwstr>
  </property>
  <property fmtid="{D5CDD505-2E9C-101B-9397-08002B2CF9AE}" pid="3" name="display_urn:schemas-microsoft-com:office:office#Author">
    <vt:lpwstr>Rojas, Guillermo</vt:lpwstr>
  </property>
  <property fmtid="{D5CDD505-2E9C-101B-9397-08002B2CF9AE}" pid="4" name="_dlc_DocId">
    <vt:lpwstr>VMX3MACP777Z-2087639942-368</vt:lpwstr>
  </property>
  <property fmtid="{D5CDD505-2E9C-101B-9397-08002B2CF9AE}" pid="5" name="_dlc_DocIdItemGuid">
    <vt:lpwstr>d5b519ff-7433-425a-9d74-d93308207fbe</vt:lpwstr>
  </property>
  <property fmtid="{D5CDD505-2E9C-101B-9397-08002B2CF9AE}" pid="6" name="_dlc_DocIdUrl">
    <vt:lpwstr>https://icfonline.sharepoint.com/sites/ihd-dhs/standard/_layouts/15/DocIdRedir.aspx?ID=VMX3MACP777Z-2087639942-368, VMX3MACP777Z-2087639942-368</vt:lpwstr>
  </property>
  <property fmtid="{D5CDD505-2E9C-101B-9397-08002B2CF9AE}" pid="7" name="ContentTypeId">
    <vt:lpwstr>0x010100A9E0BC70FB04E14C8ED45C26FF73C393</vt:lpwstr>
  </property>
</Properties>
</file>