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31.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36" r:id="rId5"/>
    <p:sldId id="337" r:id="rId6"/>
    <p:sldId id="338" r:id="rId7"/>
    <p:sldId id="339" r:id="rId8"/>
    <p:sldId id="340" r:id="rId9"/>
    <p:sldId id="341" r:id="rId10"/>
    <p:sldId id="342" r:id="rId11"/>
    <p:sldId id="343" r:id="rId12"/>
    <p:sldId id="27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DC9"/>
    <a:srgbClr val="BA0C2F"/>
    <a:srgbClr val="FFFFFF"/>
    <a:srgbClr val="6C6463"/>
    <a:srgbClr val="651D32"/>
    <a:srgbClr val="002F6C"/>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2799B-8976-42D1-96E8-842F55A9B578}" v="5" dt="2021-07-26T00:03:31.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5" autoAdjust="0"/>
    <p:restoredTop sz="99841" autoAdjust="0"/>
  </p:normalViewPr>
  <p:slideViewPr>
    <p:cSldViewPr snapToObjects="1">
      <p:cViewPr varScale="1">
        <p:scale>
          <a:sx n="111" d="100"/>
          <a:sy n="111" d="100"/>
        </p:scale>
        <p:origin x="105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customXml" Target="../customXml/item4.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7/28/2021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7/28/2021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3A0A8B57-FA8A-4721-B803-F7A072745650}" type="slidenum">
              <a:rPr lang="en-US" altLang="en-US" sz="1200" smtClean="0"/>
              <a:pPr/>
              <a:t>3</a:t>
            </a:fld>
            <a:endParaRPr lang="en-US" altLang="en-US" sz="1200"/>
          </a:p>
        </p:txBody>
      </p:sp>
    </p:spTree>
    <p:extLst>
      <p:ext uri="{BB962C8B-B14F-4D97-AF65-F5344CB8AC3E}">
        <p14:creationId xmlns:p14="http://schemas.microsoft.com/office/powerpoint/2010/main" val="352734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ASK: What must the result code be (far right on household list) to do a woman’s interview?</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DD18D992-6485-4370-A871-0C02267D9F87}" type="slidenum">
              <a:rPr lang="en-US" altLang="en-US" sz="1200" smtClean="0"/>
              <a:pPr/>
              <a:t>4</a:t>
            </a:fld>
            <a:endParaRPr lang="en-US" altLang="en-US" sz="1200"/>
          </a:p>
        </p:txBody>
      </p:sp>
    </p:spTree>
    <p:extLst>
      <p:ext uri="{BB962C8B-B14F-4D97-AF65-F5344CB8AC3E}">
        <p14:creationId xmlns:p14="http://schemas.microsoft.com/office/powerpoint/2010/main" val="4063144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ASK: Why might a woman you want to interview not be shown?</a:t>
            </a:r>
          </a:p>
          <a:p>
            <a:r>
              <a:rPr lang="en-US" altLang="en-US"/>
              <a:t>Answer: You might have picked the wrong household where she lives (or wrong cluster even!); she might not be eligible</a:t>
            </a: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0AE7B7B0-D8D9-4D67-8CB3-C0FCA4BAD5B0}" type="slidenum">
              <a:rPr lang="en-US" altLang="en-US" sz="1200" smtClean="0"/>
              <a:pPr/>
              <a:t>5</a:t>
            </a:fld>
            <a:endParaRPr lang="en-US" altLang="en-US" sz="1200"/>
          </a:p>
        </p:txBody>
      </p:sp>
    </p:spTree>
    <p:extLst>
      <p:ext uri="{BB962C8B-B14F-4D97-AF65-F5344CB8AC3E}">
        <p14:creationId xmlns:p14="http://schemas.microsoft.com/office/powerpoint/2010/main" val="36765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that there have been more than one visit for this woman!</a:t>
            </a: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1981BBBB-94B8-42E9-848E-935585C2D03B}" type="slidenum">
              <a:rPr lang="en-US" altLang="en-US" sz="1200" smtClean="0"/>
              <a:pPr/>
              <a:t>6</a:t>
            </a:fld>
            <a:endParaRPr lang="en-US" altLang="en-US" sz="1200"/>
          </a:p>
        </p:txBody>
      </p:sp>
    </p:spTree>
    <p:extLst>
      <p:ext uri="{BB962C8B-B14F-4D97-AF65-F5344CB8AC3E}">
        <p14:creationId xmlns:p14="http://schemas.microsoft.com/office/powerpoint/2010/main" val="28573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ASK: which code is call back? ASK: what are examples of incapacitated?</a:t>
            </a:r>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50EF9C2F-12DB-43DA-881D-005E0A22E826}" type="slidenum">
              <a:rPr lang="en-US" altLang="en-US" sz="1200" smtClean="0"/>
              <a:pPr/>
              <a:t>7</a:t>
            </a:fld>
            <a:endParaRPr lang="en-US" altLang="en-US" sz="1200"/>
          </a:p>
        </p:txBody>
      </p:sp>
    </p:spTree>
    <p:extLst>
      <p:ext uri="{BB962C8B-B14F-4D97-AF65-F5344CB8AC3E}">
        <p14:creationId xmlns:p14="http://schemas.microsoft.com/office/powerpoint/2010/main" val="2798020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Buttons – navigation (one at a time, or to last question (F10) ); add a note at anytime (highly encouraged); change language; see list of births in birth history (only available after entering it…….</a:t>
            </a:r>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D2C4DC4-2D16-4BD8-B34B-4F08D26839E7}" type="slidenum">
              <a:rPr lang="en-US" altLang="en-US" sz="1200" smtClean="0"/>
              <a:pPr/>
              <a:t>8</a:t>
            </a:fld>
            <a:endParaRPr lang="en-US" altLang="en-US" sz="1200"/>
          </a:p>
        </p:txBody>
      </p:sp>
    </p:spTree>
    <p:extLst>
      <p:ext uri="{BB962C8B-B14F-4D97-AF65-F5344CB8AC3E}">
        <p14:creationId xmlns:p14="http://schemas.microsoft.com/office/powerpoint/2010/main" val="2023162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1BC6478B-5254-4FE0-BE03-CA2F831A12F0}"/>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44D28DB1-720F-491C-9DCD-2D57CE6EF63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Content expert will go over HW answers – CAPI expert will demo entry on their computer</a:t>
            </a:r>
          </a:p>
          <a:p>
            <a:r>
              <a:rPr lang="en-US" altLang="en-US"/>
              <a:t>Interviewers will then enter HW</a:t>
            </a:r>
          </a:p>
          <a:p>
            <a:r>
              <a:rPr lang="en-US" altLang="en-US"/>
              <a:t>Ask interviewers to identify their first woman in a HH “assigned to me” – via demo on your computer </a:t>
            </a:r>
          </a:p>
          <a:p>
            <a:endParaRPr lang="en-US" altLang="en-US"/>
          </a:p>
          <a:p>
            <a:r>
              <a:rPr lang="en-US" altLang="en-US"/>
              <a:t>Things to make sure to note during entry of woman – which is done with demo on facilitator laptop while class follows along on their tablets:</a:t>
            </a:r>
          </a:p>
          <a:p>
            <a:endParaRPr lang="en-US" altLang="en-US"/>
          </a:p>
        </p:txBody>
      </p:sp>
      <p:sp>
        <p:nvSpPr>
          <p:cNvPr id="21508" name="Slide Number Placeholder 3">
            <a:extLst>
              <a:ext uri="{FF2B5EF4-FFF2-40B4-BE49-F238E27FC236}">
                <a16:creationId xmlns:a16="http://schemas.microsoft.com/office/drawing/2014/main" id="{15AEFAF2-22FA-4931-BEBB-E20B1A4E429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DB0F5ED2-8F75-44AF-9DAD-15E82FE842BE}" type="slidenum">
              <a:rPr lang="en-US" altLang="en-US" sz="1200" smtClean="0"/>
              <a:pPr/>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this photo</a:t>
            </a:r>
            <a:r>
              <a:rPr lang="en-US" sz="1000" baseline="0" dirty="0">
                <a:solidFill>
                  <a:schemeClr val="tx1"/>
                </a:solidFill>
              </a:rPr>
              <a:t> &gt; Change Picture… &gt; Choose a Picture &gt; Insert.</a:t>
            </a:r>
            <a:endParaRPr lang="en-US" sz="1000" dirty="0">
              <a:solidFill>
                <a:schemeClr val="tx1"/>
              </a:solidFill>
            </a:endParaRPr>
          </a:p>
          <a:p>
            <a:pPr marL="171450" indent="-112713">
              <a:spcAft>
                <a:spcPts val="600"/>
              </a:spcAft>
              <a:buFont typeface="Arial"/>
              <a:buChar cha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7/28/2021</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7/28/2021</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7/28/2021</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010E1B-C0F4-44F2-8017-F08466CECB96}" type="slidenum">
              <a:rPr lang="en-US" altLang="en-US"/>
              <a:pPr>
                <a:defRPr/>
              </a:pPr>
              <a:t>‹#›</a:t>
            </a:fld>
            <a:endParaRPr lang="en-US" altLang="en-US"/>
          </a:p>
        </p:txBody>
      </p:sp>
    </p:spTree>
    <p:extLst>
      <p:ext uri="{BB962C8B-B14F-4D97-AF65-F5344CB8AC3E}">
        <p14:creationId xmlns:p14="http://schemas.microsoft.com/office/powerpoint/2010/main" val="329828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7/28/2021</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1752600"/>
            <a:ext cx="7467600" cy="1600200"/>
          </a:xfrm>
        </p:spPr>
        <p:txBody>
          <a:bodyPr>
            <a:normAutofit/>
          </a:bodyPr>
          <a:lstStyle/>
          <a:p>
            <a:pPr algn="ctr"/>
            <a:r>
              <a:rPr lang="en-US" altLang="en-US" sz="3600" dirty="0"/>
              <a:t>Starting Individual Interviews in CAPI  </a:t>
            </a:r>
          </a:p>
        </p:txBody>
      </p:sp>
      <p:sp>
        <p:nvSpPr>
          <p:cNvPr id="409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Tree>
    <p:extLst>
      <p:ext uri="{BB962C8B-B14F-4D97-AF65-F5344CB8AC3E}">
        <p14:creationId xmlns:p14="http://schemas.microsoft.com/office/powerpoint/2010/main" val="121810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01625" y="301625"/>
            <a:ext cx="8461375" cy="609600"/>
          </a:xfrm>
        </p:spPr>
        <p:txBody>
          <a:bodyPr/>
          <a:lstStyle/>
          <a:p>
            <a:pPr algn="ctr"/>
            <a:r>
              <a:rPr lang="en-US" altLang="en-US" sz="3200"/>
              <a:t>Steps …</a:t>
            </a:r>
          </a:p>
        </p:txBody>
      </p:sp>
      <p:sp>
        <p:nvSpPr>
          <p:cNvPr id="512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74763" y="1511300"/>
            <a:ext cx="7488237" cy="5068054"/>
          </a:xfrm>
          <a:prstGeom prst="rect">
            <a:avLst/>
          </a:prstGeom>
          <a:noFill/>
        </p:spPr>
        <p:txBody>
          <a:bodyPr>
            <a:spAutoFit/>
          </a:bodyPr>
          <a:lstStyle/>
          <a:p>
            <a:pPr>
              <a:spcAft>
                <a:spcPts val="0"/>
              </a:spcAft>
              <a:defRPr/>
            </a:pPr>
            <a:r>
              <a:rPr lang="en-US" dirty="0">
                <a:latin typeface="+mn-lt"/>
              </a:rPr>
              <a:t>From main interviewer menu, choose “Menu for eligible individuals”</a:t>
            </a:r>
          </a:p>
          <a:p>
            <a:pPr>
              <a:spcBef>
                <a:spcPts val="1200"/>
              </a:spcBef>
              <a:spcAft>
                <a:spcPts val="800"/>
              </a:spcAft>
              <a:defRPr/>
            </a:pPr>
            <a:endParaRPr lang="en-US" sz="800" dirty="0">
              <a:latin typeface="+mn-lt"/>
            </a:endParaRPr>
          </a:p>
          <a:p>
            <a:pPr>
              <a:spcBef>
                <a:spcPts val="0"/>
              </a:spcBef>
              <a:spcAft>
                <a:spcPts val="800"/>
              </a:spcAft>
              <a:defRPr/>
            </a:pPr>
            <a:endParaRPr lang="en-US" dirty="0">
              <a:latin typeface="+mn-lt"/>
            </a:endParaRPr>
          </a:p>
          <a:p>
            <a:pPr>
              <a:spcBef>
                <a:spcPts val="0"/>
              </a:spcBef>
              <a:spcAft>
                <a:spcPts val="800"/>
              </a:spcAft>
              <a:defRPr/>
            </a:pPr>
            <a:endParaRPr lang="en-US" dirty="0"/>
          </a:p>
          <a:p>
            <a:pPr>
              <a:spcBef>
                <a:spcPts val="0"/>
              </a:spcBef>
              <a:spcAft>
                <a:spcPts val="800"/>
              </a:spcAft>
              <a:defRPr/>
            </a:pPr>
            <a:r>
              <a:rPr lang="en-US" dirty="0">
                <a:latin typeface="+mn-lt"/>
              </a:rPr>
              <a:t>Choose household where person lives; then choose person to interview</a:t>
            </a:r>
          </a:p>
          <a:p>
            <a:pPr>
              <a:spcAft>
                <a:spcPts val="0"/>
              </a:spcAft>
              <a:defRPr/>
            </a:pPr>
            <a:endParaRPr lang="en-US" dirty="0">
              <a:latin typeface="+mn-lt"/>
            </a:endParaRPr>
          </a:p>
          <a:p>
            <a:pPr>
              <a:spcAft>
                <a:spcPts val="0"/>
              </a:spcAft>
              <a:defRPr/>
            </a:pPr>
            <a:endParaRPr lang="en-US" dirty="0">
              <a:latin typeface="+mn-lt"/>
            </a:endParaRPr>
          </a:p>
          <a:p>
            <a:pPr>
              <a:spcAft>
                <a:spcPts val="0"/>
              </a:spcAft>
              <a:defRPr/>
            </a:pPr>
            <a:endParaRPr lang="en-US" dirty="0"/>
          </a:p>
          <a:p>
            <a:pPr>
              <a:spcAft>
                <a:spcPts val="0"/>
              </a:spcAft>
              <a:defRPr/>
            </a:pPr>
            <a:endParaRPr lang="en-US" dirty="0">
              <a:latin typeface="+mn-lt"/>
            </a:endParaRPr>
          </a:p>
          <a:p>
            <a:pPr>
              <a:spcAft>
                <a:spcPts val="0"/>
              </a:spcAft>
              <a:defRPr/>
            </a:pPr>
            <a:r>
              <a:rPr lang="en-US" dirty="0">
                <a:latin typeface="+mn-lt"/>
              </a:rPr>
              <a:t>Choose “result” of interview and administer consent</a:t>
            </a:r>
          </a:p>
          <a:p>
            <a:pPr>
              <a:spcAft>
                <a:spcPts val="800"/>
              </a:spcAft>
              <a:defRPr/>
            </a:pPr>
            <a:endParaRPr lang="en-US" dirty="0">
              <a:latin typeface="+mn-lt"/>
            </a:endParaRPr>
          </a:p>
          <a:p>
            <a:pPr>
              <a:spcAft>
                <a:spcPts val="800"/>
              </a:spcAft>
              <a:defRPr/>
            </a:pPr>
            <a:endParaRPr lang="en-US" dirty="0">
              <a:latin typeface="+mn-lt"/>
            </a:endParaRPr>
          </a:p>
          <a:p>
            <a:pPr>
              <a:spcAft>
                <a:spcPts val="800"/>
              </a:spcAft>
              <a:defRPr/>
            </a:pPr>
            <a:endParaRPr lang="en-US" dirty="0"/>
          </a:p>
          <a:p>
            <a:pPr>
              <a:spcAft>
                <a:spcPts val="800"/>
              </a:spcAft>
              <a:defRPr/>
            </a:pPr>
            <a:r>
              <a:rPr lang="en-US" dirty="0">
                <a:latin typeface="+mn-lt"/>
              </a:rPr>
              <a:t>Begin interview!</a:t>
            </a:r>
          </a:p>
          <a:p>
            <a:pPr>
              <a:spcAft>
                <a:spcPts val="800"/>
              </a:spcAft>
              <a:defRPr/>
            </a:pPr>
            <a:endParaRPr lang="en-US" dirty="0">
              <a:latin typeface="+mn-lt"/>
            </a:endParaRPr>
          </a:p>
        </p:txBody>
      </p:sp>
      <p:pic>
        <p:nvPicPr>
          <p:cNvPr id="5125" name="Picture 4" descr="http://www.ccbhomes.com/wp-content/uploads/2014/09/ste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1312863"/>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25146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6" descr="http://www.byui.edu/Images/disability_services/step3-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4105275"/>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8" name="Picture 8" descr="http://www.byui.edu/Images/disability_services/step4-resized200x2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5348288"/>
            <a:ext cx="933450" cy="97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44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911225"/>
            <a:ext cx="7772400" cy="609600"/>
          </a:xfrm>
        </p:spPr>
        <p:txBody>
          <a:bodyPr>
            <a:normAutofit fontScale="90000"/>
          </a:bodyPr>
          <a:lstStyle/>
          <a:p>
            <a:pPr algn="ctr"/>
            <a:r>
              <a:rPr lang="en-US" altLang="en-US" sz="4000" dirty="0"/>
              <a:t>Menu for eligible individuals</a:t>
            </a:r>
            <a:br>
              <a:rPr lang="en-US" altLang="en-US" sz="4000" dirty="0"/>
            </a:br>
            <a:endParaRPr lang="en-US" altLang="en-US" sz="4000" dirty="0"/>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6148" name="Picture 4" descr="http://www.ccbhomes.com/wp-content/uploads/2014/09/ste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463"/>
            <a:ext cx="885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129F21C6-2FC4-4979-9651-AA1F3D91FE7F}"/>
              </a:ext>
            </a:extLst>
          </p:cNvPr>
          <p:cNvPicPr>
            <a:picLocks noChangeAspect="1"/>
          </p:cNvPicPr>
          <p:nvPr/>
        </p:nvPicPr>
        <p:blipFill>
          <a:blip r:embed="rId4"/>
          <a:stretch>
            <a:fillRect/>
          </a:stretch>
        </p:blipFill>
        <p:spPr>
          <a:xfrm>
            <a:off x="1856935" y="1345972"/>
            <a:ext cx="6010356" cy="4534128"/>
          </a:xfrm>
          <a:prstGeom prst="rect">
            <a:avLst/>
          </a:prstGeom>
        </p:spPr>
      </p:pic>
    </p:spTree>
    <p:extLst>
      <p:ext uri="{BB962C8B-B14F-4D97-AF65-F5344CB8AC3E}">
        <p14:creationId xmlns:p14="http://schemas.microsoft.com/office/powerpoint/2010/main" val="877067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762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28600" y="1219200"/>
            <a:ext cx="8610600" cy="2308225"/>
          </a:xfrm>
          <a:prstGeom prst="rect">
            <a:avLst/>
          </a:prstGeom>
          <a:noFill/>
        </p:spPr>
        <p:txBody>
          <a:bodyPr>
            <a:spAutoFit/>
          </a:bodyPr>
          <a:lstStyle/>
          <a:p>
            <a:pPr algn="ctr">
              <a:defRPr/>
            </a:pPr>
            <a:r>
              <a:rPr lang="en-US" sz="3200" b="1" dirty="0">
                <a:latin typeface="+mn-lt"/>
              </a:rPr>
              <a:t>First, locate HH in which individual lives:</a:t>
            </a:r>
          </a:p>
          <a:p>
            <a:pPr>
              <a:defRPr/>
            </a:pPr>
            <a:endParaRPr lang="en-US" sz="3200" b="1" dirty="0">
              <a:latin typeface="+mn-lt"/>
            </a:endParaRPr>
          </a:p>
          <a:p>
            <a:pPr>
              <a:defRPr/>
            </a:pPr>
            <a:r>
              <a:rPr lang="en-US" sz="3200" b="1" dirty="0">
                <a:latin typeface="+mn-lt"/>
              </a:rPr>
              <a:t>Was the HH:</a:t>
            </a:r>
          </a:p>
          <a:p>
            <a:pPr marL="342900" indent="-342900">
              <a:buFont typeface="Arial" panose="020B0604020202020204" pitchFamily="34" charset="0"/>
              <a:buChar char="•"/>
              <a:defRPr/>
            </a:pPr>
            <a:r>
              <a:rPr lang="en-US" sz="2400" dirty="0">
                <a:latin typeface="+mn-lt"/>
              </a:rPr>
              <a:t>Assigned to you? </a:t>
            </a:r>
            <a:r>
              <a:rPr lang="en-US" sz="2400" b="1" dirty="0">
                <a:latin typeface="+mn-lt"/>
              </a:rPr>
              <a:t>(1)</a:t>
            </a:r>
          </a:p>
          <a:p>
            <a:pPr marL="342900" indent="-342900">
              <a:buFont typeface="Arial" panose="020B0604020202020204" pitchFamily="34" charset="0"/>
              <a:buChar char="•"/>
              <a:defRPr/>
            </a:pPr>
            <a:r>
              <a:rPr lang="en-US" sz="2400" dirty="0">
                <a:latin typeface="+mn-lt"/>
              </a:rPr>
              <a:t>Assigned to a teammate? </a:t>
            </a:r>
            <a:r>
              <a:rPr lang="en-US" sz="2400" b="1" dirty="0">
                <a:latin typeface="+mn-lt"/>
              </a:rPr>
              <a:t>(2)</a:t>
            </a:r>
          </a:p>
        </p:txBody>
      </p:sp>
      <p:sp>
        <p:nvSpPr>
          <p:cNvPr id="13" name="TextBox 12"/>
          <p:cNvSpPr txBox="1"/>
          <p:nvPr/>
        </p:nvSpPr>
        <p:spPr>
          <a:xfrm>
            <a:off x="4800600" y="2244725"/>
            <a:ext cx="4343400" cy="954088"/>
          </a:xfrm>
          <a:prstGeom prst="rect">
            <a:avLst/>
          </a:prstGeom>
          <a:noFill/>
        </p:spPr>
        <p:txBody>
          <a:bodyPr>
            <a:spAutoFit/>
          </a:bodyPr>
          <a:lstStyle/>
          <a:p>
            <a:pPr algn="ctr">
              <a:defRPr/>
            </a:pPr>
            <a:r>
              <a:rPr lang="en-US" dirty="0">
                <a:latin typeface="+mn-lt"/>
              </a:rPr>
              <a:t>Choose correct household:</a:t>
            </a:r>
          </a:p>
        </p:txBody>
      </p:sp>
      <p:sp>
        <p:nvSpPr>
          <p:cNvPr id="14" name="Title 1"/>
          <p:cNvSpPr txBox="1">
            <a:spLocks/>
          </p:cNvSpPr>
          <p:nvPr/>
        </p:nvSpPr>
        <p:spPr bwMode="auto">
          <a:xfrm>
            <a:off x="1219200" y="301625"/>
            <a:ext cx="7239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4000" kern="0"/>
              <a:t>Choose woman to interview</a:t>
            </a:r>
            <a:endParaRPr lang="en-US" altLang="en-US" sz="4000" kern="0" dirty="0"/>
          </a:p>
        </p:txBody>
      </p:sp>
      <p:pic>
        <p:nvPicPr>
          <p:cNvPr id="8198"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9713" y="3863975"/>
            <a:ext cx="3978275"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199" name="Straight Connector 18"/>
          <p:cNvCxnSpPr>
            <a:cxnSpLocks noChangeShapeType="1"/>
          </p:cNvCxnSpPr>
          <p:nvPr/>
        </p:nvCxnSpPr>
        <p:spPr bwMode="auto">
          <a:xfrm>
            <a:off x="4648200" y="2362200"/>
            <a:ext cx="0" cy="43576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pic>
        <p:nvPicPr>
          <p:cNvPr id="8200"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46840" y="3843099"/>
            <a:ext cx="4648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Oval 1"/>
          <p:cNvSpPr>
            <a:spLocks noChangeArrowheads="1"/>
          </p:cNvSpPr>
          <p:nvPr/>
        </p:nvSpPr>
        <p:spPr bwMode="auto">
          <a:xfrm>
            <a:off x="7391400" y="3810000"/>
            <a:ext cx="457200" cy="1089025"/>
          </a:xfrm>
          <a:prstGeom prst="ellipse">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8202" name="Straight Arrow Connector 3"/>
          <p:cNvCxnSpPr>
            <a:cxnSpLocks noChangeShapeType="1"/>
          </p:cNvCxnSpPr>
          <p:nvPr/>
        </p:nvCxnSpPr>
        <p:spPr bwMode="auto">
          <a:xfrm>
            <a:off x="7663132" y="4986099"/>
            <a:ext cx="0" cy="968375"/>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5" name="TextBox 14"/>
          <p:cNvSpPr txBox="1"/>
          <p:nvPr/>
        </p:nvSpPr>
        <p:spPr>
          <a:xfrm>
            <a:off x="4648200" y="6042025"/>
            <a:ext cx="4343400" cy="523875"/>
          </a:xfrm>
          <a:prstGeom prst="rect">
            <a:avLst/>
          </a:prstGeom>
          <a:noFill/>
        </p:spPr>
        <p:txBody>
          <a:bodyPr>
            <a:spAutoFit/>
          </a:bodyPr>
          <a:lstStyle/>
          <a:p>
            <a:pPr algn="ctr">
              <a:defRPr/>
            </a:pPr>
            <a:r>
              <a:rPr lang="en-US" dirty="0">
                <a:latin typeface="+mn-lt"/>
              </a:rPr>
              <a:t>Result code should be 1</a:t>
            </a:r>
          </a:p>
        </p:txBody>
      </p:sp>
    </p:spTree>
    <p:extLst>
      <p:ext uri="{BB962C8B-B14F-4D97-AF65-F5344CB8AC3E}">
        <p14:creationId xmlns:p14="http://schemas.microsoft.com/office/powerpoint/2010/main" val="1984752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219200" y="301625"/>
            <a:ext cx="7620000" cy="609600"/>
          </a:xfrm>
        </p:spPr>
        <p:txBody>
          <a:bodyPr>
            <a:normAutofit fontScale="90000"/>
          </a:bodyPr>
          <a:lstStyle/>
          <a:p>
            <a:pPr algn="ctr"/>
            <a:r>
              <a:rPr lang="en-US" altLang="en-US" sz="4000"/>
              <a:t>Choose individual to interview</a:t>
            </a:r>
          </a:p>
        </p:txBody>
      </p:sp>
      <p:sp>
        <p:nvSpPr>
          <p:cNvPr id="1024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0244"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6200"/>
            <a:ext cx="9477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228600" y="1168400"/>
            <a:ext cx="8610600" cy="584200"/>
          </a:xfrm>
          <a:prstGeom prst="rect">
            <a:avLst/>
          </a:prstGeom>
          <a:noFill/>
        </p:spPr>
        <p:txBody>
          <a:bodyPr>
            <a:spAutoFit/>
          </a:bodyPr>
          <a:lstStyle/>
          <a:p>
            <a:pPr algn="ctr">
              <a:defRPr/>
            </a:pPr>
            <a:r>
              <a:rPr lang="en-US" sz="3200" b="1" dirty="0">
                <a:latin typeface="+mn-lt"/>
              </a:rPr>
              <a:t>Second, choose individual to interview:</a:t>
            </a:r>
          </a:p>
        </p:txBody>
      </p:sp>
      <p:pic>
        <p:nvPicPr>
          <p:cNvPr id="10246"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981200"/>
            <a:ext cx="42687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228600" y="1752600"/>
            <a:ext cx="4572000" cy="2554288"/>
          </a:xfrm>
          <a:prstGeom prst="rect">
            <a:avLst/>
          </a:prstGeom>
          <a:noFill/>
        </p:spPr>
        <p:txBody>
          <a:bodyPr>
            <a:spAutoFit/>
          </a:bodyPr>
          <a:lstStyle/>
          <a:p>
            <a:pPr>
              <a:defRPr/>
            </a:pPr>
            <a:r>
              <a:rPr lang="en-US" b="1" dirty="0">
                <a:latin typeface="+mn-lt"/>
              </a:rPr>
              <a:t>Is </a:t>
            </a:r>
            <a:r>
              <a:rPr lang="en-US" b="1">
                <a:latin typeface="+mn-lt"/>
              </a:rPr>
              <a:t>the person </a:t>
            </a:r>
            <a:r>
              <a:rPr lang="en-US" b="1" dirty="0">
                <a:latin typeface="+mn-lt"/>
              </a:rPr>
              <a:t>a:</a:t>
            </a:r>
          </a:p>
          <a:p>
            <a:pPr marL="342900" indent="-342900">
              <a:buFont typeface="Arial" panose="020B0604020202020204" pitchFamily="34" charset="0"/>
              <a:buChar char="•"/>
              <a:defRPr/>
            </a:pPr>
            <a:r>
              <a:rPr lang="en-US" sz="2200" dirty="0">
                <a:latin typeface="+mn-lt"/>
              </a:rPr>
              <a:t>New individual? </a:t>
            </a:r>
            <a:r>
              <a:rPr lang="en-US" sz="2200" b="1" dirty="0">
                <a:latin typeface="+mn-lt"/>
              </a:rPr>
              <a:t>(1)</a:t>
            </a:r>
          </a:p>
          <a:p>
            <a:pPr marL="342900" indent="-342900">
              <a:buFont typeface="Arial" panose="020B0604020202020204" pitchFamily="34" charset="0"/>
              <a:buChar char="•"/>
              <a:defRPr/>
            </a:pPr>
            <a:r>
              <a:rPr lang="en-US" sz="2200" dirty="0">
                <a:latin typeface="+mn-lt"/>
              </a:rPr>
              <a:t>Individual started, but not completed? </a:t>
            </a:r>
            <a:r>
              <a:rPr lang="en-US" sz="2200" b="1" dirty="0">
                <a:latin typeface="+mn-lt"/>
              </a:rPr>
              <a:t>(2)</a:t>
            </a:r>
          </a:p>
          <a:p>
            <a:pPr marL="800100" lvl="1" indent="-342900">
              <a:buFont typeface="Arial" panose="020B0604020202020204" pitchFamily="34" charset="0"/>
              <a:buChar char="•"/>
              <a:defRPr/>
            </a:pPr>
            <a:r>
              <a:rPr lang="en-US" sz="2200" dirty="0">
                <a:latin typeface="+mn-lt"/>
              </a:rPr>
              <a:t>OR a call-back? </a:t>
            </a:r>
            <a:r>
              <a:rPr lang="en-US" sz="2200" b="1" dirty="0">
                <a:latin typeface="+mn-lt"/>
              </a:rPr>
              <a:t>(2)</a:t>
            </a:r>
          </a:p>
          <a:p>
            <a:pPr marL="342900" indent="-342900">
              <a:buFont typeface="Arial" panose="020B0604020202020204" pitchFamily="34" charset="0"/>
              <a:buChar char="•"/>
              <a:defRPr/>
            </a:pPr>
            <a:r>
              <a:rPr lang="en-US" sz="2200" dirty="0">
                <a:latin typeface="+mn-lt"/>
              </a:rPr>
              <a:t>Complete individual to modify? </a:t>
            </a:r>
            <a:r>
              <a:rPr lang="en-US" sz="2200" b="1" dirty="0">
                <a:latin typeface="+mn-lt"/>
              </a:rPr>
              <a:t>(3)</a:t>
            </a:r>
          </a:p>
        </p:txBody>
      </p:sp>
      <p:pic>
        <p:nvPicPr>
          <p:cNvPr id="10248"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3863" y="4714875"/>
            <a:ext cx="8339137"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228600" y="4114800"/>
            <a:ext cx="8610600" cy="584200"/>
          </a:xfrm>
          <a:prstGeom prst="rect">
            <a:avLst/>
          </a:prstGeom>
          <a:noFill/>
        </p:spPr>
        <p:txBody>
          <a:bodyPr>
            <a:spAutoFit/>
          </a:bodyPr>
          <a:lstStyle/>
          <a:p>
            <a:pPr algn="ctr">
              <a:defRPr/>
            </a:pPr>
            <a:r>
              <a:rPr lang="en-US" b="1" dirty="0">
                <a:latin typeface="+mn-lt"/>
              </a:rPr>
              <a:t>Choose individual from list</a:t>
            </a:r>
            <a:r>
              <a:rPr lang="en-US" sz="3200" b="1" dirty="0">
                <a:latin typeface="+mn-lt"/>
              </a:rPr>
              <a:t>:</a:t>
            </a:r>
          </a:p>
        </p:txBody>
      </p:sp>
    </p:spTree>
    <p:extLst>
      <p:ext uri="{BB962C8B-B14F-4D97-AF65-F5344CB8AC3E}">
        <p14:creationId xmlns:p14="http://schemas.microsoft.com/office/powerpoint/2010/main" val="76654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354138"/>
            <a:ext cx="5945188" cy="500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p:cNvSpPr>
            <a:spLocks noGrp="1"/>
          </p:cNvSpPr>
          <p:nvPr>
            <p:ph type="title"/>
          </p:nvPr>
        </p:nvSpPr>
        <p:spPr>
          <a:xfrm>
            <a:off x="1143000" y="301625"/>
            <a:ext cx="7772400" cy="609600"/>
          </a:xfrm>
        </p:spPr>
        <p:txBody>
          <a:bodyPr>
            <a:normAutofit fontScale="90000"/>
          </a:bodyPr>
          <a:lstStyle/>
          <a:p>
            <a:pPr algn="ctr"/>
            <a:r>
              <a:rPr lang="en-US" altLang="en-US" sz="4000"/>
              <a:t>Complete cover page</a:t>
            </a:r>
          </a:p>
        </p:txBody>
      </p:sp>
      <p:pic>
        <p:nvPicPr>
          <p:cNvPr id="12292" name="Picture 6" descr="http://www.byui.edu/Images/disability_services/step3-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6"/>
          <p:cNvSpPr>
            <a:spLocks noChangeArrowheads="1"/>
          </p:cNvSpPr>
          <p:nvPr/>
        </p:nvSpPr>
        <p:spPr bwMode="auto">
          <a:xfrm>
            <a:off x="685800" y="1863725"/>
            <a:ext cx="5029200" cy="650875"/>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12294" name="Elbow Connector 8"/>
          <p:cNvCxnSpPr>
            <a:cxnSpLocks noChangeShapeType="1"/>
            <a:stCxn id="12293" idx="3"/>
            <a:endCxn id="8" idx="1"/>
          </p:cNvCxnSpPr>
          <p:nvPr/>
        </p:nvCxnSpPr>
        <p:spPr bwMode="auto">
          <a:xfrm flipV="1">
            <a:off x="5715000" y="1641991"/>
            <a:ext cx="914400" cy="547172"/>
          </a:xfrm>
          <a:prstGeom prst="bentConnector3">
            <a:avLst>
              <a:gd name="adj1" fmla="val 50000"/>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8" name="TextBox 7"/>
          <p:cNvSpPr txBox="1"/>
          <p:nvPr/>
        </p:nvSpPr>
        <p:spPr>
          <a:xfrm>
            <a:off x="6629400" y="1457325"/>
            <a:ext cx="2514600" cy="369332"/>
          </a:xfrm>
          <a:prstGeom prst="rect">
            <a:avLst/>
          </a:prstGeom>
          <a:noFill/>
        </p:spPr>
        <p:txBody>
          <a:bodyPr>
            <a:spAutoFit/>
          </a:bodyPr>
          <a:lstStyle/>
          <a:p>
            <a:pPr algn="ctr">
              <a:defRPr/>
            </a:pPr>
            <a:r>
              <a:rPr lang="en-US" dirty="0">
                <a:latin typeface="+mn-lt"/>
              </a:rPr>
              <a:t>ID information</a:t>
            </a:r>
          </a:p>
        </p:txBody>
      </p:sp>
      <p:cxnSp>
        <p:nvCxnSpPr>
          <p:cNvPr id="12296" name="Elbow Connector 19"/>
          <p:cNvCxnSpPr>
            <a:cxnSpLocks noChangeShapeType="1"/>
            <a:endCxn id="12" idx="1"/>
          </p:cNvCxnSpPr>
          <p:nvPr/>
        </p:nvCxnSpPr>
        <p:spPr bwMode="auto">
          <a:xfrm>
            <a:off x="4267200" y="2890838"/>
            <a:ext cx="2362200" cy="503753"/>
          </a:xfrm>
          <a:prstGeom prst="bentConnector3">
            <a:avLst>
              <a:gd name="adj1" fmla="val 50000"/>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2" name="TextBox 11"/>
          <p:cNvSpPr txBox="1"/>
          <p:nvPr/>
        </p:nvSpPr>
        <p:spPr>
          <a:xfrm>
            <a:off x="6629400" y="3209925"/>
            <a:ext cx="2514600" cy="369332"/>
          </a:xfrm>
          <a:prstGeom prst="rect">
            <a:avLst/>
          </a:prstGeom>
          <a:noFill/>
        </p:spPr>
        <p:txBody>
          <a:bodyPr>
            <a:spAutoFit/>
          </a:bodyPr>
          <a:lstStyle/>
          <a:p>
            <a:pPr algn="ctr">
              <a:defRPr/>
            </a:pPr>
            <a:r>
              <a:rPr lang="en-US" dirty="0">
                <a:latin typeface="+mn-lt"/>
              </a:rPr>
              <a:t>Woman’s name</a:t>
            </a:r>
          </a:p>
        </p:txBody>
      </p:sp>
      <p:sp>
        <p:nvSpPr>
          <p:cNvPr id="12298" name="Rectangle 23"/>
          <p:cNvSpPr>
            <a:spLocks noChangeArrowheads="1"/>
          </p:cNvSpPr>
          <p:nvPr/>
        </p:nvSpPr>
        <p:spPr bwMode="auto">
          <a:xfrm>
            <a:off x="823913" y="3241675"/>
            <a:ext cx="3487737" cy="1619250"/>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12299" name="Elbow Connector 24"/>
          <p:cNvCxnSpPr>
            <a:cxnSpLocks noChangeShapeType="1"/>
            <a:stCxn id="12298" idx="3"/>
          </p:cNvCxnSpPr>
          <p:nvPr/>
        </p:nvCxnSpPr>
        <p:spPr bwMode="auto">
          <a:xfrm>
            <a:off x="4311650" y="4051300"/>
            <a:ext cx="2851150" cy="427038"/>
          </a:xfrm>
          <a:prstGeom prst="bentConnector3">
            <a:avLst>
              <a:gd name="adj1" fmla="val 50000"/>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5" name="TextBox 14"/>
          <p:cNvSpPr txBox="1"/>
          <p:nvPr/>
        </p:nvSpPr>
        <p:spPr>
          <a:xfrm>
            <a:off x="6843713" y="4164013"/>
            <a:ext cx="2133600" cy="646331"/>
          </a:xfrm>
          <a:prstGeom prst="rect">
            <a:avLst/>
          </a:prstGeom>
          <a:noFill/>
        </p:spPr>
        <p:txBody>
          <a:bodyPr>
            <a:spAutoFit/>
          </a:bodyPr>
          <a:lstStyle/>
          <a:p>
            <a:pPr algn="ctr">
              <a:defRPr/>
            </a:pPr>
            <a:endParaRPr lang="en-US" dirty="0"/>
          </a:p>
          <a:p>
            <a:pPr algn="ctr">
              <a:defRPr/>
            </a:pPr>
            <a:r>
              <a:rPr lang="en-US" dirty="0">
                <a:latin typeface="+mn-lt"/>
              </a:rPr>
              <a:t>     Visits information</a:t>
            </a:r>
          </a:p>
        </p:txBody>
      </p:sp>
      <p:sp>
        <p:nvSpPr>
          <p:cNvPr id="16" name="TextBox 15"/>
          <p:cNvSpPr txBox="1"/>
          <p:nvPr/>
        </p:nvSpPr>
        <p:spPr>
          <a:xfrm>
            <a:off x="2362200" y="6334125"/>
            <a:ext cx="4876800" cy="523875"/>
          </a:xfrm>
          <a:prstGeom prst="rect">
            <a:avLst/>
          </a:prstGeom>
          <a:noFill/>
        </p:spPr>
        <p:txBody>
          <a:bodyPr>
            <a:spAutoFit/>
          </a:bodyPr>
          <a:lstStyle/>
          <a:p>
            <a:pPr algn="ctr">
              <a:defRPr/>
            </a:pPr>
            <a:r>
              <a:rPr lang="en-US" b="1" dirty="0">
                <a:solidFill>
                  <a:srgbClr val="C00000"/>
                </a:solidFill>
                <a:latin typeface="+mn-lt"/>
              </a:rPr>
              <a:t>All automatically populated</a:t>
            </a:r>
          </a:p>
        </p:txBody>
      </p:sp>
      <p:sp>
        <p:nvSpPr>
          <p:cNvPr id="2" name="Rectangle 1"/>
          <p:cNvSpPr/>
          <p:nvPr/>
        </p:nvSpPr>
        <p:spPr bwMode="auto">
          <a:xfrm>
            <a:off x="3124200" y="1981200"/>
            <a:ext cx="2465388" cy="503238"/>
          </a:xfrm>
          <a:prstGeom prst="rect">
            <a:avLst/>
          </a:prstGeom>
          <a:solidFill>
            <a:schemeClr val="accent3">
              <a:lumMod val="95000"/>
            </a:schemeClr>
          </a:solidFill>
          <a:ln w="9525" cap="flat" cmpd="sng" algn="ctr">
            <a:solidFill>
              <a:schemeClr val="accent3">
                <a:lumMod val="95000"/>
              </a:schemeClr>
            </a:solidFill>
            <a:prstDash val="solid"/>
            <a:round/>
            <a:headEnd type="none" w="med" len="med"/>
            <a:tailEnd type="none" w="med" len="med"/>
          </a:ln>
          <a:effectLst/>
        </p:spPr>
        <p:txBody>
          <a:bodyPr/>
          <a:lstStyle/>
          <a:p>
            <a:pPr>
              <a:defRPr/>
            </a:pPr>
            <a:endParaRPr lang="en-US"/>
          </a:p>
        </p:txBody>
      </p:sp>
      <p:sp>
        <p:nvSpPr>
          <p:cNvPr id="4" name="Rectangle 3"/>
          <p:cNvSpPr/>
          <p:nvPr/>
        </p:nvSpPr>
        <p:spPr bwMode="auto">
          <a:xfrm>
            <a:off x="1600200" y="1422400"/>
            <a:ext cx="3048000" cy="142875"/>
          </a:xfrm>
          <a:prstGeom prst="rect">
            <a:avLst/>
          </a:prstGeom>
          <a:solidFill>
            <a:schemeClr val="accent3">
              <a:lumMod val="95000"/>
            </a:schemeClr>
          </a:solidFill>
          <a:ln w="9525" cap="flat" cmpd="sng" algn="ctr">
            <a:solidFill>
              <a:schemeClr val="accent3">
                <a:lumMod val="95000"/>
              </a:schemeClr>
            </a:solidFill>
            <a:prstDash val="solid"/>
            <a:round/>
            <a:headEnd type="none" w="med" len="med"/>
            <a:tailEnd type="none" w="med" len="med"/>
          </a:ln>
          <a:effectLst/>
        </p:spPr>
        <p:txBody>
          <a:bodyPr/>
          <a:lstStyle/>
          <a:p>
            <a:pPr>
              <a:defRPr/>
            </a:pPr>
            <a:endParaRPr lang="en-US"/>
          </a:p>
        </p:txBody>
      </p:sp>
    </p:spTree>
    <p:extLst>
      <p:ext uri="{BB962C8B-B14F-4D97-AF65-F5344CB8AC3E}">
        <p14:creationId xmlns:p14="http://schemas.microsoft.com/office/powerpoint/2010/main" val="2668055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11727" y="339726"/>
            <a:ext cx="7772400" cy="609600"/>
          </a:xfrm>
        </p:spPr>
        <p:txBody>
          <a:bodyPr>
            <a:normAutofit fontScale="90000"/>
          </a:bodyPr>
          <a:lstStyle/>
          <a:p>
            <a:pPr algn="ctr"/>
            <a:r>
              <a:rPr lang="en-US" altLang="en-US" sz="4000" dirty="0"/>
              <a:t>Complete cover page</a:t>
            </a:r>
          </a:p>
        </p:txBody>
      </p:sp>
      <p:pic>
        <p:nvPicPr>
          <p:cNvPr id="14339" name="Picture 6" descr="http://www.byui.edu/Images/disability_services/step3-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1971675" y="1219200"/>
            <a:ext cx="5038725" cy="369332"/>
          </a:xfrm>
          <a:prstGeom prst="rect">
            <a:avLst/>
          </a:prstGeom>
          <a:noFill/>
        </p:spPr>
        <p:txBody>
          <a:bodyPr>
            <a:spAutoFit/>
          </a:bodyPr>
          <a:lstStyle/>
          <a:p>
            <a:pPr algn="ctr">
              <a:defRPr/>
            </a:pPr>
            <a:r>
              <a:rPr lang="en-US" b="1" dirty="0">
                <a:latin typeface="+mn-lt"/>
              </a:rPr>
              <a:t>Choose “result” of the visit:</a:t>
            </a:r>
          </a:p>
        </p:txBody>
      </p:sp>
      <p:pic>
        <p:nvPicPr>
          <p:cNvPr id="14341"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9762" y="4995862"/>
            <a:ext cx="5162550"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extBox 21"/>
          <p:cNvSpPr txBox="1"/>
          <p:nvPr/>
        </p:nvSpPr>
        <p:spPr>
          <a:xfrm>
            <a:off x="2924175" y="4456113"/>
            <a:ext cx="3048000" cy="954087"/>
          </a:xfrm>
          <a:prstGeom prst="rect">
            <a:avLst/>
          </a:prstGeom>
          <a:noFill/>
        </p:spPr>
        <p:txBody>
          <a:bodyPr>
            <a:spAutoFit/>
          </a:bodyPr>
          <a:lstStyle/>
          <a:p>
            <a:pPr algn="ctr">
              <a:defRPr/>
            </a:pPr>
            <a:r>
              <a:rPr lang="en-US" b="1" dirty="0">
                <a:latin typeface="+mn-lt"/>
              </a:rPr>
              <a:t>Choose result of consent:</a:t>
            </a:r>
          </a:p>
        </p:txBody>
      </p:sp>
      <p:pic>
        <p:nvPicPr>
          <p:cNvPr id="14343"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17813" y="1711325"/>
            <a:ext cx="3154362"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1521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143000" y="152400"/>
            <a:ext cx="7772400" cy="609600"/>
          </a:xfrm>
        </p:spPr>
        <p:txBody>
          <a:bodyPr>
            <a:normAutofit fontScale="90000"/>
          </a:bodyPr>
          <a:lstStyle/>
          <a:p>
            <a:pPr algn="ctr"/>
            <a:r>
              <a:rPr lang="en-US" altLang="en-US" sz="4400"/>
              <a:t>Begin Individual Interview!!</a:t>
            </a:r>
          </a:p>
        </p:txBody>
      </p:sp>
      <p:pic>
        <p:nvPicPr>
          <p:cNvPr id="16387" name="Picture 3" descr="http://www.byui.edu/Images/disability_services/step4-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117475"/>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1"/>
          <p:cNvPicPr>
            <a:picLocks noChangeAspect="1"/>
          </p:cNvPicPr>
          <p:nvPr/>
        </p:nvPicPr>
        <p:blipFill>
          <a:blip r:embed="rId4">
            <a:extLst>
              <a:ext uri="{28A0092B-C50C-407E-A947-70E740481C1C}">
                <a14:useLocalDpi xmlns:a14="http://schemas.microsoft.com/office/drawing/2010/main" val="0"/>
              </a:ext>
            </a:extLst>
          </a:blip>
          <a:srcRect b="25381"/>
          <a:stretch>
            <a:fillRect/>
          </a:stretch>
        </p:blipFill>
        <p:spPr bwMode="auto">
          <a:xfrm>
            <a:off x="312738" y="1301750"/>
            <a:ext cx="6067425" cy="525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5"/>
          <p:cNvSpPr>
            <a:spLocks noChangeArrowheads="1"/>
          </p:cNvSpPr>
          <p:nvPr/>
        </p:nvSpPr>
        <p:spPr bwMode="auto">
          <a:xfrm>
            <a:off x="339725" y="1817688"/>
            <a:ext cx="3470275" cy="447675"/>
          </a:xfrm>
          <a:prstGeom prst="rect">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16390" name="Elbow Connector 6"/>
          <p:cNvCxnSpPr>
            <a:cxnSpLocks noChangeShapeType="1"/>
          </p:cNvCxnSpPr>
          <p:nvPr/>
        </p:nvCxnSpPr>
        <p:spPr bwMode="auto">
          <a:xfrm flipV="1">
            <a:off x="3836988" y="1633538"/>
            <a:ext cx="3478212" cy="347662"/>
          </a:xfrm>
          <a:prstGeom prst="bentConnector3">
            <a:avLst>
              <a:gd name="adj1" fmla="val 50000"/>
            </a:avLst>
          </a:prstGeom>
          <a:noFill/>
          <a:ln w="9525"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9" name="TextBox 8"/>
          <p:cNvSpPr txBox="1"/>
          <p:nvPr/>
        </p:nvSpPr>
        <p:spPr>
          <a:xfrm>
            <a:off x="7086600" y="1373188"/>
            <a:ext cx="1924050" cy="522287"/>
          </a:xfrm>
          <a:prstGeom prst="rect">
            <a:avLst/>
          </a:prstGeom>
          <a:noFill/>
        </p:spPr>
        <p:txBody>
          <a:bodyPr>
            <a:spAutoFit/>
          </a:bodyPr>
          <a:lstStyle/>
          <a:p>
            <a:pPr algn="ctr">
              <a:defRPr/>
            </a:pPr>
            <a:r>
              <a:rPr lang="en-US" dirty="0">
                <a:latin typeface="+mn-lt"/>
              </a:rPr>
              <a:t>Buttons</a:t>
            </a:r>
          </a:p>
        </p:txBody>
      </p:sp>
      <p:sp>
        <p:nvSpPr>
          <p:cNvPr id="16392" name="Right Brace 8"/>
          <p:cNvSpPr>
            <a:spLocks/>
          </p:cNvSpPr>
          <p:nvPr/>
        </p:nvSpPr>
        <p:spPr bwMode="auto">
          <a:xfrm>
            <a:off x="6934200" y="2486025"/>
            <a:ext cx="228600" cy="866775"/>
          </a:xfrm>
          <a:prstGeom prst="rightBrace">
            <a:avLst>
              <a:gd name="adj1" fmla="val 8338"/>
              <a:gd name="adj2" fmla="val 50000"/>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1" name="TextBox 10"/>
          <p:cNvSpPr txBox="1"/>
          <p:nvPr/>
        </p:nvSpPr>
        <p:spPr>
          <a:xfrm>
            <a:off x="7104063" y="2397125"/>
            <a:ext cx="2039937" cy="892175"/>
          </a:xfrm>
          <a:prstGeom prst="rect">
            <a:avLst/>
          </a:prstGeom>
          <a:noFill/>
        </p:spPr>
        <p:txBody>
          <a:bodyPr>
            <a:spAutoFit/>
          </a:bodyPr>
          <a:lstStyle/>
          <a:p>
            <a:pPr algn="ctr">
              <a:defRPr/>
            </a:pPr>
            <a:r>
              <a:rPr lang="en-US" sz="2600" dirty="0">
                <a:latin typeface="+mn-lt"/>
              </a:rPr>
              <a:t>Questions, instructions</a:t>
            </a:r>
          </a:p>
        </p:txBody>
      </p:sp>
      <p:sp>
        <p:nvSpPr>
          <p:cNvPr id="17" name="TextBox 16"/>
          <p:cNvSpPr txBox="1"/>
          <p:nvPr/>
        </p:nvSpPr>
        <p:spPr>
          <a:xfrm>
            <a:off x="6572250" y="3441700"/>
            <a:ext cx="2438400" cy="3116263"/>
          </a:xfrm>
          <a:prstGeom prst="rect">
            <a:avLst/>
          </a:prstGeom>
          <a:noFill/>
        </p:spPr>
        <p:txBody>
          <a:bodyPr>
            <a:spAutoFit/>
          </a:bodyPr>
          <a:lstStyle/>
          <a:p>
            <a:pPr>
              <a:defRPr/>
            </a:pPr>
            <a:r>
              <a:rPr lang="en-US" sz="2400" dirty="0">
                <a:latin typeface="+mn-lt"/>
              </a:rPr>
              <a:t>Black – read out loud respondent</a:t>
            </a:r>
          </a:p>
          <a:p>
            <a:pPr>
              <a:defRPr/>
            </a:pPr>
            <a:endParaRPr lang="en-US" sz="1050" dirty="0">
              <a:latin typeface="+mn-lt"/>
            </a:endParaRPr>
          </a:p>
          <a:p>
            <a:pPr>
              <a:defRPr/>
            </a:pPr>
            <a:r>
              <a:rPr lang="en-US" sz="2400" dirty="0">
                <a:solidFill>
                  <a:srgbClr val="0000CC"/>
                </a:solidFill>
                <a:latin typeface="+mn-lt"/>
              </a:rPr>
              <a:t>BLUE</a:t>
            </a:r>
            <a:r>
              <a:rPr lang="en-US" sz="2400" dirty="0">
                <a:latin typeface="+mn-lt"/>
              </a:rPr>
              <a:t> – instructions for interviewer</a:t>
            </a:r>
          </a:p>
          <a:p>
            <a:pPr>
              <a:defRPr/>
            </a:pPr>
            <a:endParaRPr lang="en-US" sz="1050" dirty="0">
              <a:solidFill>
                <a:srgbClr val="FF0000"/>
              </a:solidFill>
              <a:latin typeface="+mn-lt"/>
            </a:endParaRPr>
          </a:p>
          <a:p>
            <a:pPr>
              <a:defRPr/>
            </a:pPr>
            <a:r>
              <a:rPr lang="en-US" sz="2400" dirty="0">
                <a:solidFill>
                  <a:srgbClr val="FF0000"/>
                </a:solidFill>
                <a:latin typeface="+mn-lt"/>
              </a:rPr>
              <a:t>Red</a:t>
            </a:r>
            <a:r>
              <a:rPr lang="en-US" sz="2400" dirty="0">
                <a:latin typeface="+mn-lt"/>
              </a:rPr>
              <a:t> – actions for interviewer</a:t>
            </a:r>
          </a:p>
        </p:txBody>
      </p:sp>
    </p:spTree>
    <p:extLst>
      <p:ext uri="{BB962C8B-B14F-4D97-AF65-F5344CB8AC3E}">
        <p14:creationId xmlns:p14="http://schemas.microsoft.com/office/powerpoint/2010/main" val="277707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0DE3493-70C7-4967-94E6-13E2C37B9A6C}"/>
              </a:ext>
            </a:extLst>
          </p:cNvPr>
          <p:cNvSpPr>
            <a:spLocks noGrp="1" noChangeArrowheads="1"/>
          </p:cNvSpPr>
          <p:nvPr>
            <p:ph type="title"/>
          </p:nvPr>
        </p:nvSpPr>
        <p:spPr>
          <a:xfrm>
            <a:off x="990600" y="152400"/>
            <a:ext cx="7772400" cy="609600"/>
          </a:xfrm>
        </p:spPr>
        <p:txBody>
          <a:bodyPr>
            <a:normAutofit fontScale="90000"/>
          </a:bodyPr>
          <a:lstStyle/>
          <a:p>
            <a:pPr algn="ctr"/>
            <a:r>
              <a:rPr lang="en-US" altLang="en-US" sz="4400" dirty="0"/>
              <a:t>Exercise</a:t>
            </a:r>
          </a:p>
        </p:txBody>
      </p:sp>
      <p:sp>
        <p:nvSpPr>
          <p:cNvPr id="20483" name="Rectangle 5">
            <a:extLst>
              <a:ext uri="{FF2B5EF4-FFF2-40B4-BE49-F238E27FC236}">
                <a16:creationId xmlns:a16="http://schemas.microsoft.com/office/drawing/2014/main" id="{A36F81AC-360A-4A77-907A-560D9EC057F3}"/>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6" name="TextBox 15">
            <a:extLst>
              <a:ext uri="{FF2B5EF4-FFF2-40B4-BE49-F238E27FC236}">
                <a16:creationId xmlns:a16="http://schemas.microsoft.com/office/drawing/2014/main" id="{6789DC19-CA24-4E74-AA55-AF645747F796}"/>
              </a:ext>
            </a:extLst>
          </p:cNvPr>
          <p:cNvSpPr txBox="1"/>
          <p:nvPr/>
        </p:nvSpPr>
        <p:spPr>
          <a:xfrm>
            <a:off x="232824" y="1371600"/>
            <a:ext cx="8824912" cy="2246769"/>
          </a:xfrm>
          <a:prstGeom prst="rect">
            <a:avLst/>
          </a:prstGeom>
          <a:noFill/>
        </p:spPr>
        <p:txBody>
          <a:bodyPr>
            <a:spAutoFit/>
          </a:bodyPr>
          <a:lstStyle/>
          <a:p>
            <a:pPr marL="457200" indent="-457200">
              <a:buFont typeface="Arial" panose="020B0604020202020204" pitchFamily="34" charset="0"/>
              <a:buChar char="•"/>
              <a:defRPr/>
            </a:pPr>
            <a:r>
              <a:rPr lang="en-US" sz="2800" dirty="0">
                <a:latin typeface="+mn-lt"/>
              </a:rPr>
              <a:t>Individual interview demonstration</a:t>
            </a:r>
          </a:p>
          <a:p>
            <a:pPr marL="914400" lvl="1" indent="-457200">
              <a:buFont typeface="Arial" panose="020B0604020202020204" pitchFamily="34" charset="0"/>
              <a:buChar char="•"/>
              <a:defRPr/>
            </a:pPr>
            <a:r>
              <a:rPr lang="en-US" sz="2800" dirty="0">
                <a:solidFill>
                  <a:srgbClr val="7030A0"/>
                </a:solidFill>
                <a:latin typeface="+mn-lt"/>
              </a:rPr>
              <a:t>Demonstration of CAPI entry with mock interview</a:t>
            </a:r>
          </a:p>
          <a:p>
            <a:pPr marL="457200" indent="-457200">
              <a:buFont typeface="Arial" panose="020B0604020202020204" pitchFamily="34" charset="0"/>
              <a:buChar char="•"/>
              <a:defRPr/>
            </a:pPr>
            <a:r>
              <a:rPr lang="en-US" sz="2800" dirty="0">
                <a:latin typeface="+mn-lt"/>
              </a:rPr>
              <a:t>Interviewers enter in their system</a:t>
            </a:r>
          </a:p>
          <a:p>
            <a:pPr marL="914400" lvl="1" indent="-457200">
              <a:buFont typeface="Arial" panose="020B0604020202020204" pitchFamily="34" charset="0"/>
              <a:buChar char="•"/>
              <a:defRPr/>
            </a:pPr>
            <a:r>
              <a:rPr lang="en-US" sz="2800" dirty="0">
                <a:solidFill>
                  <a:srgbClr val="7030A0"/>
                </a:solidFill>
                <a:latin typeface="+mn-lt"/>
              </a:rPr>
              <a:t>Using own FIRST household assigned (which should have an eligible individual</a:t>
            </a:r>
            <a:r>
              <a:rPr lang="en-US" dirty="0">
                <a:solidFill>
                  <a:srgbClr val="7030A0"/>
                </a:solidFill>
                <a:latin typeface="+mn-lt"/>
              </a:rPr>
              <a:t>!)</a:t>
            </a:r>
            <a:endParaRPr lang="en-US" sz="2600" dirty="0">
              <a:latin typeface="+mn-lt"/>
            </a:endParaRPr>
          </a:p>
        </p:txBody>
      </p:sp>
      <p:sp>
        <p:nvSpPr>
          <p:cNvPr id="17" name="TextBox 16">
            <a:extLst>
              <a:ext uri="{FF2B5EF4-FFF2-40B4-BE49-F238E27FC236}">
                <a16:creationId xmlns:a16="http://schemas.microsoft.com/office/drawing/2014/main" id="{C4D32AEF-15DF-45FC-AB22-B37680834132}"/>
              </a:ext>
            </a:extLst>
          </p:cNvPr>
          <p:cNvSpPr txBox="1"/>
          <p:nvPr/>
        </p:nvSpPr>
        <p:spPr>
          <a:xfrm>
            <a:off x="6945313" y="4071938"/>
            <a:ext cx="762000" cy="923925"/>
          </a:xfrm>
          <a:prstGeom prst="rect">
            <a:avLst/>
          </a:prstGeom>
          <a:noFill/>
        </p:spPr>
        <p:txBody>
          <a:bodyPr>
            <a:spAutoFit/>
          </a:bodyPr>
          <a:lstStyle/>
          <a:p>
            <a:pPr algn="ctr">
              <a:defRPr/>
            </a:pPr>
            <a:r>
              <a:rPr lang="en-US" sz="5400" dirty="0">
                <a:solidFill>
                  <a:srgbClr val="FFFF00"/>
                </a:solidFill>
                <a:latin typeface="+mn-lt"/>
              </a:rPr>
              <a:t>1</a:t>
            </a:r>
          </a:p>
        </p:txBody>
      </p:sp>
      <p:pic>
        <p:nvPicPr>
          <p:cNvPr id="20491" name="Picture 12">
            <a:extLst>
              <a:ext uri="{FF2B5EF4-FFF2-40B4-BE49-F238E27FC236}">
                <a16:creationId xmlns:a16="http://schemas.microsoft.com/office/drawing/2014/main" id="{AB8C6270-7F57-48A6-9098-8496778EA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113" y="5181600"/>
            <a:ext cx="1168400"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VMX3MACP777Z-1201013908-5854</_dlc_DocId>
    <_dlc_DocIdUrl xmlns="d16efad5-0601-4cf0-b7c2-89968258c777">
      <Url>https://icfonline.sharepoint.com/sites/ihd-dhs/Standard8/_layouts/15/DocIdRedir.aspx?ID=VMX3MACP777Z-1201013908-5854</Url>
      <Description>VMX3MACP777Z-1201013908-5854</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32BF3D8-ADA4-4147-A9F8-370C66364C17}"/>
</file>

<file path=customXml/itemProps2.xml><?xml version="1.0" encoding="utf-8"?>
<ds:datastoreItem xmlns:ds="http://schemas.openxmlformats.org/officeDocument/2006/customXml" ds:itemID="{C6B71B20-3E8B-44B8-9C74-17276B060A95}">
  <ds:schemaRefs>
    <ds:schemaRef ds:uri="http://schemas.microsoft.com/office/2006/metadata/properties"/>
    <ds:schemaRef ds:uri="http://schemas.microsoft.com/office/infopath/2007/PartnerControls"/>
    <ds:schemaRef ds:uri="d16efad5-0601-4cf0-b7c2-89968258c777"/>
  </ds:schemaRefs>
</ds:datastoreItem>
</file>

<file path=customXml/itemProps3.xml><?xml version="1.0" encoding="utf-8"?>
<ds:datastoreItem xmlns:ds="http://schemas.openxmlformats.org/officeDocument/2006/customXml" ds:itemID="{FDC63674-D358-49DF-BE37-BE47C6E8B144}">
  <ds:schemaRefs>
    <ds:schemaRef ds:uri="http://schemas.microsoft.com/sharepoint/v3/contenttype/forms"/>
  </ds:schemaRefs>
</ds:datastoreItem>
</file>

<file path=customXml/itemProps4.xml><?xml version="1.0" encoding="utf-8"?>
<ds:datastoreItem xmlns:ds="http://schemas.openxmlformats.org/officeDocument/2006/customXml" ds:itemID="{8FCDBE24-CC9D-4D5F-AFB0-310261E5A40D}"/>
</file>

<file path=docProps/app.xml><?xml version="1.0" encoding="utf-8"?>
<Properties xmlns="http://schemas.openxmlformats.org/officeDocument/2006/extended-properties" xmlns:vt="http://schemas.openxmlformats.org/officeDocument/2006/docPropsVTypes">
  <Template/>
  <TotalTime>7304</TotalTime>
  <Words>429</Words>
  <Application>Microsoft Office PowerPoint</Application>
  <PresentationFormat>On-screen Show (4:3)</PresentationFormat>
  <Paragraphs>74</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Times</vt:lpstr>
      <vt:lpstr>Office Theme</vt:lpstr>
      <vt:lpstr>Starting Individual Interviews in CAPI  </vt:lpstr>
      <vt:lpstr>Steps …</vt:lpstr>
      <vt:lpstr>Menu for eligible individuals </vt:lpstr>
      <vt:lpstr>PowerPoint Presentation</vt:lpstr>
      <vt:lpstr>Choose individual to interview</vt:lpstr>
      <vt:lpstr>Complete cover page</vt:lpstr>
      <vt:lpstr>Complete cover page</vt:lpstr>
      <vt:lpstr>Begin Individual Interview!!</vt:lpstr>
      <vt:lpstr>Exercise</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Purvis, Keith</cp:lastModifiedBy>
  <cp:revision>144</cp:revision>
  <dcterms:created xsi:type="dcterms:W3CDTF">2015-12-15T14:16:42Z</dcterms:created>
  <dcterms:modified xsi:type="dcterms:W3CDTF">2021-07-28T20:04:14Z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2409eec9-caee-4541-96c2-049175193ab1</vt:lpwstr>
  </property>
</Properties>
</file>