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27"/>
  </p:notesMasterIdLst>
  <p:handoutMasterIdLst>
    <p:handoutMasterId r:id="rId28"/>
  </p:handoutMasterIdLst>
  <p:sldIdLst>
    <p:sldId id="438" r:id="rId6"/>
    <p:sldId id="361" r:id="rId7"/>
    <p:sldId id="503" r:id="rId8"/>
    <p:sldId id="504" r:id="rId9"/>
    <p:sldId id="516" r:id="rId10"/>
    <p:sldId id="505" r:id="rId11"/>
    <p:sldId id="517" r:id="rId12"/>
    <p:sldId id="495" r:id="rId13"/>
    <p:sldId id="506" r:id="rId14"/>
    <p:sldId id="518" r:id="rId15"/>
    <p:sldId id="490" r:id="rId16"/>
    <p:sldId id="507" r:id="rId17"/>
    <p:sldId id="508" r:id="rId18"/>
    <p:sldId id="509" r:id="rId19"/>
    <p:sldId id="510" r:id="rId20"/>
    <p:sldId id="511" r:id="rId21"/>
    <p:sldId id="512" r:id="rId22"/>
    <p:sldId id="513" r:id="rId23"/>
    <p:sldId id="514" r:id="rId24"/>
    <p:sldId id="515" r:id="rId25"/>
    <p:sldId id="43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well, Joanna" initials="LJ" lastIdx="3" clrIdx="0">
    <p:extLst>
      <p:ext uri="{19B8F6BF-5375-455C-9EA6-DF929625EA0E}">
        <p15:presenceInfo xmlns:p15="http://schemas.microsoft.com/office/powerpoint/2012/main" userId="S::N101195@icf.com::accf1a99-932e-46ef-8b01-eaa950ffdd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F6C"/>
    <a:srgbClr val="6C6463"/>
    <a:srgbClr val="CFCDC9"/>
    <a:srgbClr val="BA0C2F"/>
    <a:srgbClr val="FFFFFF"/>
    <a:srgbClr val="651D32"/>
    <a:srgbClr val="0067B9"/>
    <a:srgbClr val="A7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059A98-58F4-4ED2-BB2A-6F4FA90CEC0A}" v="2" dt="2025-05-13T19:33:17.5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3863" autoAdjust="0"/>
  </p:normalViewPr>
  <p:slideViewPr>
    <p:cSldViewPr snapToObjects="1">
      <p:cViewPr varScale="1">
        <p:scale>
          <a:sx n="69" d="100"/>
          <a:sy n="69" d="100"/>
        </p:scale>
        <p:origin x="1080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2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rvis, Keith" userId="598b99ce-3dba-4fe3-b3fe-275042318a4f" providerId="ADAL" clId="{ED059A98-58F4-4ED2-BB2A-6F4FA90CEC0A}"/>
    <pc:docChg chg="modSld">
      <pc:chgData name="Purvis, Keith" userId="598b99ce-3dba-4fe3-b3fe-275042318a4f" providerId="ADAL" clId="{ED059A98-58F4-4ED2-BB2A-6F4FA90CEC0A}" dt="2025-05-13T19:33:13.505" v="0"/>
      <pc:docMkLst>
        <pc:docMk/>
      </pc:docMkLst>
      <pc:sldChg chg="setBg">
        <pc:chgData name="Purvis, Keith" userId="598b99ce-3dba-4fe3-b3fe-275042318a4f" providerId="ADAL" clId="{ED059A98-58F4-4ED2-BB2A-6F4FA90CEC0A}" dt="2025-05-13T19:33:13.505" v="0"/>
        <pc:sldMkLst>
          <pc:docMk/>
          <pc:sldMk cId="3999197912" sldId="43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D9E48-5E7F-D24C-87D5-695B18367D24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B10C2-C6DD-5A4A-BF1B-B012B8BA4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75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357CE-B3EB-1B4A-84E5-C1E2DF427ABD}" type="datetimeFigureOut">
              <a:rPr lang="en-US" smtClean="0"/>
              <a:t>5/13/2025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A558B-E4E9-A94A-B9C1-029E46A76A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379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A558B-E4E9-A94A-B9C1-029E46A76A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17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4A596555-C96D-4B02-9E51-417C16D49E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80E360F-8E49-469D-9979-C28BDFE4CC1F}" type="slidenum">
              <a:rPr lang="en-US" altLang="en-US" sz="1400" smtClean="0"/>
              <a:pPr/>
              <a:t>2</a:t>
            </a:fld>
            <a:endParaRPr lang="en-US" altLang="en-US" sz="1400" dirty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DF0C1C1-4F46-44BD-B365-E2FC6114D1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542A483-90FF-4174-9572-8A7DA77DC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At DHS we define a CAPI operation as a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4A596555-C96D-4B02-9E51-417C16D49E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80E360F-8E49-469D-9979-C28BDFE4CC1F}" type="slidenum">
              <a:rPr lang="en-US" altLang="en-US" sz="1400" smtClean="0"/>
              <a:pPr/>
              <a:t>3</a:t>
            </a:fld>
            <a:endParaRPr lang="en-US" altLang="en-US" sz="1400" dirty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DF0C1C1-4F46-44BD-B365-E2FC6114D1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542A483-90FF-4174-9572-8A7DA77DC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At DHS we define a CAPI operation as a</a:t>
            </a:r>
          </a:p>
        </p:txBody>
      </p:sp>
    </p:spTree>
    <p:extLst>
      <p:ext uri="{BB962C8B-B14F-4D97-AF65-F5344CB8AC3E}">
        <p14:creationId xmlns:p14="http://schemas.microsoft.com/office/powerpoint/2010/main" val="2526817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4A596555-C96D-4B02-9E51-417C16D49E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80E360F-8E49-469D-9979-C28BDFE4CC1F}" type="slidenum">
              <a:rPr lang="en-US" altLang="en-US" sz="1400" smtClean="0"/>
              <a:pPr/>
              <a:t>4</a:t>
            </a:fld>
            <a:endParaRPr lang="en-US" altLang="en-US" sz="1400" dirty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DF0C1C1-4F46-44BD-B365-E2FC6114D1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542A483-90FF-4174-9572-8A7DA77DC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At DHS we define a CAPI operation as a</a:t>
            </a:r>
          </a:p>
        </p:txBody>
      </p:sp>
    </p:spTree>
    <p:extLst>
      <p:ext uri="{BB962C8B-B14F-4D97-AF65-F5344CB8AC3E}">
        <p14:creationId xmlns:p14="http://schemas.microsoft.com/office/powerpoint/2010/main" val="177074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4A596555-C96D-4B02-9E51-417C16D49E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80E360F-8E49-469D-9979-C28BDFE4CC1F}" type="slidenum">
              <a:rPr lang="en-US" altLang="en-US" sz="1400" smtClean="0"/>
              <a:pPr/>
              <a:t>5</a:t>
            </a:fld>
            <a:endParaRPr lang="en-US" altLang="en-US" sz="1400" dirty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DF0C1C1-4F46-44BD-B365-E2FC6114D1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542A483-90FF-4174-9572-8A7DA77DC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At DHS we define a CAPI operation as a</a:t>
            </a:r>
          </a:p>
        </p:txBody>
      </p:sp>
    </p:spTree>
    <p:extLst>
      <p:ext uri="{BB962C8B-B14F-4D97-AF65-F5344CB8AC3E}">
        <p14:creationId xmlns:p14="http://schemas.microsoft.com/office/powerpoint/2010/main" val="980225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4A596555-C96D-4B02-9E51-417C16D49E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80E360F-8E49-469D-9979-C28BDFE4CC1F}" type="slidenum">
              <a:rPr lang="en-US" altLang="en-US" sz="1400" smtClean="0"/>
              <a:pPr/>
              <a:t>6</a:t>
            </a:fld>
            <a:endParaRPr lang="en-US" altLang="en-US" sz="1400" dirty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DF0C1C1-4F46-44BD-B365-E2FC6114D1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542A483-90FF-4174-9572-8A7DA77DC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At DHS we define a CAPI operation as a</a:t>
            </a:r>
          </a:p>
        </p:txBody>
      </p:sp>
    </p:spTree>
    <p:extLst>
      <p:ext uri="{BB962C8B-B14F-4D97-AF65-F5344CB8AC3E}">
        <p14:creationId xmlns:p14="http://schemas.microsoft.com/office/powerpoint/2010/main" val="991762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4A596555-C96D-4B02-9E51-417C16D49E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80E360F-8E49-469D-9979-C28BDFE4CC1F}" type="slidenum">
              <a:rPr lang="en-US" altLang="en-US" sz="1400" smtClean="0"/>
              <a:pPr/>
              <a:t>7</a:t>
            </a:fld>
            <a:endParaRPr lang="en-US" altLang="en-US" sz="1400" dirty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DF0C1C1-4F46-44BD-B365-E2FC6114D1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542A483-90FF-4174-9572-8A7DA77DC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At DHS we define a CAPI operation as a</a:t>
            </a:r>
          </a:p>
        </p:txBody>
      </p:sp>
    </p:spTree>
    <p:extLst>
      <p:ext uri="{BB962C8B-B14F-4D97-AF65-F5344CB8AC3E}">
        <p14:creationId xmlns:p14="http://schemas.microsoft.com/office/powerpoint/2010/main" val="3855381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Full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8467"/>
            <a:ext cx="9144000" cy="68580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0C00456-721A-A94C-800A-D5E7EE91C160}" type="datetime1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533400" y="2133600"/>
            <a:ext cx="5486400" cy="1600200"/>
          </a:xfrm>
          <a:effectLst>
            <a:outerShdw blurRad="254000" dir="2700000" algn="tl" rotWithShape="0">
              <a:srgbClr val="000000">
                <a:alpha val="20000"/>
              </a:srgbClr>
            </a:outerShdw>
          </a:effectLst>
        </p:spPr>
        <p:txBody>
          <a:bodyPr anchor="b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" y="4114800"/>
            <a:ext cx="3429000" cy="1600200"/>
          </a:xfrm>
          <a:effectLst>
            <a:outerShdw blurRad="254000" dir="5400000" algn="tl" rotWithShape="0">
              <a:srgbClr val="000000">
                <a:alpha val="40000"/>
              </a:srgbClr>
            </a:outerShdw>
          </a:effectLst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62000" y="3886200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>
            <a:outerShdw blurRad="2540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680067" y="1279267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chemeClr val="bg1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The DHS Program</a:t>
            </a:r>
          </a:p>
        </p:txBody>
      </p:sp>
      <p:pic>
        <p:nvPicPr>
          <p:cNvPr id="15" name="Picture 14" descr="USAID_Logo_White_v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805" y="685800"/>
            <a:ext cx="1828800" cy="544010"/>
          </a:xfrm>
          <a:prstGeom prst="rect">
            <a:avLst/>
          </a:prstGeom>
          <a:effectLst>
            <a:outerShdw blurRad="254000" dir="2700000" algn="tl" rotWithShape="0">
              <a:srgbClr val="000000">
                <a:alpha val="20000"/>
              </a:srgbClr>
            </a:outerShdw>
          </a:effectLst>
        </p:spPr>
      </p:pic>
      <p:sp>
        <p:nvSpPr>
          <p:cNvPr id="16" name="Rounded Rectangle 15"/>
          <p:cNvSpPr/>
          <p:nvPr userDrawn="1"/>
        </p:nvSpPr>
        <p:spPr>
          <a:xfrm>
            <a:off x="5159633" y="3963889"/>
            <a:ext cx="3396734" cy="2264450"/>
          </a:xfrm>
          <a:prstGeom prst="roundRect">
            <a:avLst>
              <a:gd name="adj" fmla="val 4893"/>
            </a:avLst>
          </a:prstGeom>
          <a:solidFill>
            <a:schemeClr val="bg1">
              <a:alpha val="80000"/>
            </a:schemeClr>
          </a:solidFill>
          <a:ln w="6350">
            <a:solidFill>
              <a:srgbClr val="6C646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137160" rIns="182880" bIns="137160" rtlCol="0" anchor="ctr">
            <a:spAutoFit/>
          </a:bodyPr>
          <a:lstStyle/>
          <a:p>
            <a:pPr marL="58737" indent="0">
              <a:spcAft>
                <a:spcPts val="600"/>
              </a:spcAft>
              <a:buFontTx/>
              <a:buNone/>
            </a:pPr>
            <a:r>
              <a:rPr lang="en-US" sz="1000" dirty="0">
                <a:solidFill>
                  <a:schemeClr val="tx1"/>
                </a:solidFill>
              </a:rPr>
              <a:t>To change this cover photo: </a:t>
            </a:r>
          </a:p>
          <a:p>
            <a:pPr marL="171450" indent="-112713">
              <a:spcAft>
                <a:spcPts val="600"/>
              </a:spcAft>
              <a:buFont typeface="Arial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Click on View &gt; Slide Master.</a:t>
            </a:r>
          </a:p>
          <a:p>
            <a:pPr marL="171450" indent="-112713">
              <a:spcAft>
                <a:spcPts val="600"/>
              </a:spcAft>
              <a:buFont typeface="Arial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Select slide 1.</a:t>
            </a:r>
          </a:p>
          <a:p>
            <a:pPr marL="171450" indent="-112713">
              <a:spcAft>
                <a:spcPts val="600"/>
              </a:spcAft>
              <a:buFont typeface="Arial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Right</a:t>
            </a:r>
            <a:r>
              <a:rPr lang="en-US" sz="1000" baseline="0" dirty="0">
                <a:solidFill>
                  <a:schemeClr val="tx1"/>
                </a:solidFill>
              </a:rPr>
              <a:t> c</a:t>
            </a:r>
            <a:r>
              <a:rPr lang="en-US" sz="1000" dirty="0">
                <a:solidFill>
                  <a:schemeClr val="tx1"/>
                </a:solidFill>
              </a:rPr>
              <a:t>lick on photo</a:t>
            </a:r>
            <a:r>
              <a:rPr lang="en-US" sz="1000" baseline="0" dirty="0">
                <a:solidFill>
                  <a:schemeClr val="tx1"/>
                </a:solidFill>
              </a:rPr>
              <a:t> &gt; Change Picture… &gt; Choose a Picture &gt; Insert.</a:t>
            </a:r>
          </a:p>
          <a:p>
            <a:pPr marL="171450" indent="-112713">
              <a:spcAft>
                <a:spcPts val="600"/>
              </a:spcAft>
              <a:buFont typeface="Arial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Re-size the photo as needed</a:t>
            </a:r>
            <a:endParaRPr lang="en-US" sz="1000" dirty="0">
              <a:solidFill>
                <a:schemeClr val="tx1"/>
              </a:solidFill>
            </a:endParaRPr>
          </a:p>
          <a:p>
            <a:pPr marL="171450" indent="-112713">
              <a:spcAft>
                <a:spcPts val="600"/>
              </a:spcAft>
              <a:buFont typeface="Arial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Add photo credit to the text box at top right of page.</a:t>
            </a:r>
          </a:p>
          <a:p>
            <a:pPr marL="171450" indent="-112713">
              <a:spcAft>
                <a:spcPts val="600"/>
              </a:spcAft>
              <a:buFont typeface="Arial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Delete this instruction text box.</a:t>
            </a:r>
          </a:p>
          <a:p>
            <a:pPr marL="171450" marR="0" indent="-1127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000" b="1" dirty="0">
                <a:solidFill>
                  <a:schemeClr val="tx1"/>
                </a:solidFill>
              </a:rPr>
              <a:t>Close Master View when done.</a:t>
            </a:r>
          </a:p>
        </p:txBody>
      </p:sp>
    </p:spTree>
    <p:extLst>
      <p:ext uri="{BB962C8B-B14F-4D97-AF65-F5344CB8AC3E}">
        <p14:creationId xmlns:p14="http://schemas.microsoft.com/office/powerpoint/2010/main" val="388307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White 1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14FB1AD-D69E-B741-965A-0BAE826C2FA6}" type="datetime1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214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White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38096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3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AB18E012-EC0C-1649-A039-CB178266D114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7714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White 3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25142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39C62A9A-2216-F44B-AFF9-136AA601C377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314548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25405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White 1 Content + Bottom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3429000"/>
            <a:ext cx="8839200" cy="3276600"/>
          </a:xfrm>
          <a:solidFill>
            <a:srgbClr val="CFCDC9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600200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  <a:lvl2pPr>
              <a:defRPr>
                <a:solidFill>
                  <a:srgbClr val="6C6463"/>
                </a:solidFill>
              </a:defRPr>
            </a:lvl2pPr>
            <a:lvl3pPr>
              <a:defRPr>
                <a:solidFill>
                  <a:srgbClr val="6C6463"/>
                </a:solidFill>
              </a:defRPr>
            </a:lvl3pPr>
            <a:lvl4pPr>
              <a:defRPr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193355D5-F1DA-0F48-9E7E-0A3FEBF9FF84}" type="datetime1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47082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41460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White 1 Content + Right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152400"/>
            <a:ext cx="4419600" cy="6553200"/>
          </a:xfrm>
          <a:solidFill>
            <a:srgbClr val="CFCDC9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2057401"/>
            <a:ext cx="3657600" cy="4114799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08204"/>
            <a:ext cx="3657296" cy="1389888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262035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White 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152400"/>
            <a:ext cx="4419600" cy="6553200"/>
          </a:xfrm>
          <a:solidFill>
            <a:srgbClr val="CFCDC9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1080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877104" y="2971800"/>
            <a:ext cx="3885896" cy="954107"/>
          </a:xfrm>
        </p:spPr>
        <p:txBody>
          <a:bodyPr wrap="square" anchor="ctr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7900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090"/>
            <a:ext cx="9144000" cy="685591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3F4168E2-91C5-9646-9F53-5B4E70AF759D}" type="datetime1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USAID_Logo_White_v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5943600"/>
            <a:ext cx="1536970" cy="4572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114800"/>
            <a:ext cx="3429000" cy="1600200"/>
          </a:xfrm>
          <a:effectLst>
            <a:outerShdw blurRad="254000" dir="5400000" algn="tl" rotWithShape="0">
              <a:srgbClr val="000000">
                <a:alpha val="40000"/>
              </a:srgbClr>
            </a:outerShdw>
          </a:effectLst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762000" y="3886200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>
            <a:outerShdw blurRad="2540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852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Full Blue">
    <p:bg>
      <p:bgPr>
        <a:solidFill>
          <a:srgbClr val="002F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SAID_Logo_White_v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805" y="685800"/>
            <a:ext cx="1828800" cy="544010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EB2C8F94-9D67-854F-8417-3B884156945E}" type="datetime1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3600"/>
            <a:ext cx="5486400" cy="1600200"/>
          </a:xfrm>
        </p:spPr>
        <p:txBody>
          <a:bodyPr anchor="b" anchorCtr="0">
            <a:norm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114800"/>
            <a:ext cx="3429000" cy="16002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62000" y="3886200"/>
            <a:ext cx="32004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452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vider - Full Blue">
    <p:bg>
      <p:bgPr>
        <a:solidFill>
          <a:srgbClr val="002F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827782"/>
            <a:ext cx="5486400" cy="1077218"/>
          </a:xfrm>
        </p:spPr>
        <p:txBody>
          <a:bodyPr wrap="square" anchor="t" anchorCtr="0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3349C05-927F-3348-96DF-9086CF2761D6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USAID_Logo_White_v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5943600"/>
            <a:ext cx="1536970" cy="45720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746760" y="990600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938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1 Content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14FB1AD-D69E-B741-965A-0BAE826C2FA6}" type="datetime1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989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Full 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SAID_Logo_White_v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805" y="685800"/>
            <a:ext cx="1828800" cy="544010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EB2C8F94-9D67-854F-8417-3B884156945E}" type="datetime1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3600"/>
            <a:ext cx="5486400" cy="1600200"/>
          </a:xfrm>
        </p:spPr>
        <p:txBody>
          <a:bodyPr anchor="b" anchorCtr="0">
            <a:norm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114800"/>
            <a:ext cx="3429000" cy="16002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62000" y="3886200"/>
            <a:ext cx="32004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7712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38096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3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F1C838E6-2EFE-2E47-BF15-73F64BC0A44F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3 Content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25142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39C62A9A-2216-F44B-AFF9-136AA601C377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314548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22633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1 Content + Bottom Photo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3429000"/>
            <a:ext cx="8839200" cy="3276600"/>
          </a:xfrm>
          <a:solidFill>
            <a:schemeClr val="bg1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47082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600200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  <a:lvl2pPr>
              <a:defRPr>
                <a:solidFill>
                  <a:srgbClr val="6C6463"/>
                </a:solidFill>
              </a:defRPr>
            </a:lvl2pPr>
            <a:lvl3pPr>
              <a:defRPr>
                <a:solidFill>
                  <a:srgbClr val="6C6463"/>
                </a:solidFill>
              </a:defRPr>
            </a:lvl3pPr>
            <a:lvl4pPr>
              <a:defRPr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BCCE5460-4FB7-5647-9AB1-CEF5116A5DCA}" type="datetime1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83867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1 Content + Right Photo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152400"/>
            <a:ext cx="4419600" cy="6553200"/>
          </a:xfrm>
          <a:solidFill>
            <a:srgbClr val="FFFFFF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7D8A49A0-1A63-6943-82D6-C193E6102C72}" type="datetime1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3657600" cy="41148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08204"/>
            <a:ext cx="3657296" cy="1389888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6824639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Title Only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152400"/>
            <a:ext cx="4419600" cy="6553200"/>
          </a:xfrm>
          <a:solidFill>
            <a:srgbClr val="FFFFFF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1080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877104" y="2971800"/>
            <a:ext cx="3885896" cy="954107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936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1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14FB1AD-D69E-B741-965A-0BAE826C2FA6}" type="datetime1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42319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38096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3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F1C838E6-2EFE-2E47-BF15-73F64BC0A44F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51183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3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25142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39C62A9A-2216-F44B-AFF9-136AA601C377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314548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476668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1 Content + Bottom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3429000"/>
            <a:ext cx="8839200" cy="3276600"/>
          </a:xfrm>
          <a:solidFill>
            <a:srgbClr val="CFCDC9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47082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600200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  <a:lvl2pPr>
              <a:defRPr>
                <a:solidFill>
                  <a:srgbClr val="6C6463"/>
                </a:solidFill>
              </a:defRPr>
            </a:lvl2pPr>
            <a:lvl3pPr>
              <a:defRPr>
                <a:solidFill>
                  <a:srgbClr val="6C6463"/>
                </a:solidFill>
              </a:defRPr>
            </a:lvl3pPr>
            <a:lvl4pPr>
              <a:defRPr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BCCE5460-4FB7-5647-9AB1-CEF5116A5DCA}" type="datetime1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51040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1 Content + Right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152400"/>
            <a:ext cx="4419600" cy="6553200"/>
          </a:xfrm>
          <a:solidFill>
            <a:srgbClr val="CFCDC9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7D8A49A0-1A63-6943-82D6-C193E6102C72}" type="datetime1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3657600" cy="41148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08204"/>
            <a:ext cx="3657296" cy="1389888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9674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vider - Full 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827782"/>
            <a:ext cx="5486400" cy="1077218"/>
          </a:xfrm>
        </p:spPr>
        <p:txBody>
          <a:bodyPr wrap="square" anchor="t" anchorCtr="0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3349C05-927F-3348-96DF-9086CF2761D6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USAID_Logo_White_v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5943600"/>
            <a:ext cx="1536970" cy="45720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746760" y="990600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963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Title + Left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152400"/>
            <a:ext cx="4419600" cy="6553200"/>
          </a:xfrm>
          <a:solidFill>
            <a:srgbClr val="CFCDC9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1080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877104" y="2971800"/>
            <a:ext cx="3885896" cy="954107"/>
          </a:xfrm>
        </p:spPr>
        <p:txBody>
          <a:bodyPr wrap="square" anchor="ctr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73836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017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1 Content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14FB1AD-D69E-B741-965A-0BAE826C2FA6}" type="datetime1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609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2 Content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38096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3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AB18E012-EC0C-1649-A039-CB178266D114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604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3 Content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25142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39C62A9A-2216-F44B-AFF9-136AA601C377}" type="datetime1">
              <a:rPr lang="en-US" smtClean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314548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096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1 Content + Bottom Photo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3429000"/>
            <a:ext cx="8839200" cy="3276600"/>
          </a:xfrm>
          <a:solidFill>
            <a:schemeClr val="bg1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600200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  <a:lvl2pPr>
              <a:defRPr>
                <a:solidFill>
                  <a:srgbClr val="6C6463"/>
                </a:solidFill>
              </a:defRPr>
            </a:lvl2pPr>
            <a:lvl3pPr>
              <a:defRPr>
                <a:solidFill>
                  <a:srgbClr val="6C6463"/>
                </a:solidFill>
              </a:defRPr>
            </a:lvl3pPr>
            <a:lvl4pPr>
              <a:defRPr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193355D5-F1DA-0F48-9E7E-0A3FEBF9FF84}" type="datetime1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47082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7014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1 Content + Right Photo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152400"/>
            <a:ext cx="4419600" cy="6553200"/>
          </a:xfrm>
          <a:solidFill>
            <a:srgbClr val="FFFFFF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2057401"/>
            <a:ext cx="3657600" cy="4114799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08204"/>
            <a:ext cx="3657296" cy="1389888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011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Title Only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152400"/>
            <a:ext cx="4419600" cy="6553200"/>
          </a:xfrm>
          <a:solidFill>
            <a:srgbClr val="FFFFFF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1080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877104" y="2971800"/>
            <a:ext cx="3885896" cy="954107"/>
          </a:xfrm>
        </p:spPr>
        <p:txBody>
          <a:bodyPr wrap="square" anchor="ctr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925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104" y="4572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39224"/>
            <a:ext cx="2133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7C017F59-29DA-6F48-B92A-5AD511CC2D63}" type="datetime1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9224"/>
            <a:ext cx="2895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39224"/>
            <a:ext cx="2133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2222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88133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74" r:id="rId2"/>
    <p:sldLayoutId id="2147483654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4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30" r:id="rId15"/>
    <p:sldLayoutId id="2147483696" r:id="rId16"/>
    <p:sldLayoutId id="2147483716" r:id="rId17"/>
    <p:sldLayoutId id="2147483717" r:id="rId18"/>
    <p:sldLayoutId id="2147483718" r:id="rId19"/>
    <p:sldLayoutId id="2147483686" r:id="rId20"/>
    <p:sldLayoutId id="2147483720" r:id="rId21"/>
    <p:sldLayoutId id="2147483699" r:id="rId22"/>
    <p:sldLayoutId id="2147483694" r:id="rId23"/>
    <p:sldLayoutId id="2147483731" r:id="rId24"/>
    <p:sldLayoutId id="2147483732" r:id="rId25"/>
    <p:sldLayoutId id="2147483733" r:id="rId26"/>
    <p:sldLayoutId id="2147483734" r:id="rId27"/>
    <p:sldLayoutId id="2147483735" r:id="rId28"/>
    <p:sldLayoutId id="2147483736" r:id="rId29"/>
    <p:sldLayoutId id="2147483737" r:id="rId30"/>
    <p:sldLayoutId id="2147483739" r:id="rId3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rgbClr val="BA0C2F"/>
          </a:solidFill>
          <a:latin typeface="Gill Sans MT"/>
          <a:ea typeface="+mj-ea"/>
          <a:cs typeface="Gill Sans MT"/>
        </a:defRPr>
      </a:lvl1pPr>
    </p:titleStyle>
    <p:bodyStyle>
      <a:lvl1pPr marL="230188" indent="-230188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•"/>
        <a:defRPr sz="2000" b="0" i="0" kern="1200">
          <a:solidFill>
            <a:schemeClr val="accent3"/>
          </a:solidFill>
          <a:latin typeface="Gill Sans MT"/>
          <a:ea typeface="+mn-ea"/>
          <a:cs typeface="Gill Sans MT"/>
        </a:defRPr>
      </a:lvl1pPr>
      <a:lvl2pPr marL="684213" indent="-230188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–"/>
        <a:defRPr sz="2000" b="0" i="0" kern="1200">
          <a:solidFill>
            <a:schemeClr val="accent3"/>
          </a:solidFill>
          <a:latin typeface="Gill Sans MT"/>
          <a:ea typeface="+mn-ea"/>
          <a:cs typeface="Gill Sans MT"/>
        </a:defRPr>
      </a:lvl2pPr>
      <a:lvl3pPr marL="914400" indent="-230188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6C6463"/>
          </a:solidFill>
          <a:latin typeface="Gill Sans MT"/>
          <a:ea typeface="+mn-ea"/>
          <a:cs typeface="Gill Sans MT"/>
        </a:defRPr>
      </a:lvl3pPr>
      <a:lvl4pPr marL="1146175" indent="-231775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6C6463"/>
          </a:solidFill>
          <a:latin typeface="Gill Sans MT"/>
          <a:ea typeface="+mn-ea"/>
          <a:cs typeface="Gill Sans MT"/>
        </a:defRPr>
      </a:lvl4pPr>
      <a:lvl5pPr marL="1255713" indent="-230188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rgbClr val="6C6463"/>
          </a:solidFill>
          <a:latin typeface="Gill Sans MT"/>
          <a:ea typeface="+mn-ea"/>
          <a:cs typeface="Gill Sans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21701\ICF\DHS-8%20Pilot%20-%20Training\1%20-%20Pilot%20TOT%20Documents\CAPI\day%204\Entering%20Reproduction%20and%20Pregnancy%20.mp4" TargetMode="Externa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1143000" y="2057400"/>
            <a:ext cx="6400800" cy="2133600"/>
          </a:xfrm>
        </p:spPr>
        <p:txBody>
          <a:bodyPr>
            <a:normAutofit/>
          </a:bodyPr>
          <a:lstStyle/>
          <a:p>
            <a:r>
              <a:rPr lang="en-US" dirty="0"/>
              <a:t>Reproduction and Pregnancy History</a:t>
            </a:r>
            <a:br>
              <a:rPr lang="en-US" dirty="0"/>
            </a:br>
            <a:endParaRPr lang="en-US" dirty="0">
              <a:solidFill>
                <a:srgbClr val="651D3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919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9776-8B08-4613-AFFB-BA06DF7F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900" y="73194"/>
            <a:ext cx="62484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Points to remember : Controlling number of entries in pregnancy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237-0BD6-4D7C-ACAB-2D4E92C34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36976"/>
            <a:ext cx="8001000" cy="5410200"/>
          </a:xfrm>
        </p:spPr>
        <p:txBody>
          <a:bodyPr>
            <a:normAutofit/>
          </a:bodyPr>
          <a:lstStyle/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Q212 Total Pregnancy Outcomes controls initial number of entries in pregnancy table</a:t>
            </a: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Once the interviewer enters the first question in the table </a:t>
            </a:r>
          </a:p>
          <a:p>
            <a:pPr lvl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Number entries in the table can only be </a:t>
            </a:r>
            <a:r>
              <a:rPr lang="en-US" sz="2800" dirty="0">
                <a:solidFill>
                  <a:srgbClr val="FF0000"/>
                </a:solidFill>
              </a:rPr>
              <a:t>reduced</a:t>
            </a:r>
            <a:r>
              <a:rPr lang="en-US" sz="2800" dirty="0"/>
              <a:t> by using the delete function from CAPI toolbar</a:t>
            </a:r>
          </a:p>
          <a:p>
            <a:pPr lvl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Can be </a:t>
            </a:r>
            <a:r>
              <a:rPr lang="en-US" sz="2800" dirty="0">
                <a:solidFill>
                  <a:srgbClr val="FF0000"/>
                </a:solidFill>
              </a:rPr>
              <a:t>increased</a:t>
            </a:r>
            <a:r>
              <a:rPr lang="en-US" sz="2800" dirty="0"/>
              <a:t> by changing totals in Q201-Q211 or by using “add/insert</a:t>
            </a:r>
            <a:r>
              <a:rPr lang="en-US" sz="2800"/>
              <a:t>”  function</a:t>
            </a:r>
            <a:endParaRPr lang="en-US" sz="2800" dirty="0"/>
          </a:p>
          <a:p>
            <a:pPr lvl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Reducing totals in Q201-Q211 won’t change the number of entries in the pregnancy table</a:t>
            </a:r>
          </a:p>
          <a:p>
            <a:pPr lvl="1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4" name="Picture 4" descr="Free Remember Cliparts, Download Free Remember Cliparts png images, Free  ClipArts on Clipart Library">
            <a:extLst>
              <a:ext uri="{FF2B5EF4-FFF2-40B4-BE49-F238E27FC236}">
                <a16:creationId xmlns:a16="http://schemas.microsoft.com/office/drawing/2014/main" id="{6A0DC9A1-734B-4D65-A371-FD286F993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645" y="141843"/>
            <a:ext cx="1524000" cy="108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692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19887D-42C6-4323-AC10-9CED3C6011A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14FB1AD-D69E-B741-965A-0BAE826C2FA6}" type="datetime1">
              <a:rPr lang="en-US" smtClean="0"/>
              <a:pPr/>
              <a:t>5/13/2025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646BE-52B0-435D-98AC-9427E80C1D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FOOTER GOES HERE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B65648-AF32-4F45-B276-DB5DAB78F0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09A8FB-F081-4E2C-888F-470EE949B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782" y="457200"/>
            <a:ext cx="7772400" cy="954107"/>
          </a:xfrm>
        </p:spPr>
        <p:txBody>
          <a:bodyPr/>
          <a:lstStyle/>
          <a:p>
            <a:pPr algn="ctr"/>
            <a:r>
              <a:rPr lang="en-US" dirty="0"/>
              <a:t>Demonstration</a:t>
            </a:r>
            <a:br>
              <a:rPr lang="en-US" dirty="0"/>
            </a:br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9E4DE3-6B9B-438E-844E-AA62F3150B1F}"/>
              </a:ext>
            </a:extLst>
          </p:cNvPr>
          <p:cNvSpPr txBox="1"/>
          <p:nvPr/>
        </p:nvSpPr>
        <p:spPr>
          <a:xfrm>
            <a:off x="685800" y="1295400"/>
            <a:ext cx="8183418" cy="4454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Grace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She had three pregnancies since January 2010; the first,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resulted in twins but only one was born alive (Jane), while the other was a stillbirth. Jane was born in the eighth months of pregnancy on January 5 2010. Her younger brother, John, was born in February 2014 in the ninth month of pregnancy (eight completed months). When asked if there was a pregnancy between Jane and John, the respondent stated that she had a miscarriage in November 2012. She was 2 months pregnant.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 action="ppaction://hlinkfile"/>
              </a:rPr>
              <a:t>Entering section 2</a:t>
            </a:r>
            <a:endParaRPr lang="en-US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0589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9776-8B08-4613-AFFB-BA06DF7F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76200"/>
            <a:ext cx="7772400" cy="914400"/>
          </a:xfrm>
        </p:spPr>
        <p:txBody>
          <a:bodyPr/>
          <a:lstStyle/>
          <a:p>
            <a:r>
              <a:rPr lang="en-US" dirty="0"/>
              <a:t>Challenge when using Android CAPI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237-0BD6-4D7C-ACAB-2D4E92C34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219200"/>
            <a:ext cx="8001000" cy="5410200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Need to ensure pregnancies entered in correct order, sometimes may need to add/delete or re-order pregnancies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Can be difficult to see context of where user is in the table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Solution: </a:t>
            </a:r>
          </a:p>
          <a:p>
            <a:pPr marL="454025" lvl="1">
              <a:lnSpc>
                <a:spcPct val="115000"/>
              </a:lnSpc>
              <a:spcAft>
                <a:spcPts val="0"/>
              </a:spcAft>
            </a:pPr>
            <a:r>
              <a:rPr lang="en-US" sz="2800" dirty="0"/>
              <a:t> make use of navigation bar to keep track of where you are in the pregnancy table</a:t>
            </a:r>
          </a:p>
          <a:p>
            <a:pPr marL="454025" lvl="1">
              <a:lnSpc>
                <a:spcPct val="115000"/>
              </a:lnSpc>
              <a:spcAft>
                <a:spcPts val="0"/>
              </a:spcAft>
            </a:pPr>
            <a:r>
              <a:rPr lang="en-US" sz="2800" dirty="0"/>
              <a:t> use the “Pregnancy History” report on the CAPI toolbar </a:t>
            </a:r>
          </a:p>
        </p:txBody>
      </p:sp>
    </p:spTree>
    <p:extLst>
      <p:ext uri="{BB962C8B-B14F-4D97-AF65-F5344CB8AC3E}">
        <p14:creationId xmlns:p14="http://schemas.microsoft.com/office/powerpoint/2010/main" val="238216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9776-8B08-4613-AFFB-BA06DF7F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76200"/>
            <a:ext cx="7772400" cy="914400"/>
          </a:xfrm>
        </p:spPr>
        <p:txBody>
          <a:bodyPr/>
          <a:lstStyle/>
          <a:p>
            <a:r>
              <a:rPr lang="en-US" dirty="0"/>
              <a:t>Navigation bar</a:t>
            </a:r>
          </a:p>
        </p:txBody>
      </p:sp>
      <p:pic>
        <p:nvPicPr>
          <p:cNvPr id="7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28830CEE-D000-4F09-ABC8-E40136C55A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999" y="990600"/>
            <a:ext cx="5752871" cy="5486400"/>
          </a:xfrm>
        </p:spPr>
      </p:pic>
    </p:spTree>
    <p:extLst>
      <p:ext uri="{BB962C8B-B14F-4D97-AF65-F5344CB8AC3E}">
        <p14:creationId xmlns:p14="http://schemas.microsoft.com/office/powerpoint/2010/main" val="1869964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9776-8B08-4613-AFFB-BA06DF7F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87039"/>
            <a:ext cx="7772400" cy="914400"/>
          </a:xfrm>
        </p:spPr>
        <p:txBody>
          <a:bodyPr/>
          <a:lstStyle/>
          <a:p>
            <a:r>
              <a:rPr lang="en-US" dirty="0"/>
              <a:t>CAPI Tool bar pregnancy history</a:t>
            </a:r>
          </a:p>
        </p:txBody>
      </p:sp>
      <p:pic>
        <p:nvPicPr>
          <p:cNvPr id="6" name="Content Placeholder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96E30AD-1FC2-47AF-9D77-A8A422643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4891" y="425811"/>
            <a:ext cx="2472583" cy="3048000"/>
          </a:xfrm>
        </p:spPr>
      </p:pic>
      <p:pic>
        <p:nvPicPr>
          <p:cNvPr id="9" name="Picture 8" descr="Table&#10;&#10;Description automatically generated">
            <a:extLst>
              <a:ext uri="{FF2B5EF4-FFF2-40B4-BE49-F238E27FC236}">
                <a16:creationId xmlns:a16="http://schemas.microsoft.com/office/drawing/2014/main" id="{B1368785-0F5F-4176-BAF3-4DCD3AA7D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810000"/>
            <a:ext cx="6858000" cy="28364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DEC62E-FECB-4A33-AF47-421AB1340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949271"/>
            <a:ext cx="2381582" cy="1247949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2832A2EF-84BC-4BAD-87FB-4166BBABF935}"/>
              </a:ext>
            </a:extLst>
          </p:cNvPr>
          <p:cNvSpPr/>
          <p:nvPr/>
        </p:nvSpPr>
        <p:spPr>
          <a:xfrm>
            <a:off x="5334000" y="3320796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D4FAF45-8495-4D4D-8EB0-9E03B21501FA}"/>
              </a:ext>
            </a:extLst>
          </p:cNvPr>
          <p:cNvSpPr/>
          <p:nvPr/>
        </p:nvSpPr>
        <p:spPr>
          <a:xfrm>
            <a:off x="3657600" y="1340211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07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9776-8B08-4613-AFFB-BA06DF7F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762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Modifying structure of entries in pregnancy outcome table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E8563632-4DF2-48EA-B3E6-4D3D22F87B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4360661"/>
              </p:ext>
            </p:extLst>
          </p:nvPr>
        </p:nvGraphicFramePr>
        <p:xfrm>
          <a:off x="471055" y="1066800"/>
          <a:ext cx="8153400" cy="553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800">
                  <a:extLst>
                    <a:ext uri="{9D8B030D-6E8A-4147-A177-3AD203B41FA5}">
                      <a16:colId xmlns:a16="http://schemas.microsoft.com/office/drawing/2014/main" val="4238172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1496780300"/>
                    </a:ext>
                  </a:extLst>
                </a:gridCol>
                <a:gridCol w="2717800">
                  <a:extLst>
                    <a:ext uri="{9D8B030D-6E8A-4147-A177-3AD203B41FA5}">
                      <a16:colId xmlns:a16="http://schemas.microsoft.com/office/drawing/2014/main" val="15115765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Why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1526446"/>
                  </a:ext>
                </a:extLst>
              </a:tr>
              <a:tr h="1162050">
                <a:tc>
                  <a:txBody>
                    <a:bodyPr/>
                    <a:lstStyle/>
                    <a:p>
                      <a:r>
                        <a:rPr lang="en-US" sz="2000" dirty="0"/>
                        <a:t>Add or insert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“yes” response to probe questions Q222 OR using the “Add” or “Insert” functions from the CAPI Toolbar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Respondent may omit pregnancy outcomes in their initial reporting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46388"/>
                  </a:ext>
                </a:extLst>
              </a:tr>
              <a:tr h="1162050">
                <a:tc>
                  <a:txBody>
                    <a:bodyPr/>
                    <a:lstStyle/>
                    <a:p>
                      <a:r>
                        <a:rPr lang="en-US" sz="2000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“Delete” function in the CAPI toolbar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Interviewer error, entries that are not biological children of respondent, other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4696361"/>
                  </a:ext>
                </a:extLst>
              </a:tr>
              <a:tr h="1162050">
                <a:tc>
                  <a:txBody>
                    <a:bodyPr/>
                    <a:lstStyle/>
                    <a:p>
                      <a:r>
                        <a:rPr lang="en-US" sz="2000" dirty="0"/>
                        <a:t>Re-order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“Move” function in the CAPI toolbar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If pregnancy outcomes are listed out of order of date of end of pregnancy. The system will check and show a message if entries are out of order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693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76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9776-8B08-4613-AFFB-BA06DF7F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87039"/>
            <a:ext cx="7772400" cy="914400"/>
          </a:xfrm>
        </p:spPr>
        <p:txBody>
          <a:bodyPr/>
          <a:lstStyle/>
          <a:p>
            <a:r>
              <a:rPr lang="en-US" dirty="0"/>
              <a:t>CAPI Tool bar pregnancies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6E30AD-1FC2-47AF-9D77-A8A422643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274891" y="425811"/>
            <a:ext cx="2472583" cy="3047999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DEC62E-FECB-4A33-AF47-421AB1340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949271"/>
            <a:ext cx="2381582" cy="1247949"/>
          </a:xfrm>
          <a:prstGeom prst="rect">
            <a:avLst/>
          </a:prstGeom>
        </p:spPr>
      </p:pic>
      <p:sp>
        <p:nvSpPr>
          <p:cNvPr id="12" name="Arrow: Down 11">
            <a:extLst>
              <a:ext uri="{FF2B5EF4-FFF2-40B4-BE49-F238E27FC236}">
                <a16:creationId xmlns:a16="http://schemas.microsoft.com/office/drawing/2014/main" id="{2832A2EF-84BC-4BAD-87FB-4166BBABF935}"/>
              </a:ext>
            </a:extLst>
          </p:cNvPr>
          <p:cNvSpPr/>
          <p:nvPr/>
        </p:nvSpPr>
        <p:spPr>
          <a:xfrm rot="4027096">
            <a:off x="5379439" y="3687191"/>
            <a:ext cx="484632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4D4FAF45-8495-4D4D-8EB0-9E03B21501FA}"/>
              </a:ext>
            </a:extLst>
          </p:cNvPr>
          <p:cNvSpPr/>
          <p:nvPr/>
        </p:nvSpPr>
        <p:spPr>
          <a:xfrm>
            <a:off x="3657600" y="1340211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D3BA289-BF23-4831-A5B2-94F4525AAA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2590800"/>
            <a:ext cx="5000625" cy="3975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064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9776-8B08-4613-AFFB-BA06DF7F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76200"/>
            <a:ext cx="7772400" cy="914400"/>
          </a:xfrm>
        </p:spPr>
        <p:txBody>
          <a:bodyPr/>
          <a:lstStyle/>
          <a:p>
            <a:r>
              <a:rPr lang="en-US" dirty="0"/>
              <a:t>Inserting or adding pregnancies: steps</a:t>
            </a:r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D8F6ADF-1283-482D-9306-B0DD3CE1B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19600" y="1219200"/>
            <a:ext cx="4313717" cy="34290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2E6BFD-59C7-41F6-92CC-F6255808628D}"/>
              </a:ext>
            </a:extLst>
          </p:cNvPr>
          <p:cNvSpPr txBox="1">
            <a:spLocks/>
          </p:cNvSpPr>
          <p:nvPr/>
        </p:nvSpPr>
        <p:spPr>
          <a:xfrm>
            <a:off x="304800" y="1235364"/>
            <a:ext cx="42672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30188" indent="-230188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000" b="0" i="0" kern="1200">
                <a:solidFill>
                  <a:schemeClr val="accent3"/>
                </a:solidFill>
                <a:latin typeface="Gill Sans MT"/>
                <a:ea typeface="+mn-ea"/>
                <a:cs typeface="Gill Sans MT"/>
              </a:defRPr>
            </a:lvl1pPr>
            <a:lvl2pPr marL="684213" indent="-230188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–"/>
              <a:defRPr sz="2000" b="0" i="0" kern="1200">
                <a:solidFill>
                  <a:schemeClr val="accent3"/>
                </a:solidFill>
                <a:latin typeface="Gill Sans MT"/>
                <a:ea typeface="+mn-ea"/>
                <a:cs typeface="Gill Sans MT"/>
              </a:defRPr>
            </a:lvl2pPr>
            <a:lvl3pPr marL="914400" indent="-2301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6C6463"/>
                </a:solidFill>
                <a:latin typeface="Gill Sans MT"/>
                <a:ea typeface="+mn-ea"/>
                <a:cs typeface="Gill Sans MT"/>
              </a:defRPr>
            </a:lvl3pPr>
            <a:lvl4pPr marL="1146175" indent="-231775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6C6463"/>
                </a:solidFill>
                <a:latin typeface="Gill Sans MT"/>
                <a:ea typeface="+mn-ea"/>
                <a:cs typeface="Gill Sans MT"/>
              </a:defRPr>
            </a:lvl4pPr>
            <a:lvl5pPr marL="1255713" indent="-230188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b="0" i="0" kern="1200">
                <a:solidFill>
                  <a:srgbClr val="6C6463"/>
                </a:solidFill>
                <a:latin typeface="Gill Sans MT"/>
                <a:ea typeface="+mn-ea"/>
                <a:cs typeface="Gill Sans M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/>
              <a:t>1.Move to the pregnancy </a:t>
            </a:r>
            <a:r>
              <a:rPr lang="en-US" sz="2800" b="1" dirty="0"/>
              <a:t>before </a:t>
            </a:r>
            <a:r>
              <a:rPr lang="en-US" sz="2800" dirty="0"/>
              <a:t>which you wish to insert pregnancy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/>
              <a:t>2.Use toolbar option </a:t>
            </a:r>
            <a:r>
              <a:rPr lang="en-US" sz="2800" dirty="0">
                <a:solidFill>
                  <a:schemeClr val="bg2"/>
                </a:solidFill>
              </a:rPr>
              <a:t>Insert</a:t>
            </a:r>
            <a:r>
              <a:rPr lang="en-US" sz="2800" dirty="0"/>
              <a:t> or </a:t>
            </a:r>
            <a:r>
              <a:rPr lang="en-US" sz="2800" dirty="0">
                <a:solidFill>
                  <a:schemeClr val="bg2"/>
                </a:solidFill>
              </a:rPr>
              <a:t>Add after last pregnancy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/>
              <a:t>3 Once the entry is inserted the system will move to the first question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/>
              <a:t>4.Complete the questions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/>
              <a:t>5.Update reproduction section totals 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/>
              <a:t>6.Use “Advance to End” to move through to next entry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88A5BD-D993-4F9A-84A1-F6EAEAC06500}"/>
              </a:ext>
            </a:extLst>
          </p:cNvPr>
          <p:cNvSpPr txBox="1"/>
          <p:nvPr/>
        </p:nvSpPr>
        <p:spPr>
          <a:xfrm>
            <a:off x="4749802" y="4785809"/>
            <a:ext cx="381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Note : if pregnancy inserted as a result of “yes” response to Q225, follow steps 3-6</a:t>
            </a:r>
          </a:p>
        </p:txBody>
      </p:sp>
    </p:spTree>
    <p:extLst>
      <p:ext uri="{BB962C8B-B14F-4D97-AF65-F5344CB8AC3E}">
        <p14:creationId xmlns:p14="http://schemas.microsoft.com/office/powerpoint/2010/main" val="419171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9776-8B08-4613-AFFB-BA06DF7F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76200"/>
            <a:ext cx="7772400" cy="914400"/>
          </a:xfrm>
        </p:spPr>
        <p:txBody>
          <a:bodyPr/>
          <a:lstStyle/>
          <a:p>
            <a:r>
              <a:rPr lang="en-US" dirty="0"/>
              <a:t>Deleting pregnancies: steps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8F6ADF-1283-482D-9306-B0DD3CE1B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19600" y="1219200"/>
            <a:ext cx="4313716" cy="3429000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2E6BFD-59C7-41F6-92CC-F6255808628D}"/>
              </a:ext>
            </a:extLst>
          </p:cNvPr>
          <p:cNvSpPr txBox="1">
            <a:spLocks/>
          </p:cNvSpPr>
          <p:nvPr/>
        </p:nvSpPr>
        <p:spPr>
          <a:xfrm>
            <a:off x="304800" y="1235364"/>
            <a:ext cx="42672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30188" indent="-230188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000" b="0" i="0" kern="1200">
                <a:solidFill>
                  <a:schemeClr val="accent3"/>
                </a:solidFill>
                <a:latin typeface="Gill Sans MT"/>
                <a:ea typeface="+mn-ea"/>
                <a:cs typeface="Gill Sans MT"/>
              </a:defRPr>
            </a:lvl1pPr>
            <a:lvl2pPr marL="684213" indent="-230188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–"/>
              <a:defRPr sz="2000" b="0" i="0" kern="1200">
                <a:solidFill>
                  <a:schemeClr val="accent3"/>
                </a:solidFill>
                <a:latin typeface="Gill Sans MT"/>
                <a:ea typeface="+mn-ea"/>
                <a:cs typeface="Gill Sans MT"/>
              </a:defRPr>
            </a:lvl2pPr>
            <a:lvl3pPr marL="914400" indent="-2301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6C6463"/>
                </a:solidFill>
                <a:latin typeface="Gill Sans MT"/>
                <a:ea typeface="+mn-ea"/>
                <a:cs typeface="Gill Sans MT"/>
              </a:defRPr>
            </a:lvl3pPr>
            <a:lvl4pPr marL="1146175" indent="-231775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6C6463"/>
                </a:solidFill>
                <a:latin typeface="Gill Sans MT"/>
                <a:ea typeface="+mn-ea"/>
                <a:cs typeface="Gill Sans MT"/>
              </a:defRPr>
            </a:lvl4pPr>
            <a:lvl5pPr marL="1255713" indent="-230188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b="0" i="0" kern="1200">
                <a:solidFill>
                  <a:srgbClr val="6C6463"/>
                </a:solidFill>
                <a:latin typeface="Gill Sans MT"/>
                <a:ea typeface="+mn-ea"/>
                <a:cs typeface="Gill Sans M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/>
              <a:t>1.Move to any question for the pregnancy which you wish to delete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/>
              <a:t>2.Use toolbar option </a:t>
            </a:r>
            <a:r>
              <a:rPr lang="en-US" sz="2800" dirty="0">
                <a:solidFill>
                  <a:schemeClr val="bg2"/>
                </a:solidFill>
              </a:rPr>
              <a:t>Delete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/>
              <a:t>3 Once the entry is deleted the system will move to the first question of the following pregnancy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/>
              <a:t>4.Update reproduction section totals 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/>
              <a:t>6.Use “Advance to End” to move through to next entry</a:t>
            </a:r>
          </a:p>
        </p:txBody>
      </p:sp>
    </p:spTree>
    <p:extLst>
      <p:ext uri="{BB962C8B-B14F-4D97-AF65-F5344CB8AC3E}">
        <p14:creationId xmlns:p14="http://schemas.microsoft.com/office/powerpoint/2010/main" val="153617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9776-8B08-4613-AFFB-BA06DF7F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76200"/>
            <a:ext cx="7772400" cy="914400"/>
          </a:xfrm>
        </p:spPr>
        <p:txBody>
          <a:bodyPr/>
          <a:lstStyle/>
          <a:p>
            <a:r>
              <a:rPr lang="en-US" dirty="0"/>
              <a:t>Moving pregnancies: steps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8F6ADF-1283-482D-9306-B0DD3CE1B2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4419600" y="1219200"/>
            <a:ext cx="4313716" cy="3428999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2E6BFD-59C7-41F6-92CC-F6255808628D}"/>
              </a:ext>
            </a:extLst>
          </p:cNvPr>
          <p:cNvSpPr txBox="1">
            <a:spLocks/>
          </p:cNvSpPr>
          <p:nvPr/>
        </p:nvSpPr>
        <p:spPr>
          <a:xfrm>
            <a:off x="304800" y="1235364"/>
            <a:ext cx="42672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0188" indent="-230188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000" b="0" i="0" kern="1200">
                <a:solidFill>
                  <a:schemeClr val="accent3"/>
                </a:solidFill>
                <a:latin typeface="Gill Sans MT"/>
                <a:ea typeface="+mn-ea"/>
                <a:cs typeface="Gill Sans MT"/>
              </a:defRPr>
            </a:lvl1pPr>
            <a:lvl2pPr marL="684213" indent="-230188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–"/>
              <a:defRPr sz="2000" b="0" i="0" kern="1200">
                <a:solidFill>
                  <a:schemeClr val="accent3"/>
                </a:solidFill>
                <a:latin typeface="Gill Sans MT"/>
                <a:ea typeface="+mn-ea"/>
                <a:cs typeface="Gill Sans MT"/>
              </a:defRPr>
            </a:lvl2pPr>
            <a:lvl3pPr marL="914400" indent="-2301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6C6463"/>
                </a:solidFill>
                <a:latin typeface="Gill Sans MT"/>
                <a:ea typeface="+mn-ea"/>
                <a:cs typeface="Gill Sans MT"/>
              </a:defRPr>
            </a:lvl3pPr>
            <a:lvl4pPr marL="1146175" indent="-231775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6C6463"/>
                </a:solidFill>
                <a:latin typeface="Gill Sans MT"/>
                <a:ea typeface="+mn-ea"/>
                <a:cs typeface="Gill Sans MT"/>
              </a:defRPr>
            </a:lvl4pPr>
            <a:lvl5pPr marL="1255713" indent="-230188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b="0" i="0" kern="1200">
                <a:solidFill>
                  <a:srgbClr val="6C6463"/>
                </a:solidFill>
                <a:latin typeface="Gill Sans MT"/>
                <a:ea typeface="+mn-ea"/>
                <a:cs typeface="Gill Sans M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/>
              <a:t>1.Move to any question for the pregnancy you wish to move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/>
              <a:t>2.Use toolbar option </a:t>
            </a:r>
            <a:r>
              <a:rPr lang="en-US" sz="2800" dirty="0">
                <a:solidFill>
                  <a:schemeClr val="bg2"/>
                </a:solidFill>
              </a:rPr>
              <a:t>Move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/>
              <a:t>3 Pick the pregnancy you wish to move the current entry </a:t>
            </a:r>
            <a:r>
              <a:rPr lang="en-US" sz="2800" b="1" dirty="0"/>
              <a:t>before</a:t>
            </a:r>
            <a:endParaRPr lang="en-US" sz="280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/>
              <a:t>4.Use “Advance to End” to move through to next entry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192480-F68B-4B68-BE7B-3F46BCE8BCCA}"/>
              </a:ext>
            </a:extLst>
          </p:cNvPr>
          <p:cNvSpPr txBox="1"/>
          <p:nvPr/>
        </p:nvSpPr>
        <p:spPr>
          <a:xfrm>
            <a:off x="4724400" y="4680526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 you can only move pregnancies UP the table not DOWN, so pick the more recent pregnancy to move</a:t>
            </a:r>
          </a:p>
        </p:txBody>
      </p:sp>
    </p:spTree>
    <p:extLst>
      <p:ext uri="{BB962C8B-B14F-4D97-AF65-F5344CB8AC3E}">
        <p14:creationId xmlns:p14="http://schemas.microsoft.com/office/powerpoint/2010/main" val="112981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C793D79-377E-41A2-9D81-9EE65996C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Reproduction	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27FF086-EB0F-474D-A582-744698F71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 Added questions on Pregnancy losses 210-211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CAPI system now uses Live Births + Pregnancy Losses to calculate number of entries in pregnancy table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In CAPI added features to add/insert pregnancies, delete pregnancies, re-order pregnancies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To address concerns that DHS was under-estimating fertility and mortality due to difficulty of modifying birth history (as it </a:t>
            </a:r>
            <a:r>
              <a:rPr lang="en-US" altLang="en-US" sz="2800"/>
              <a:t>then was)</a:t>
            </a:r>
            <a:endParaRPr lang="en-US" altLang="en-US" sz="2800" dirty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en-US" dirty="0"/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9776-8B08-4613-AFFB-BA06DF7F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916" y="212436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dirty="0"/>
              <a:t>Consistency checks between reproduction and pregnancy table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2E6BFD-59C7-41F6-92CC-F6255808628D}"/>
              </a:ext>
            </a:extLst>
          </p:cNvPr>
          <p:cNvSpPr txBox="1">
            <a:spLocks/>
          </p:cNvSpPr>
          <p:nvPr/>
        </p:nvSpPr>
        <p:spPr>
          <a:xfrm>
            <a:off x="304800" y="1235364"/>
            <a:ext cx="7467600" cy="5410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30188" indent="-230188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2000" b="0" i="0" kern="1200">
                <a:solidFill>
                  <a:schemeClr val="accent3"/>
                </a:solidFill>
                <a:latin typeface="Gill Sans MT"/>
                <a:ea typeface="+mn-ea"/>
                <a:cs typeface="Gill Sans MT"/>
              </a:defRPr>
            </a:lvl1pPr>
            <a:lvl2pPr marL="684213" indent="-230188" algn="l" defTabSz="457200" rtl="0" eaLnBrk="1" latinLnBrk="0" hangingPunct="1">
              <a:spcBef>
                <a:spcPts val="0"/>
              </a:spcBef>
              <a:spcAft>
                <a:spcPts val="1200"/>
              </a:spcAft>
              <a:buFont typeface="Arial"/>
              <a:buChar char="–"/>
              <a:defRPr sz="2000" b="0" i="0" kern="1200">
                <a:solidFill>
                  <a:schemeClr val="accent3"/>
                </a:solidFill>
                <a:latin typeface="Gill Sans MT"/>
                <a:ea typeface="+mn-ea"/>
                <a:cs typeface="Gill Sans MT"/>
              </a:defRPr>
            </a:lvl2pPr>
            <a:lvl3pPr marL="914400" indent="-230188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b="0" i="0" kern="1200">
                <a:solidFill>
                  <a:srgbClr val="6C6463"/>
                </a:solidFill>
                <a:latin typeface="Gill Sans MT"/>
                <a:ea typeface="+mn-ea"/>
                <a:cs typeface="Gill Sans MT"/>
              </a:defRPr>
            </a:lvl3pPr>
            <a:lvl4pPr marL="1146175" indent="-231775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600" b="0" i="0" kern="1200">
                <a:solidFill>
                  <a:srgbClr val="6C6463"/>
                </a:solidFill>
                <a:latin typeface="Gill Sans MT"/>
                <a:ea typeface="+mn-ea"/>
                <a:cs typeface="Gill Sans MT"/>
              </a:defRPr>
            </a:lvl4pPr>
            <a:lvl5pPr marL="1255713" indent="-230188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400" b="0" i="0" kern="1200">
                <a:solidFill>
                  <a:srgbClr val="6C6463"/>
                </a:solidFill>
                <a:latin typeface="Gill Sans MT"/>
                <a:ea typeface="+mn-ea"/>
                <a:cs typeface="Gill Sans MT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/>
              <a:t>Total live births in </a:t>
            </a:r>
            <a:r>
              <a:rPr lang="en-US" sz="2800" dirty="0">
                <a:solidFill>
                  <a:srgbClr val="FF0000"/>
                </a:solidFill>
              </a:rPr>
              <a:t>Q208</a:t>
            </a:r>
            <a:r>
              <a:rPr lang="en-US" sz="2800" dirty="0"/>
              <a:t> must equal total of </a:t>
            </a:r>
            <a:r>
              <a:rPr lang="en-US" sz="2800" dirty="0">
                <a:solidFill>
                  <a:srgbClr val="FF0000"/>
                </a:solidFill>
              </a:rPr>
              <a:t>live births </a:t>
            </a:r>
            <a:r>
              <a:rPr lang="en-US" sz="2800" dirty="0"/>
              <a:t>in pregnancy table</a:t>
            </a:r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endParaRPr lang="en-US" sz="2800" dirty="0"/>
          </a:p>
          <a:p>
            <a:pPr marL="0" indent="0">
              <a:lnSpc>
                <a:spcPct val="115000"/>
              </a:lnSpc>
              <a:spcAft>
                <a:spcPts val="0"/>
              </a:spcAft>
              <a:buNone/>
            </a:pPr>
            <a:r>
              <a:rPr lang="en-US" sz="2800" dirty="0"/>
              <a:t>Total pregnancy losses in </a:t>
            </a:r>
            <a:r>
              <a:rPr lang="en-US" sz="2800" dirty="0">
                <a:solidFill>
                  <a:srgbClr val="FF0000"/>
                </a:solidFill>
              </a:rPr>
              <a:t>Q212</a:t>
            </a:r>
            <a:r>
              <a:rPr lang="en-US" sz="2800" dirty="0"/>
              <a:t> must equal number of </a:t>
            </a:r>
            <a:r>
              <a:rPr lang="en-US" sz="2800" dirty="0">
                <a:solidFill>
                  <a:srgbClr val="FF0000"/>
                </a:solidFill>
              </a:rPr>
              <a:t>miscarriages/abortions/stillbirths </a:t>
            </a:r>
            <a:r>
              <a:rPr lang="en-US" sz="2800" dirty="0"/>
              <a:t>in pregnancy table</a:t>
            </a:r>
          </a:p>
        </p:txBody>
      </p:sp>
    </p:spTree>
    <p:extLst>
      <p:ext uri="{BB962C8B-B14F-4D97-AF65-F5344CB8AC3E}">
        <p14:creationId xmlns:p14="http://schemas.microsoft.com/office/powerpoint/2010/main" val="116301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81EA6-D042-4BD7-8B48-62E56781C3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65293B-23D9-46B4-A071-4EF1DF4A3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845E18-E12C-4EC1-BD91-71F183474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9400" y="5905500"/>
            <a:ext cx="5181600" cy="1600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Questions or Comments?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7B7D3F-CD1A-4DB7-982B-A80ADB946CF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24000" y="4914900"/>
            <a:ext cx="7772400" cy="830263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721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C793D79-377E-41A2-9D81-9EE65996C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219200" y="461818"/>
            <a:ext cx="7772400" cy="9144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Pregnancy Outcome Table	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27FF086-EB0F-474D-A582-744698F71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41910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 2 rosters 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Part 1 Introductory Roster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Part 2 Continuation Roster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en-US" dirty="0"/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C8DC9E-FF82-482C-BD75-DBC6F7A711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724400" y="-200716"/>
            <a:ext cx="2079115" cy="683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914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C793D79-377E-41A2-9D81-9EE65996C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Introductory Roster	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1DA51-3F49-498A-AA6F-775450951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210012-A999-4186-9A66-122EDC0A8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388" y="1571366"/>
            <a:ext cx="8583223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7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C793D79-377E-41A2-9D81-9EE65996C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Introductory Roster	</a:t>
            </a:r>
            <a:br>
              <a:rPr lang="en-US" altLang="en-US" dirty="0"/>
            </a:br>
            <a:endParaRPr lang="en-US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E83C04F-C08C-4599-AE67-AD7FC385F1E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371600"/>
          <a:ext cx="7619695" cy="4876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9119">
                  <a:extLst>
                    <a:ext uri="{9D8B030D-6E8A-4147-A177-3AD203B41FA5}">
                      <a16:colId xmlns:a16="http://schemas.microsoft.com/office/drawing/2014/main" val="2667633615"/>
                    </a:ext>
                  </a:extLst>
                </a:gridCol>
                <a:gridCol w="3810576">
                  <a:extLst>
                    <a:ext uri="{9D8B030D-6E8A-4147-A177-3AD203B41FA5}">
                      <a16:colId xmlns:a16="http://schemas.microsoft.com/office/drawing/2014/main" val="2398671849"/>
                    </a:ext>
                  </a:extLst>
                </a:gridCol>
              </a:tblGrid>
              <a:tr h="8216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Single or multiple pregnancy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Q215</a:t>
                      </a: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8146234"/>
                  </a:ext>
                </a:extLst>
              </a:tr>
              <a:tr h="3975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Pregnancy outcome 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Q216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9609316"/>
                  </a:ext>
                </a:extLst>
              </a:tr>
              <a:tr h="8216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Baby cried, moved or breathed 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Q217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9986995"/>
                  </a:ext>
                </a:extLst>
              </a:tr>
              <a:tr h="3975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Child name 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Q218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0269997"/>
                  </a:ext>
                </a:extLst>
              </a:tr>
              <a:tr h="3975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Sex of child 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Q219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97988240"/>
                  </a:ext>
                </a:extLst>
              </a:tr>
              <a:tr h="8216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Date of birth/end of pregnancy 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Q220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57111139"/>
                  </a:ext>
                </a:extLst>
              </a:tr>
              <a:tr h="39753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Duration of pregnancy 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Q221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8342859"/>
                  </a:ext>
                </a:extLst>
              </a:tr>
              <a:tr h="821661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Pregnancy between this and prior pregnancy</a:t>
                      </a:r>
                      <a:endParaRPr lang="en-US" sz="28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Q222</a:t>
                      </a:r>
                      <a:endParaRPr lang="en-US" sz="28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6662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9693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C793D79-377E-41A2-9D81-9EE65996C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7772400" cy="9144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Continuation Roster	</a:t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BA696D0-69CC-4D0E-A5DA-D8ABF60458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71600" y="692898"/>
            <a:ext cx="5883494" cy="5837828"/>
          </a:xfrm>
        </p:spPr>
      </p:pic>
    </p:spTree>
    <p:extLst>
      <p:ext uri="{BB962C8B-B14F-4D97-AF65-F5344CB8AC3E}">
        <p14:creationId xmlns:p14="http://schemas.microsoft.com/office/powerpoint/2010/main" val="366188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C793D79-377E-41A2-9D81-9EE65996C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Continuation Roster	</a:t>
            </a:r>
            <a:br>
              <a:rPr lang="en-US" altLang="en-US" dirty="0"/>
            </a:br>
            <a:endParaRPr lang="en-US" alt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1231C1D-5D2C-4FBC-9D5F-ACDF738346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6800" y="1143000"/>
          <a:ext cx="7086599" cy="5257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542622">
                  <a:extLst>
                    <a:ext uri="{9D8B030D-6E8A-4147-A177-3AD203B41FA5}">
                      <a16:colId xmlns:a16="http://schemas.microsoft.com/office/drawing/2014/main" val="2970329811"/>
                    </a:ext>
                  </a:extLst>
                </a:gridCol>
                <a:gridCol w="3543977">
                  <a:extLst>
                    <a:ext uri="{9D8B030D-6E8A-4147-A177-3AD203B41FA5}">
                      <a16:colId xmlns:a16="http://schemas.microsoft.com/office/drawing/2014/main" val="914996058"/>
                    </a:ext>
                  </a:extLst>
                </a:gridCol>
              </a:tblGrid>
              <a:tr h="11474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Pregnancy outcome (final)                 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Q223</a:t>
                      </a:r>
                      <a:r>
                        <a:rPr lang="en-US" sz="2800" dirty="0">
                          <a:effectLst/>
                        </a:rPr>
                        <a:t>   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2297769"/>
                  </a:ext>
                </a:extLst>
              </a:tr>
              <a:tr h="6051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Child is still alive                          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Q224   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80074654"/>
                  </a:ext>
                </a:extLst>
              </a:tr>
              <a:tr h="6051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Current age of child                          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Q225   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69823771"/>
                  </a:ext>
                </a:extLst>
              </a:tr>
              <a:tr h="11474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Child living with respondent                  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Q226   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0590591"/>
                  </a:ext>
                </a:extLst>
              </a:tr>
              <a:tr h="114744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Line number in the household                  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Q227   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4621027"/>
                  </a:ext>
                </a:extLst>
              </a:tr>
              <a:tr h="60515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effectLst/>
                        </a:rPr>
                        <a:t>Age at death                                  </a:t>
                      </a:r>
                      <a:endParaRPr lang="en-US" sz="360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</a:rPr>
                        <a:t>Q228   </a:t>
                      </a:r>
                      <a:endParaRPr lang="en-US" sz="3600" dirty="0">
                        <a:effectLst/>
                        <a:latin typeface="Calibri" panose="020F0502020204030204" pitchFamily="34" charset="0"/>
                        <a:ea typeface="Yu Mincho" panose="02020400000000000000" pitchFamily="18" charset="-128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51456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840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9776-8B08-4613-AFFB-BA06DF7F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76200"/>
            <a:ext cx="7772400" cy="914400"/>
          </a:xfrm>
        </p:spPr>
        <p:txBody>
          <a:bodyPr/>
          <a:lstStyle/>
          <a:p>
            <a:r>
              <a:rPr lang="en-US" dirty="0"/>
              <a:t>Points to remember : Pregnancy losses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237-0BD6-4D7C-ACAB-2D4E92C34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123122"/>
            <a:ext cx="5715000" cy="5430078"/>
          </a:xfrm>
        </p:spPr>
        <p:txBody>
          <a:bodyPr>
            <a:normAutofit fontScale="92500" lnSpcReduction="10000"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Pregnancy losses : stillbirths, miscarriages and abortions treated differently from live births by the CAPI system when completing the pregnancy history. 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US" sz="24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Name field for the pregnancy will be automatically filled by the CAPI system with the type of outcome. For example, for a stillbirth, the text “BORN DEAD” will appear in the name field for that pregnancy.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The question text for Q220 will change to “</a:t>
            </a:r>
            <a:r>
              <a:rPr lang="en-US" sz="24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On what day, month and year did this pregnancy end</a:t>
            </a:r>
            <a:r>
              <a:rPr lang="en-US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” instead of </a:t>
            </a:r>
            <a:r>
              <a:rPr lang="en-US" sz="24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“... was [Name] born</a:t>
            </a:r>
            <a:r>
              <a:rPr lang="en-US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”. </a:t>
            </a:r>
          </a:p>
          <a:p>
            <a:r>
              <a:rPr lang="en-US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Questions Q224 – Q228 (alive, age, </a:t>
            </a:r>
            <a:r>
              <a:rPr lang="en-US" sz="2400" dirty="0"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residence) </a:t>
            </a:r>
            <a:r>
              <a:rPr lang="en-US" sz="24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will be skipped</a:t>
            </a:r>
            <a:endParaRPr lang="en-US" sz="2800" dirty="0"/>
          </a:p>
        </p:txBody>
      </p:sp>
      <p:pic>
        <p:nvPicPr>
          <p:cNvPr id="3076" name="Picture 4" descr="Free Remember Cliparts, Download Free Remember Cliparts png images, Free  ClipArts on Clipart Library">
            <a:extLst>
              <a:ext uri="{FF2B5EF4-FFF2-40B4-BE49-F238E27FC236}">
                <a16:creationId xmlns:a16="http://schemas.microsoft.com/office/drawing/2014/main" id="{5D88E3A8-6FDD-457E-BC83-940D4E650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1143000"/>
            <a:ext cx="25336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314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C9776-8B08-4613-AFFB-BA06DF7F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76200"/>
            <a:ext cx="7772400" cy="914400"/>
          </a:xfrm>
        </p:spPr>
        <p:txBody>
          <a:bodyPr/>
          <a:lstStyle/>
          <a:p>
            <a:r>
              <a:rPr lang="en-US" dirty="0"/>
              <a:t>Points to remember : Multiple births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237-0BD6-4D7C-ACAB-2D4E92C34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3048000"/>
            <a:ext cx="8001000" cy="5410200"/>
          </a:xfrm>
        </p:spPr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Multiple births can have different outcomes </a:t>
            </a:r>
            <a:r>
              <a:rPr lang="en-US" sz="2800" dirty="0" err="1"/>
              <a:t>eg</a:t>
            </a:r>
            <a:r>
              <a:rPr lang="en-US" sz="2800" dirty="0"/>
              <a:t> one miscarriage one live birth</a:t>
            </a: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Multiple births must be within 1 day of each other otherwise an error message will be generated</a:t>
            </a:r>
          </a:p>
        </p:txBody>
      </p:sp>
      <p:pic>
        <p:nvPicPr>
          <p:cNvPr id="4" name="Picture 4" descr="Free Remember Cliparts, Download Free Remember Cliparts png images, Free  ClipArts on Clipart Library">
            <a:extLst>
              <a:ext uri="{FF2B5EF4-FFF2-40B4-BE49-F238E27FC236}">
                <a16:creationId xmlns:a16="http://schemas.microsoft.com/office/drawing/2014/main" id="{6A0DC9A1-734B-4D65-A371-FD286F993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1091478"/>
            <a:ext cx="25336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120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FFFFF"/>
      </a:lt1>
      <a:dk2>
        <a:srgbClr val="002F6C"/>
      </a:dk2>
      <a:lt2>
        <a:srgbClr val="BA0C2F"/>
      </a:lt2>
      <a:accent1>
        <a:srgbClr val="002F6C"/>
      </a:accent1>
      <a:accent2>
        <a:srgbClr val="BA0C2F"/>
      </a:accent2>
      <a:accent3>
        <a:srgbClr val="6C6463"/>
      </a:accent3>
      <a:accent4>
        <a:srgbClr val="000000"/>
      </a:accent4>
      <a:accent5>
        <a:srgbClr val="CFCDC9"/>
      </a:accent5>
      <a:accent6>
        <a:srgbClr val="0067B9"/>
      </a:accent6>
      <a:hlink>
        <a:srgbClr val="6C6463"/>
      </a:hlink>
      <a:folHlink>
        <a:srgbClr val="CFCDC9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2">
    <a:dk1>
      <a:sysClr val="windowText" lastClr="000000"/>
    </a:dk1>
    <a:lt1>
      <a:srgbClr val="FFFFFF"/>
    </a:lt1>
    <a:dk2>
      <a:srgbClr val="002F6C"/>
    </a:dk2>
    <a:lt2>
      <a:srgbClr val="BA0C2F"/>
    </a:lt2>
    <a:accent1>
      <a:srgbClr val="002F6C"/>
    </a:accent1>
    <a:accent2>
      <a:srgbClr val="BA0C2F"/>
    </a:accent2>
    <a:accent3>
      <a:srgbClr val="6C6463"/>
    </a:accent3>
    <a:accent4>
      <a:srgbClr val="000000"/>
    </a:accent4>
    <a:accent5>
      <a:srgbClr val="CFCDC9"/>
    </a:accent5>
    <a:accent6>
      <a:srgbClr val="0067B9"/>
    </a:accent6>
    <a:hlink>
      <a:srgbClr val="6C6463"/>
    </a:hlink>
    <a:folHlink>
      <a:srgbClr val="CFCDC9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E0BC70FB04E14C8ED45C26FF73C393" ma:contentTypeVersion="537" ma:contentTypeDescription="Create a new document." ma:contentTypeScope="" ma:versionID="8b19ed0a612f3850ab84456d06756ffd">
  <xsd:schema xmlns:xsd="http://www.w3.org/2001/XMLSchema" xmlns:xs="http://www.w3.org/2001/XMLSchema" xmlns:p="http://schemas.microsoft.com/office/2006/metadata/properties" xmlns:ns2="d16efad5-0601-4cf0-b7c2-89968258c777" xmlns:ns3="d58a30a2-7d65-49ea-9133-261ce59728b8" targetNamespace="http://schemas.microsoft.com/office/2006/metadata/properties" ma:root="true" ma:fieldsID="15934da9b26ab374bca3dfb1f2ed2c30" ns2:_="" ns3:_="">
    <xsd:import namespace="d16efad5-0601-4cf0-b7c2-89968258c777"/>
    <xsd:import namespace="d58a30a2-7d65-49ea-9133-261ce59728b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efad5-0601-4cf0-b7c2-89968258c77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8a30a2-7d65-49ea-9133-261ce59728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16efad5-0601-4cf0-b7c2-89968258c777">VMX3MACP777Z-1201013908-7264</_dlc_DocId>
    <_dlc_DocIdUrl xmlns="d16efad5-0601-4cf0-b7c2-89968258c777">
      <Url>https://icfonline.sharepoint.com/sites/ihd-dhs/Standard8/_layouts/15/DocIdRedir.aspx?ID=VMX3MACP777Z-1201013908-7264</Url>
      <Description>VMX3MACP777Z-1201013908-7264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9E7B19AB-DD9D-4C28-8CD5-5A7D0FE11B2A}"/>
</file>

<file path=customXml/itemProps2.xml><?xml version="1.0" encoding="utf-8"?>
<ds:datastoreItem xmlns:ds="http://schemas.openxmlformats.org/officeDocument/2006/customXml" ds:itemID="{AB90D245-0837-47C9-9C69-75072F91A40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88DA9F3-B0A0-46F6-873F-80FFC2CA35E5}">
  <ds:schemaRefs>
    <ds:schemaRef ds:uri="http://schemas.microsoft.com/office/infopath/2007/PartnerControls"/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90d8e396-c0ef-457c-a6ad-39ba960144c7"/>
    <ds:schemaRef ds:uri="http://schemas.microsoft.com/office/2006/metadata/properties"/>
    <ds:schemaRef ds:uri="http://purl.org/dc/elements/1.1/"/>
    <ds:schemaRef ds:uri="d8106e86-fdd7-4d40-af2c-62bbbc233f41"/>
    <ds:schemaRef ds:uri="25a27075-fccf-4d79-b7ac-68e1c98a67c2"/>
    <ds:schemaRef ds:uri="d16efad5-0601-4cf0-b7c2-89968258c777"/>
  </ds:schemaRefs>
</ds:datastoreItem>
</file>

<file path=customXml/itemProps4.xml><?xml version="1.0" encoding="utf-8"?>
<ds:datastoreItem xmlns:ds="http://schemas.openxmlformats.org/officeDocument/2006/customXml" ds:itemID="{8B4C653F-3E13-48EB-8758-F1C5C7F133D8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6493</TotalTime>
  <Words>1026</Words>
  <Application>Microsoft Office PowerPoint</Application>
  <PresentationFormat>On-screen Show (4:3)</PresentationFormat>
  <Paragraphs>133</Paragraphs>
  <Slides>21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Gill Sans MT</vt:lpstr>
      <vt:lpstr>Wingdings</vt:lpstr>
      <vt:lpstr>Office Theme</vt:lpstr>
      <vt:lpstr>Reproduction and Pregnancy History </vt:lpstr>
      <vt:lpstr>Reproduction  </vt:lpstr>
      <vt:lpstr>Pregnancy Outcome Table  </vt:lpstr>
      <vt:lpstr>Introductory Roster  </vt:lpstr>
      <vt:lpstr>Introductory Roster  </vt:lpstr>
      <vt:lpstr>Continuation Roster  </vt:lpstr>
      <vt:lpstr>Continuation Roster  </vt:lpstr>
      <vt:lpstr>Points to remember : Pregnancy losses</vt:lpstr>
      <vt:lpstr>Points to remember : Multiple births</vt:lpstr>
      <vt:lpstr>Points to remember : Controlling number of entries in pregnancy table</vt:lpstr>
      <vt:lpstr>Demonstration </vt:lpstr>
      <vt:lpstr>Challenge when using Android CAPI </vt:lpstr>
      <vt:lpstr>Navigation bar</vt:lpstr>
      <vt:lpstr>CAPI Tool bar pregnancy history</vt:lpstr>
      <vt:lpstr>Modifying structure of entries in pregnancy outcome table </vt:lpstr>
      <vt:lpstr>CAPI Tool bar pregnancies</vt:lpstr>
      <vt:lpstr>Inserting or adding pregnancies: steps</vt:lpstr>
      <vt:lpstr>Deleting pregnancies: steps</vt:lpstr>
      <vt:lpstr>Moving pregnancies: steps</vt:lpstr>
      <vt:lpstr>Consistency checks between reproduction and pregnancy table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COVER OPTION TITLE GOES HERE CAN  RUN THREE LINES</dc:title>
  <dc:creator>Jean de Dieu  Bizimana</dc:creator>
  <cp:lastModifiedBy>Purvis, Keith</cp:lastModifiedBy>
  <cp:revision>72</cp:revision>
  <dcterms:created xsi:type="dcterms:W3CDTF">2020-09-10T14:39:45Z</dcterms:created>
  <dcterms:modified xsi:type="dcterms:W3CDTF">2025-05-13T19:33:22Z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0x010100A9E0BC70FB04E14C8ED45C26FF73C393</vt:lpwstr>
  </property>
  <property fmtid="{D5CDD505-2E9C-101B-9397-08002B2CF9AE}" pid="3" name="_dlc_DocIdItemGuid">
    <vt:lpwstr>b8fa7d1b-33bd-4929-965b-3020e4940ec1</vt:lpwstr>
  </property>
  <property fmtid="{D5CDD505-2E9C-101B-9397-08002B2CF9AE}" pid="4" name="MediaServiceImageTags">
    <vt:lpwstr/>
  </property>
</Properties>
</file>