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29.xml" ContentType="application/vnd.openxmlformats-officedocument.presentationml.slideLayou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commentAuthors.xml" ContentType="application/vnd.openxmlformats-officedocument.presentationml.commentAuthors+xml"/>
  <Override PartName="/ppt/theme/theme3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438" r:id="rId5"/>
    <p:sldId id="361" r:id="rId6"/>
    <p:sldId id="440" r:id="rId7"/>
    <p:sldId id="439" r:id="rId8"/>
    <p:sldId id="442" r:id="rId9"/>
    <p:sldId id="441" r:id="rId10"/>
    <p:sldId id="443" r:id="rId11"/>
    <p:sldId id="444" r:id="rId12"/>
    <p:sldId id="445" r:id="rId13"/>
    <p:sldId id="446" r:id="rId14"/>
    <p:sldId id="447" r:id="rId15"/>
    <p:sldId id="43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owell, Joanna" initials="LJ" lastIdx="3" clrIdx="0">
    <p:extLst>
      <p:ext uri="{19B8F6BF-5375-455C-9EA6-DF929625EA0E}">
        <p15:presenceInfo xmlns:p15="http://schemas.microsoft.com/office/powerpoint/2012/main" userId="S::N101195@icf.com::accf1a99-932e-46ef-8b01-eaa950ffdd6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F6C"/>
    <a:srgbClr val="6C6463"/>
    <a:srgbClr val="CFCDC9"/>
    <a:srgbClr val="BA0C2F"/>
    <a:srgbClr val="FFFFFF"/>
    <a:srgbClr val="651D32"/>
    <a:srgbClr val="0067B9"/>
    <a:srgbClr val="A7C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3863" autoAdjust="0"/>
  </p:normalViewPr>
  <p:slideViewPr>
    <p:cSldViewPr snapToObjects="1">
      <p:cViewPr varScale="1">
        <p:scale>
          <a:sx n="97" d="100"/>
          <a:sy n="97" d="100"/>
        </p:scale>
        <p:origin x="130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248"/>
    </p:cViewPr>
  </p:outlin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ustomXml" Target="../customXml/item4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D9E48-5E7F-D24C-87D5-695B18367D24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CB10C2-C6DD-5A4A-BF1B-B012B8BA428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9759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357CE-B3EB-1B4A-84E5-C1E2DF427ABD}" type="datetimeFigureOut">
              <a:rPr lang="en-US" smtClean="0"/>
              <a:t>1/31/2022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A558B-E4E9-A94A-B9C1-029E46A76A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93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A558B-E4E9-A94A-B9C1-029E46A76AB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175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10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93924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11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3103299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2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3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1962838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4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42808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5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6681748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6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821925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7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15016605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8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208856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4A596555-C96D-4B02-9E51-417C16D49E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1063625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106362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80E360F-8E49-469D-9979-C28BDFE4CC1F}" type="slidenum">
              <a:rPr lang="en-US" altLang="en-US" sz="1400" smtClean="0"/>
              <a:pPr/>
              <a:t>9</a:t>
            </a:fld>
            <a:endParaRPr lang="en-US" altLang="en-US" sz="1400" dirty="0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5DF0C1C1-4F46-44BD-B365-E2FC6114D17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A542A483-90FF-4174-9572-8A7DA77DC1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>
                <a:cs typeface="Arial" panose="020B0604020202020204" pitchFamily="34" charset="0"/>
              </a:rPr>
              <a:t>At DHS we define a CAPI operation as a</a:t>
            </a:r>
          </a:p>
        </p:txBody>
      </p:sp>
    </p:spTree>
    <p:extLst>
      <p:ext uri="{BB962C8B-B14F-4D97-AF65-F5344CB8AC3E}">
        <p14:creationId xmlns:p14="http://schemas.microsoft.com/office/powerpoint/2010/main" val="3065683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Pho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-8467"/>
            <a:ext cx="9144000" cy="6858000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0C00456-721A-A94C-800A-D5E7EE91C160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533400" y="2133600"/>
            <a:ext cx="5486400" cy="1600200"/>
          </a:xfr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  <p:txBody>
          <a:bodyPr anchor="b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34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680067" y="1279267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chemeClr val="bg1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The DHS Program</a:t>
            </a:r>
          </a:p>
        </p:txBody>
      </p:sp>
      <p:pic>
        <p:nvPicPr>
          <p:cNvPr id="15" name="Picture 14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  <a:effectLst>
            <a:outerShdw blurRad="2540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6" name="Rounded Rectangle 15"/>
          <p:cNvSpPr/>
          <p:nvPr userDrawn="1"/>
        </p:nvSpPr>
        <p:spPr>
          <a:xfrm>
            <a:off x="5159633" y="3963889"/>
            <a:ext cx="3396734" cy="2264450"/>
          </a:xfrm>
          <a:prstGeom prst="roundRect">
            <a:avLst>
              <a:gd name="adj" fmla="val 4893"/>
            </a:avLst>
          </a:prstGeom>
          <a:solidFill>
            <a:schemeClr val="bg1">
              <a:alpha val="80000"/>
            </a:schemeClr>
          </a:solidFill>
          <a:ln w="6350">
            <a:solidFill>
              <a:srgbClr val="6C6463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91440" tIns="137160" rIns="182880" bIns="137160" rtlCol="0" anchor="ctr">
            <a:spAutoFit/>
          </a:bodyPr>
          <a:lstStyle/>
          <a:p>
            <a:pPr marL="58737" indent="0">
              <a:spcAft>
                <a:spcPts val="600"/>
              </a:spcAft>
              <a:buFontTx/>
              <a:buNone/>
            </a:pPr>
            <a:r>
              <a:rPr lang="en-US" sz="1000" dirty="0">
                <a:solidFill>
                  <a:schemeClr val="tx1"/>
                </a:solidFill>
              </a:rPr>
              <a:t>To change this cover photo: 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Click on View &gt; Slide Master.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Select slide 1.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Right</a:t>
            </a:r>
            <a:r>
              <a:rPr lang="en-US" sz="1000" baseline="0" dirty="0">
                <a:solidFill>
                  <a:schemeClr val="tx1"/>
                </a:solidFill>
              </a:rPr>
              <a:t> c</a:t>
            </a:r>
            <a:r>
              <a:rPr lang="en-US" sz="1000" dirty="0">
                <a:solidFill>
                  <a:schemeClr val="tx1"/>
                </a:solidFill>
              </a:rPr>
              <a:t>lick on photo</a:t>
            </a:r>
            <a:r>
              <a:rPr lang="en-US" sz="1000" baseline="0" dirty="0">
                <a:solidFill>
                  <a:schemeClr val="tx1"/>
                </a:solidFill>
              </a:rPr>
              <a:t> &gt; Change Picture… &gt; Choose a Picture &gt; Insert.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baseline="0" dirty="0">
                <a:solidFill>
                  <a:schemeClr val="tx1"/>
                </a:solidFill>
              </a:rPr>
              <a:t>Re-size the photo as needed</a:t>
            </a:r>
            <a:endParaRPr lang="en-US" sz="1000" dirty="0">
              <a:solidFill>
                <a:schemeClr val="tx1"/>
              </a:solidFill>
            </a:endParaRP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Add photo credit to the text box at top right of page.</a:t>
            </a:r>
          </a:p>
          <a:p>
            <a:pPr marL="171450" indent="-112713">
              <a:spcAft>
                <a:spcPts val="600"/>
              </a:spcAft>
              <a:buFont typeface="Arial"/>
              <a:buChar char="•"/>
            </a:pPr>
            <a:r>
              <a:rPr lang="en-US" sz="1000" dirty="0">
                <a:solidFill>
                  <a:schemeClr val="tx1"/>
                </a:solidFill>
              </a:rPr>
              <a:t>Delete this instruction text box.</a:t>
            </a:r>
          </a:p>
          <a:p>
            <a:pPr marL="171450" marR="0" indent="-112713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en-US" sz="1000" b="1" dirty="0">
                <a:solidFill>
                  <a:schemeClr val="tx1"/>
                </a:solidFill>
              </a:rPr>
              <a:t>Close Master View when done.</a:t>
            </a:r>
          </a:p>
        </p:txBody>
      </p:sp>
    </p:spTree>
    <p:extLst>
      <p:ext uri="{BB962C8B-B14F-4D97-AF65-F5344CB8AC3E}">
        <p14:creationId xmlns:p14="http://schemas.microsoft.com/office/powerpoint/2010/main" val="3883077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2142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477147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25405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341460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262035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White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79006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Inf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2090"/>
            <a:ext cx="9144000" cy="685591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3F4168E2-91C5-9646-9F53-5B4E70AF759D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USAID_Logo_White_v02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  <a:effectLst>
            <a:outerShdw blurRad="254000" dir="5400000" algn="tl" rotWithShape="0">
              <a:srgbClr val="000000">
                <a:alpha val="40000"/>
              </a:srgbClr>
            </a:outerShdw>
          </a:effectLst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>
            <a:outerShdw blurRad="254000" dir="27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852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4527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Blue"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938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89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3805" y="685800"/>
            <a:ext cx="1828800" cy="544010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EB2C8F94-9D67-854F-8417-3B884156945E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133600"/>
            <a:ext cx="5486400" cy="1600200"/>
          </a:xfrm>
        </p:spPr>
        <p:txBody>
          <a:bodyPr anchor="b" anchorCtr="0">
            <a:norm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5800" y="4114800"/>
            <a:ext cx="3429000" cy="160020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762000" y="3886200"/>
            <a:ext cx="320040" cy="0"/>
          </a:xfrm>
          <a:prstGeom prst="line">
            <a:avLst/>
          </a:prstGeom>
          <a:ln w="190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7712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102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226335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83867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6824639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793622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042319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2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F1C838E6-2EFE-2E47-BF15-73F64BC0A44F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751183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3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476668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Bottom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BCCE5460-4FB7-5647-9AB1-CEF5116A5DCA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251040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1 Content + Righ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D8A49A0-1A63-6943-82D6-C193E6102C72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0"/>
            <a:ext cx="3657600" cy="41148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1796746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3349C05-927F-3348-96DF-9086CF2761D6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963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/White Title + Left Pho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CFCDC9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0067B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73836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60176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4572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14FB1AD-D69E-B741-965A-0BAE826C2FA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16097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2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38096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103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6C6463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AB18E012-EC0C-1649-A039-CB178266D114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6042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3 Content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6104" y="1600200"/>
            <a:ext cx="2514296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600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39C62A9A-2216-F44B-AFF9-136AA601C377}" type="datetime1">
              <a:rPr lang="en-US" smtClean="0"/>
              <a:t>1/31/2022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314548" y="1600200"/>
            <a:ext cx="2514904" cy="4572000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 sz="1600">
                <a:solidFill>
                  <a:srgbClr val="FFFFFF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096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Bottom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3429000"/>
            <a:ext cx="8839200" cy="327660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772400" cy="1600200"/>
          </a:xfrm>
        </p:spPr>
        <p:txBody>
          <a:bodyPr/>
          <a:lstStyle>
            <a:lvl1pPr>
              <a:defRPr>
                <a:solidFill>
                  <a:srgbClr val="6C6463"/>
                </a:solidFill>
              </a:defRPr>
            </a:lvl1pPr>
            <a:lvl2pPr>
              <a:defRPr>
                <a:solidFill>
                  <a:srgbClr val="6C6463"/>
                </a:solidFill>
              </a:defRPr>
            </a:lvl2pPr>
            <a:lvl3pPr>
              <a:defRPr>
                <a:solidFill>
                  <a:srgbClr val="6C6463"/>
                </a:solidFill>
              </a:defRPr>
            </a:lvl3pPr>
            <a:lvl4pPr>
              <a:defRPr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193355D5-F1DA-0F48-9E7E-0A3FEBF9FF84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20934"/>
            <a:ext cx="2895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686104" y="457200"/>
            <a:ext cx="7772400" cy="914400"/>
          </a:xfrm>
        </p:spPr>
        <p:txBody>
          <a:bodyPr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47082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470141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1 Content + Right Photo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FFFFFF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685800" y="2057401"/>
            <a:ext cx="3657600" cy="4114799"/>
          </a:xfrm>
        </p:spPr>
        <p:txBody>
          <a:bodyPr>
            <a:normAutofit/>
          </a:bodyPr>
          <a:lstStyle>
            <a:lvl1pPr>
              <a:defRPr sz="2000">
                <a:solidFill>
                  <a:srgbClr val="6C6463"/>
                </a:solidFill>
              </a:defRPr>
            </a:lvl1pPr>
            <a:lvl2pPr>
              <a:defRPr sz="1800">
                <a:solidFill>
                  <a:srgbClr val="6C6463"/>
                </a:solidFill>
              </a:defRPr>
            </a:lvl2pPr>
            <a:lvl3pPr>
              <a:defRPr sz="1600">
                <a:solidFill>
                  <a:srgbClr val="6C6463"/>
                </a:solidFill>
              </a:defRPr>
            </a:lvl3pPr>
            <a:lvl4pPr>
              <a:defRPr sz="1400">
                <a:solidFill>
                  <a:srgbClr val="6C6463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85800" y="408204"/>
            <a:ext cx="3657296" cy="1389888"/>
          </a:xfrm>
        </p:spPr>
        <p:txBody>
          <a:bodyPr wrap="square" anchor="b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75276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</p:spTree>
    <p:extLst>
      <p:ext uri="{BB962C8B-B14F-4D97-AF65-F5344CB8AC3E}">
        <p14:creationId xmlns:p14="http://schemas.microsoft.com/office/powerpoint/2010/main" val="2560114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/Gray Title Only"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152400" y="152400"/>
            <a:ext cx="4419600" cy="6553200"/>
          </a:xfrm>
          <a:solidFill>
            <a:srgbClr val="FFFFFF"/>
          </a:solidFill>
        </p:spPr>
        <p:txBody>
          <a:bodyPr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200">
                <a:solidFill>
                  <a:srgbClr val="6C6463"/>
                </a:solidFill>
              </a:defRPr>
            </a:lvl1pPr>
          </a:lstStyle>
          <a:p>
            <a:r>
              <a:rPr lang="en-US" dirty="0"/>
              <a:t>ADD PHOTO HERE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chemeClr val="bg1"/>
                </a:solidFill>
                <a:latin typeface="Gill Sans MT"/>
                <a:cs typeface="Gill Sans MT"/>
              </a:defRPr>
            </a:lvl1pPr>
          </a:lstStyle>
          <a:p>
            <a:fld id="{60FEB5C5-97E6-6B45-BBE4-F2449473BB96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20934"/>
            <a:ext cx="2133600" cy="18466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2" hasCustomPrompt="1"/>
          </p:nvPr>
        </p:nvSpPr>
        <p:spPr>
          <a:xfrm rot="16200000">
            <a:off x="3108067" y="1431666"/>
            <a:ext cx="2743200" cy="184666"/>
          </a:xfrm>
        </p:spPr>
        <p:txBody>
          <a:bodyPr>
            <a:spAutoFit/>
          </a:bodyPr>
          <a:lstStyle>
            <a:lvl1pPr marL="0" indent="0" algn="r">
              <a:buNone/>
              <a:defRPr sz="600" baseline="0">
                <a:solidFill>
                  <a:srgbClr val="FFFFFF"/>
                </a:solidFill>
              </a:defRPr>
            </a:lvl1pPr>
            <a:lvl2pPr marL="230187" indent="0">
              <a:buNone/>
              <a:defRPr sz="1800">
                <a:solidFill>
                  <a:schemeClr val="bg1"/>
                </a:solidFill>
              </a:defRPr>
            </a:lvl2pPr>
            <a:lvl3pPr marL="460375" indent="0">
              <a:buNone/>
              <a:defRPr sz="1600">
                <a:solidFill>
                  <a:schemeClr val="bg1"/>
                </a:solidFill>
              </a:defRPr>
            </a:lvl3pPr>
            <a:lvl4pPr marL="684212" indent="0">
              <a:buNone/>
              <a:defRPr sz="1400">
                <a:solidFill>
                  <a:schemeClr val="bg1"/>
                </a:solidFill>
              </a:defRPr>
            </a:lvl4pPr>
            <a:lvl5pPr marL="1025525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PHOTO CREDIT HERE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4877104" y="2971800"/>
            <a:ext cx="3885896" cy="954107"/>
          </a:xfrm>
        </p:spPr>
        <p:txBody>
          <a:bodyPr wrap="square" anchor="ctr" anchorCtr="0">
            <a:spAutoFit/>
          </a:bodyPr>
          <a:lstStyle>
            <a:lvl1pPr>
              <a:defRPr>
                <a:solidFill>
                  <a:srgbClr val="BA0C2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392527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7C017F59-29DA-6F48-B92A-5AD511CC2D63}" type="datetime1">
              <a:rPr lang="en-US" smtClean="0"/>
              <a:pPr/>
              <a:t>1/31/2022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r>
              <a:rPr lang="en-US" dirty="0"/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fld id="{42782948-4DBE-204D-AB9E-B65E067054A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FFFFFF"/>
              </a:solidFill>
              <a:latin typeface="Gill Sans MT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88133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74" r:id="rId2"/>
    <p:sldLayoutId id="2147483654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4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30" r:id="rId15"/>
    <p:sldLayoutId id="2147483696" r:id="rId16"/>
    <p:sldLayoutId id="2147483716" r:id="rId17"/>
    <p:sldLayoutId id="2147483717" r:id="rId18"/>
    <p:sldLayoutId id="2147483718" r:id="rId19"/>
    <p:sldLayoutId id="2147483686" r:id="rId20"/>
    <p:sldLayoutId id="2147483720" r:id="rId21"/>
    <p:sldLayoutId id="2147483699" r:id="rId22"/>
    <p:sldLayoutId id="2147483694" r:id="rId23"/>
    <p:sldLayoutId id="2147483731" r:id="rId24"/>
    <p:sldLayoutId id="2147483732" r:id="rId25"/>
    <p:sldLayoutId id="2147483733" r:id="rId26"/>
    <p:sldLayoutId id="2147483734" r:id="rId27"/>
    <p:sldLayoutId id="2147483735" r:id="rId28"/>
    <p:sldLayoutId id="2147483736" r:id="rId29"/>
    <p:sldLayoutId id="2147483737" r:id="rId30"/>
    <p:sldLayoutId id="2147483739" r:id="rId31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chemeClr val="accent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F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143000" y="2057400"/>
            <a:ext cx="6400800" cy="2133600"/>
          </a:xfrm>
        </p:spPr>
        <p:txBody>
          <a:bodyPr>
            <a:normAutofit fontScale="90000"/>
          </a:bodyPr>
          <a:lstStyle/>
          <a:p>
            <a:r>
              <a:rPr lang="en-US" dirty="0"/>
              <a:t>Woman’s Questionnaire: completing the calendar in CAPI 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>
              <a:solidFill>
                <a:srgbClr val="651D32"/>
              </a:solidFill>
            </a:endParaRPr>
          </a:p>
        </p:txBody>
      </p:sp>
      <p:pic>
        <p:nvPicPr>
          <p:cNvPr id="3" name="Picture 2" descr="Table&#10;&#10;Description automatically generated with low confidence">
            <a:extLst>
              <a:ext uri="{FF2B5EF4-FFF2-40B4-BE49-F238E27FC236}">
                <a16:creationId xmlns:a16="http://schemas.microsoft.com/office/drawing/2014/main" id="{1189AC95-21C2-4821-A72F-1C3E724E0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514600"/>
            <a:ext cx="1755775" cy="358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9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Calendar table 	</a:t>
            </a:r>
            <a:br>
              <a:rPr lang="en-US" altLang="en-US" dirty="0"/>
            </a:br>
            <a:endParaRPr lang="en-US" alt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3C3FF20-5C22-431B-BC5F-5C81CC8DBB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9191604"/>
              </p:ext>
            </p:extLst>
          </p:nvPr>
        </p:nvGraphicFramePr>
        <p:xfrm>
          <a:off x="381000" y="693594"/>
          <a:ext cx="4572000" cy="521270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22789">
                  <a:extLst>
                    <a:ext uri="{9D8B030D-6E8A-4147-A177-3AD203B41FA5}">
                      <a16:colId xmlns:a16="http://schemas.microsoft.com/office/drawing/2014/main" val="3230704261"/>
                    </a:ext>
                  </a:extLst>
                </a:gridCol>
                <a:gridCol w="3649211">
                  <a:extLst>
                    <a:ext uri="{9D8B030D-6E8A-4147-A177-3AD203B41FA5}">
                      <a16:colId xmlns:a16="http://schemas.microsoft.com/office/drawing/2014/main" val="3928480928"/>
                    </a:ext>
                  </a:extLst>
                </a:gridCol>
              </a:tblGrid>
              <a:tr h="48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Title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Description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2928302"/>
                  </a:ext>
                </a:extLst>
              </a:tr>
              <a:tr h="48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Year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Year of row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03206285"/>
                  </a:ext>
                </a:extLst>
              </a:tr>
              <a:tr h="32062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Mnth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Month of row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1330223"/>
                  </a:ext>
                </a:extLst>
              </a:tr>
              <a:tr h="48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Row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Number of row in calendar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4049590"/>
                  </a:ext>
                </a:extLst>
              </a:tr>
              <a:tr h="100471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Ep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Indicates the current gap or episode being asked about, if the calendar option is used when entering the History of use of methods section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4996389"/>
                  </a:ext>
                </a:extLst>
              </a:tr>
              <a:tr h="48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Use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>
                          <a:effectLst/>
                        </a:rPr>
                        <a:t>Use of method or event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648078"/>
                  </a:ext>
                </a:extLst>
              </a:tr>
              <a:tr h="48169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Disc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400" dirty="0">
                          <a:effectLst/>
                        </a:rPr>
                        <a:t>Code for discontinuation (if used)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704976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91A6CC0B-5658-4CE0-ACE6-EB5ABDF171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599" y="762000"/>
            <a:ext cx="3777187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674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Calendar Exercises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59090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Will continue with mock interview and complete calendar section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Will have additional exercise using Jane Doe example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314206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F81EA6-D042-4BD7-8B48-62E56781C3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65293B-23D9-46B4-A071-4EF1DF4A3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2782948-4DBE-204D-AB9E-B65E067054A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845E18-E12C-4EC1-BD91-71F1834742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19400" y="5905500"/>
            <a:ext cx="5181600" cy="1600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Questions or Comments?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7B7D3F-CD1A-4DB7-982B-A80ADB946CF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524000" y="4914900"/>
            <a:ext cx="7772400" cy="830263"/>
          </a:xfrm>
        </p:spPr>
        <p:txBody>
          <a:bodyPr/>
          <a:lstStyle/>
          <a:p>
            <a:pPr algn="ctr"/>
            <a:r>
              <a:rPr lang="en-US" sz="4800" b="1" dirty="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37217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Calendar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Much of calendar is filled automatically by the CAPI system, namely: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Births, pregnancy losses, terminations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Current contraceptive method and date started using current method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CAPI system uses a series of probing questions to “fill in the gaps” between events recorded automatically, known as “History of events”</a:t>
            </a:r>
          </a:p>
          <a:p>
            <a:pPr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Please note: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8229600" cy="50292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To aid understanding, the following slides use screenshots from the CSPro Windows interface to illustrate the working of the calendar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Android system has exactly the same logic but is limited to one/few questions per screen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06555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3478" y="533400"/>
            <a:ext cx="7772400" cy="3810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Pregnancy history and the Calendar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76546" y="543232"/>
            <a:ext cx="859090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</a:t>
            </a:r>
            <a:r>
              <a:rPr lang="en-US" altLang="en-US" dirty="0"/>
              <a:t>CAPI system automatically records pregnancies based on information given in pregnancy history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Type of pregnancy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Duration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dirty="0"/>
              <a:t>Date of end of pregnancy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4" name="Picture 3" descr="Table&#10;&#10;Description automatically generated">
            <a:extLst>
              <a:ext uri="{FF2B5EF4-FFF2-40B4-BE49-F238E27FC236}">
                <a16:creationId xmlns:a16="http://schemas.microsoft.com/office/drawing/2014/main" id="{36D26B57-2F87-4681-A0FB-4C688CECD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020" y="2381636"/>
            <a:ext cx="6928980" cy="4279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172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245806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Current pregnancy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838200"/>
            <a:ext cx="8221045" cy="2684206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CAPI system records information about current pregnancy based on earlier questions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Whether currently pregnant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Duration of pregnancy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4266630-D1FE-4C2F-8418-C7F921E928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" y="2971800"/>
            <a:ext cx="8456639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7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245806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Current contraceptive use and the Calendar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48292" y="1125794"/>
            <a:ext cx="859090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CAPI system records information about current contraceptive use from questions entered 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The type of method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Date began using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5" name="Picture 4" descr="Chart, waterfall chart&#10;&#10;Description automatically generated">
            <a:extLst>
              <a:ext uri="{FF2B5EF4-FFF2-40B4-BE49-F238E27FC236}">
                <a16:creationId xmlns:a16="http://schemas.microsoft.com/office/drawing/2014/main" id="{1D031778-B7A9-4265-B70D-433D31A7B8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643" y="3048000"/>
            <a:ext cx="8874843" cy="356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94369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History of use of methods / Episodes of contraceptive use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685800"/>
            <a:ext cx="859090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 Series of questions used to “fill in the gaps” in the calendar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For each episode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Did respondent use a method </a:t>
            </a:r>
            <a:r>
              <a:rPr lang="en-US" altLang="en-US" sz="2800" dirty="0"/>
              <a:t>in that time period?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If so, </a:t>
            </a:r>
            <a:r>
              <a:rPr lang="en-US" altLang="en-US" sz="2800" b="1" dirty="0"/>
              <a:t>when did they start to use </a:t>
            </a:r>
            <a:r>
              <a:rPr lang="en-US" altLang="en-US" sz="2800" dirty="0"/>
              <a:t>the method?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For how long did they use </a:t>
            </a:r>
            <a:r>
              <a:rPr lang="en-US" altLang="en-US" sz="2800" dirty="0"/>
              <a:t>the method ?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b="1" dirty="0"/>
              <a:t>What was the reason why they stopped </a:t>
            </a:r>
            <a:r>
              <a:rPr lang="en-US" altLang="en-US" sz="2800" dirty="0"/>
              <a:t>using the method ?</a:t>
            </a:r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lvl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508125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History of use of methods / Episodes of contraceptive use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2057400"/>
            <a:ext cx="8590908" cy="50292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Read the Interviewer manual pages 61-65 on the Episodes of contraceptive use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Display and discuss the manual pages on the projector as they are being read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16668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C793D79-377E-41A2-9D81-9EE65996C2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7772400" cy="9144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/>
              <a:t>Displaying a visual representation of the calendar in the CAPI system	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27FF086-EB0F-474D-A582-744698F714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51828"/>
            <a:ext cx="2667000" cy="50292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Click on the CAPI toolbar and select “Calendar”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Will display calendar as it is shown in the paper questionnaire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Information shown is based on your position in the questionnaire 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Need to scroll down to see all months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/>
              <a:t>It is very helpful to use this feature to see current status of the calendar</a:t>
            </a:r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sz="28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v"/>
            </a:pPr>
            <a:endParaRPr lang="en-US" altLang="en-US" dirty="0"/>
          </a:p>
          <a:p>
            <a:pPr lvl="1"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endParaRPr lang="en-US" alt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BE84B6-C28E-406A-8BB6-82ECCE684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780" y="1265596"/>
            <a:ext cx="1247775" cy="2200275"/>
          </a:xfrm>
          <a:prstGeom prst="rect">
            <a:avLst/>
          </a:prstGeom>
        </p:spPr>
      </p:pic>
      <p:pic>
        <p:nvPicPr>
          <p:cNvPr id="9" name="Picture 8" descr="Table&#10;&#10;Description automatically generated with low confidence">
            <a:extLst>
              <a:ext uri="{FF2B5EF4-FFF2-40B4-BE49-F238E27FC236}">
                <a16:creationId xmlns:a16="http://schemas.microsoft.com/office/drawing/2014/main" id="{B347A5B1-23FA-46DE-ACE6-AF65BFC96B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333" y="762000"/>
            <a:ext cx="2943222" cy="600885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BDCA754-C4E1-4545-8E4A-136F19A5BAE1}"/>
              </a:ext>
            </a:extLst>
          </p:cNvPr>
          <p:cNvSpPr/>
          <p:nvPr/>
        </p:nvSpPr>
        <p:spPr>
          <a:xfrm>
            <a:off x="4434807" y="24384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99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VMX3MACP777Z-1201013908-7266</_dlc_DocId>
    <_dlc_DocIdUrl xmlns="d16efad5-0601-4cf0-b7c2-89968258c777">
      <Url>https://icfonline.sharepoint.com/sites/ihd-dhs/Standard8/_layouts/15/DocIdRedir.aspx?ID=VMX3MACP777Z-1201013908-7266</Url>
      <Description>VMX3MACP777Z-1201013908-7266</Description>
    </_dlc_DocIdUrl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AB90D245-0837-47C9-9C69-75072F91A40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2ECE388-C07E-430F-8F0C-74CDA4387DE8}"/>
</file>

<file path=customXml/itemProps3.xml><?xml version="1.0" encoding="utf-8"?>
<ds:datastoreItem xmlns:ds="http://schemas.openxmlformats.org/officeDocument/2006/customXml" ds:itemID="{688DA9F3-B0A0-46F6-873F-80FFC2CA35E5}">
  <ds:schemaRefs>
    <ds:schemaRef ds:uri="http://schemas.microsoft.com/office/infopath/2007/PartnerControls"/>
    <ds:schemaRef ds:uri="http://purl.org/dc/dcmitype/"/>
    <ds:schemaRef ds:uri="http://purl.org/dc/terms/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90d8e396-c0ef-457c-a6ad-39ba960144c7"/>
    <ds:schemaRef ds:uri="http://schemas.microsoft.com/office/2006/metadata/properties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3245151F-57EB-428B-ACF4-DCF655055CEA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6526</TotalTime>
  <Words>558</Words>
  <Application>Microsoft Office PowerPoint</Application>
  <PresentationFormat>On-screen Show (4:3)</PresentationFormat>
  <Paragraphs>113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Gill Sans MT</vt:lpstr>
      <vt:lpstr>Times</vt:lpstr>
      <vt:lpstr>Wingdings</vt:lpstr>
      <vt:lpstr>Office Theme</vt:lpstr>
      <vt:lpstr>Woman’s Questionnaire: completing the calendar in CAPI    </vt:lpstr>
      <vt:lpstr>Calendar  </vt:lpstr>
      <vt:lpstr>Please note:  </vt:lpstr>
      <vt:lpstr>Pregnancy history and the Calendar  </vt:lpstr>
      <vt:lpstr>Current pregnancy  </vt:lpstr>
      <vt:lpstr>Current contraceptive use and the Calendar  </vt:lpstr>
      <vt:lpstr>History of use of methods / Episodes of contraceptive use  </vt:lpstr>
      <vt:lpstr>History of use of methods / Episodes of contraceptive use  </vt:lpstr>
      <vt:lpstr>Displaying a visual representation of the calendar in the CAPI system  </vt:lpstr>
      <vt:lpstr>Calendar table   </vt:lpstr>
      <vt:lpstr>Calendar Exercises 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PHOTO COVER OPTION TITLE GOES HERE CAN  RUN THREE LINES</dc:title>
  <dc:creator>Jean de Dieu  Bizimana</dc:creator>
  <cp:lastModifiedBy>Purvis, Keith</cp:lastModifiedBy>
  <cp:revision>74</cp:revision>
  <dcterms:created xsi:type="dcterms:W3CDTF">2020-09-10T14:39:45Z</dcterms:created>
  <dcterms:modified xsi:type="dcterms:W3CDTF">2022-01-31T19:59:27Z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0x010100A9E0BC70FB04E14C8ED45C26FF73C393</vt:lpwstr>
  </property>
  <property fmtid="{D5CDD505-2E9C-101B-9397-08002B2CF9AE}" pid="3" name="_dlc_DocIdItemGuid">
    <vt:lpwstr>b8fa7d1b-33bd-4929-965b-3020e4940ec1</vt:lpwstr>
  </property>
</Properties>
</file>