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custom.xml" ContentType="application/vnd.openxmlformats-officedocument.custom-properties+xml"/>
  <Override PartName="/customXml/itemProps1.xml" ContentType="application/vnd.openxmlformats-officedocument.customXml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Override PartName="/ppt/changesInfos/changesInfo1.xml" ContentType="application/vnd.ms-powerpoint.changesinfo+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336" r:id="rId5"/>
    <p:sldId id="285" r:id="rId6"/>
    <p:sldId id="347" r:id="rId7"/>
    <p:sldId id="338" r:id="rId8"/>
    <p:sldId id="340" r:id="rId9"/>
    <p:sldId id="341" r:id="rId10"/>
    <p:sldId id="342" r:id="rId11"/>
    <p:sldId id="348" r:id="rId12"/>
    <p:sldId id="350" r:id="rId13"/>
    <p:sldId id="351" r:id="rId14"/>
    <p:sldId id="349" r:id="rId15"/>
    <p:sldId id="339" r:id="rId16"/>
    <p:sldId id="343" r:id="rId17"/>
    <p:sldId id="34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9E5B5B-8FD3-4062-AA45-706CE602F5E8}" v="36" dt="2021-07-26T22:34:22.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99841" autoAdjust="0"/>
  </p:normalViewPr>
  <p:slideViewPr>
    <p:cSldViewPr snapToObjects="1">
      <p:cViewPr varScale="1">
        <p:scale>
          <a:sx n="111" d="100"/>
          <a:sy n="111" d="100"/>
        </p:scale>
        <p:origin x="10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openxmlformats.org/officeDocument/2006/relationships/customXml" Target="../customXml/item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CA9E5B5B-8FD3-4062-AA45-706CE602F5E8}"/>
    <pc:docChg chg="undo custSel addSld delSld modSld sldOrd">
      <pc:chgData name="Purvis, Keith" userId="598b99ce-3dba-4fe3-b3fe-275042318a4f" providerId="ADAL" clId="{CA9E5B5B-8FD3-4062-AA45-706CE602F5E8}" dt="2021-07-26T22:34:44.581" v="4681" actId="1076"/>
      <pc:docMkLst>
        <pc:docMk/>
      </pc:docMkLst>
      <pc:sldChg chg="modSp mod ord">
        <pc:chgData name="Purvis, Keith" userId="598b99ce-3dba-4fe3-b3fe-275042318a4f" providerId="ADAL" clId="{CA9E5B5B-8FD3-4062-AA45-706CE602F5E8}" dt="2021-07-26T18:17:04.902" v="746"/>
        <pc:sldMkLst>
          <pc:docMk/>
          <pc:sldMk cId="0" sldId="285"/>
        </pc:sldMkLst>
        <pc:spChg chg="mod">
          <ac:chgData name="Purvis, Keith" userId="598b99ce-3dba-4fe3-b3fe-275042318a4f" providerId="ADAL" clId="{CA9E5B5B-8FD3-4062-AA45-706CE602F5E8}" dt="2021-07-26T18:09:45.532" v="23" actId="27636"/>
          <ac:spMkLst>
            <pc:docMk/>
            <pc:sldMk cId="0" sldId="285"/>
            <ac:spMk id="7170" creationId="{31A4053C-10B6-4ED3-BDC0-74E7C6D7BE40}"/>
          </ac:spMkLst>
        </pc:spChg>
      </pc:sldChg>
      <pc:sldChg chg="delSp modSp del mod">
        <pc:chgData name="Purvis, Keith" userId="598b99ce-3dba-4fe3-b3fe-275042318a4f" providerId="ADAL" clId="{CA9E5B5B-8FD3-4062-AA45-706CE602F5E8}" dt="2021-07-26T18:21:12.172" v="1180" actId="2696"/>
        <pc:sldMkLst>
          <pc:docMk/>
          <pc:sldMk cId="0" sldId="287"/>
        </pc:sldMkLst>
        <pc:spChg chg="mod">
          <ac:chgData name="Purvis, Keith" userId="598b99ce-3dba-4fe3-b3fe-275042318a4f" providerId="ADAL" clId="{CA9E5B5B-8FD3-4062-AA45-706CE602F5E8}" dt="2021-07-26T18:10:25.394" v="24" actId="27636"/>
          <ac:spMkLst>
            <pc:docMk/>
            <pc:sldMk cId="0" sldId="287"/>
            <ac:spMk id="10242" creationId="{48619F7B-37E9-4F6B-B724-0962DB2685AC}"/>
          </ac:spMkLst>
        </pc:spChg>
        <pc:picChg chg="del">
          <ac:chgData name="Purvis, Keith" userId="598b99ce-3dba-4fe3-b3fe-275042318a4f" providerId="ADAL" clId="{CA9E5B5B-8FD3-4062-AA45-706CE602F5E8}" dt="2021-07-26T18:19:45.001" v="1024" actId="478"/>
          <ac:picMkLst>
            <pc:docMk/>
            <pc:sldMk cId="0" sldId="287"/>
            <ac:picMk id="10243" creationId="{D2BEB93D-D77D-496C-824A-9953E47F39D8}"/>
          </ac:picMkLst>
        </pc:picChg>
      </pc:sldChg>
      <pc:sldChg chg="modSp mod">
        <pc:chgData name="Purvis, Keith" userId="598b99ce-3dba-4fe3-b3fe-275042318a4f" providerId="ADAL" clId="{CA9E5B5B-8FD3-4062-AA45-706CE602F5E8}" dt="2021-07-26T18:10:57.891" v="75" actId="6549"/>
        <pc:sldMkLst>
          <pc:docMk/>
          <pc:sldMk cId="3165885502" sldId="336"/>
        </pc:sldMkLst>
        <pc:spChg chg="mod">
          <ac:chgData name="Purvis, Keith" userId="598b99ce-3dba-4fe3-b3fe-275042318a4f" providerId="ADAL" clId="{CA9E5B5B-8FD3-4062-AA45-706CE602F5E8}" dt="2021-07-26T18:10:57.891" v="75" actId="6549"/>
          <ac:spMkLst>
            <pc:docMk/>
            <pc:sldMk cId="3165885502" sldId="336"/>
            <ac:spMk id="4098" creationId="{00000000-0000-0000-0000-000000000000}"/>
          </ac:spMkLst>
        </pc:spChg>
      </pc:sldChg>
      <pc:sldChg chg="addSp delSp modSp del mod">
        <pc:chgData name="Purvis, Keith" userId="598b99ce-3dba-4fe3-b3fe-275042318a4f" providerId="ADAL" clId="{CA9E5B5B-8FD3-4062-AA45-706CE602F5E8}" dt="2021-07-26T18:16:54.425" v="742" actId="47"/>
        <pc:sldMkLst>
          <pc:docMk/>
          <pc:sldMk cId="3197494697" sldId="337"/>
        </pc:sldMkLst>
        <pc:spChg chg="mod">
          <ac:chgData name="Purvis, Keith" userId="598b99ce-3dba-4fe3-b3fe-275042318a4f" providerId="ADAL" clId="{CA9E5B5B-8FD3-4062-AA45-706CE602F5E8}" dt="2021-07-26T18:11:11.242" v="77" actId="27636"/>
          <ac:spMkLst>
            <pc:docMk/>
            <pc:sldMk cId="3197494697" sldId="337"/>
            <ac:spMk id="5123" creationId="{00000000-0000-0000-0000-000000000000}"/>
          </ac:spMkLst>
        </pc:spChg>
        <pc:graphicFrameChg chg="add del modGraphic">
          <ac:chgData name="Purvis, Keith" userId="598b99ce-3dba-4fe3-b3fe-275042318a4f" providerId="ADAL" clId="{CA9E5B5B-8FD3-4062-AA45-706CE602F5E8}" dt="2021-07-26T18:12:25.234" v="313" actId="21"/>
          <ac:graphicFrameMkLst>
            <pc:docMk/>
            <pc:sldMk cId="3197494697" sldId="337"/>
            <ac:graphicFrameMk id="2" creationId="{D21BDA1A-7031-4AD2-A23D-66782168C9D1}"/>
          </ac:graphicFrameMkLst>
        </pc:graphicFrameChg>
      </pc:sldChg>
      <pc:sldChg chg="delSp modSp mod">
        <pc:chgData name="Purvis, Keith" userId="598b99ce-3dba-4fe3-b3fe-275042318a4f" providerId="ADAL" clId="{CA9E5B5B-8FD3-4062-AA45-706CE602F5E8}" dt="2021-07-26T18:21:03.239" v="1179" actId="207"/>
        <pc:sldMkLst>
          <pc:docMk/>
          <pc:sldMk cId="3671287914" sldId="338"/>
        </pc:sldMkLst>
        <pc:spChg chg="mod">
          <ac:chgData name="Purvis, Keith" userId="598b99ce-3dba-4fe3-b3fe-275042318a4f" providerId="ADAL" clId="{CA9E5B5B-8FD3-4062-AA45-706CE602F5E8}" dt="2021-07-26T18:21:03.239" v="1179" actId="207"/>
          <ac:spMkLst>
            <pc:docMk/>
            <pc:sldMk cId="3671287914" sldId="338"/>
            <ac:spMk id="5" creationId="{00000000-0000-0000-0000-000000000000}"/>
          </ac:spMkLst>
        </pc:spChg>
        <pc:picChg chg="del">
          <ac:chgData name="Purvis, Keith" userId="598b99ce-3dba-4fe3-b3fe-275042318a4f" providerId="ADAL" clId="{CA9E5B5B-8FD3-4062-AA45-706CE602F5E8}" dt="2021-07-26T18:20:00" v="1025" actId="478"/>
          <ac:picMkLst>
            <pc:docMk/>
            <pc:sldMk cId="3671287914" sldId="338"/>
            <ac:picMk id="6149" creationId="{00000000-0000-0000-0000-000000000000}"/>
          </ac:picMkLst>
        </pc:picChg>
        <pc:picChg chg="del">
          <ac:chgData name="Purvis, Keith" userId="598b99ce-3dba-4fe3-b3fe-275042318a4f" providerId="ADAL" clId="{CA9E5B5B-8FD3-4062-AA45-706CE602F5E8}" dt="2021-07-26T18:20:00" v="1025" actId="478"/>
          <ac:picMkLst>
            <pc:docMk/>
            <pc:sldMk cId="3671287914" sldId="338"/>
            <ac:picMk id="6150" creationId="{00000000-0000-0000-0000-000000000000}"/>
          </ac:picMkLst>
        </pc:picChg>
        <pc:picChg chg="del">
          <ac:chgData name="Purvis, Keith" userId="598b99ce-3dba-4fe3-b3fe-275042318a4f" providerId="ADAL" clId="{CA9E5B5B-8FD3-4062-AA45-706CE602F5E8}" dt="2021-07-26T18:20:00" v="1025" actId="478"/>
          <ac:picMkLst>
            <pc:docMk/>
            <pc:sldMk cId="3671287914" sldId="338"/>
            <ac:picMk id="6151" creationId="{00000000-0000-0000-0000-000000000000}"/>
          </ac:picMkLst>
        </pc:picChg>
      </pc:sldChg>
      <pc:sldChg chg="addSp modSp add mod">
        <pc:chgData name="Purvis, Keith" userId="598b99ce-3dba-4fe3-b3fe-275042318a4f" providerId="ADAL" clId="{CA9E5B5B-8FD3-4062-AA45-706CE602F5E8}" dt="2021-07-26T22:33:12.157" v="4655" actId="14100"/>
        <pc:sldMkLst>
          <pc:docMk/>
          <pc:sldMk cId="821419151" sldId="339"/>
        </pc:sldMkLst>
        <pc:spChg chg="mod">
          <ac:chgData name="Purvis, Keith" userId="598b99ce-3dba-4fe3-b3fe-275042318a4f" providerId="ADAL" clId="{CA9E5B5B-8FD3-4062-AA45-706CE602F5E8}" dt="2021-07-26T22:32:23.662" v="4561" actId="1076"/>
          <ac:spMkLst>
            <pc:docMk/>
            <pc:sldMk cId="821419151" sldId="339"/>
            <ac:spMk id="17" creationId="{00000000-0000-0000-0000-000000000000}"/>
          </ac:spMkLst>
        </pc:spChg>
        <pc:spChg chg="mod">
          <ac:chgData name="Purvis, Keith" userId="598b99ce-3dba-4fe3-b3fe-275042318a4f" providerId="ADAL" clId="{CA9E5B5B-8FD3-4062-AA45-706CE602F5E8}" dt="2021-07-26T22:33:12.157" v="4655" actId="14100"/>
          <ac:spMkLst>
            <pc:docMk/>
            <pc:sldMk cId="821419151" sldId="339"/>
            <ac:spMk id="7170" creationId="{00000000-0000-0000-0000-000000000000}"/>
          </ac:spMkLst>
        </pc:spChg>
        <pc:picChg chg="add mod">
          <ac:chgData name="Purvis, Keith" userId="598b99ce-3dba-4fe3-b3fe-275042318a4f" providerId="ADAL" clId="{CA9E5B5B-8FD3-4062-AA45-706CE602F5E8}" dt="2021-07-26T22:32:38.276" v="4562" actId="1076"/>
          <ac:picMkLst>
            <pc:docMk/>
            <pc:sldMk cId="821419151" sldId="339"/>
            <ac:picMk id="4" creationId="{2A833A1A-3755-4A49-99B8-A466B345CC9D}"/>
          </ac:picMkLst>
        </pc:picChg>
      </pc:sldChg>
      <pc:sldChg chg="delSp modSp del mod">
        <pc:chgData name="Purvis, Keith" userId="598b99ce-3dba-4fe3-b3fe-275042318a4f" providerId="ADAL" clId="{CA9E5B5B-8FD3-4062-AA45-706CE602F5E8}" dt="2021-07-26T18:25:34.140" v="1430" actId="2696"/>
        <pc:sldMkLst>
          <pc:docMk/>
          <pc:sldMk cId="1117019151" sldId="339"/>
        </pc:sldMkLst>
        <pc:spChg chg="mod">
          <ac:chgData name="Purvis, Keith" userId="598b99ce-3dba-4fe3-b3fe-275042318a4f" providerId="ADAL" clId="{CA9E5B5B-8FD3-4062-AA45-706CE602F5E8}" dt="2021-07-26T18:19:03.440" v="1022" actId="20577"/>
          <ac:spMkLst>
            <pc:docMk/>
            <pc:sldMk cId="1117019151" sldId="339"/>
            <ac:spMk id="17" creationId="{00000000-0000-0000-0000-000000000000}"/>
          </ac:spMkLst>
        </pc:spChg>
        <pc:spChg chg="mod">
          <ac:chgData name="Purvis, Keith" userId="598b99ce-3dba-4fe3-b3fe-275042318a4f" providerId="ADAL" clId="{CA9E5B5B-8FD3-4062-AA45-706CE602F5E8}" dt="2021-07-26T18:17:57.657" v="816" actId="20577"/>
          <ac:spMkLst>
            <pc:docMk/>
            <pc:sldMk cId="1117019151" sldId="339"/>
            <ac:spMk id="7170" creationId="{00000000-0000-0000-0000-000000000000}"/>
          </ac:spMkLst>
        </pc:spChg>
        <pc:picChg chg="del">
          <ac:chgData name="Purvis, Keith" userId="598b99ce-3dba-4fe3-b3fe-275042318a4f" providerId="ADAL" clId="{CA9E5B5B-8FD3-4062-AA45-706CE602F5E8}" dt="2021-07-26T18:19:39.228" v="1023" actId="478"/>
          <ac:picMkLst>
            <pc:docMk/>
            <pc:sldMk cId="1117019151" sldId="339"/>
            <ac:picMk id="7171" creationId="{00000000-0000-0000-0000-000000000000}"/>
          </ac:picMkLst>
        </pc:picChg>
      </pc:sldChg>
      <pc:sldChg chg="modSp new del mod">
        <pc:chgData name="Purvis, Keith" userId="598b99ce-3dba-4fe3-b3fe-275042318a4f" providerId="ADAL" clId="{CA9E5B5B-8FD3-4062-AA45-706CE602F5E8}" dt="2021-07-26T18:16:55.472" v="743" actId="47"/>
        <pc:sldMkLst>
          <pc:docMk/>
          <pc:sldMk cId="2958301025" sldId="345"/>
        </pc:sldMkLst>
        <pc:spChg chg="mod">
          <ac:chgData name="Purvis, Keith" userId="598b99ce-3dba-4fe3-b3fe-275042318a4f" providerId="ADAL" clId="{CA9E5B5B-8FD3-4062-AA45-706CE602F5E8}" dt="2021-07-26T18:12:17.611" v="312" actId="20577"/>
          <ac:spMkLst>
            <pc:docMk/>
            <pc:sldMk cId="2958301025" sldId="345"/>
            <ac:spMk id="2" creationId="{E62269FC-BFB5-48D0-BC28-CB7010AF7DCE}"/>
          </ac:spMkLst>
        </pc:spChg>
      </pc:sldChg>
      <pc:sldChg chg="new del">
        <pc:chgData name="Purvis, Keith" userId="598b99ce-3dba-4fe3-b3fe-275042318a4f" providerId="ADAL" clId="{CA9E5B5B-8FD3-4062-AA45-706CE602F5E8}" dt="2021-07-26T18:16:56.501" v="744" actId="47"/>
        <pc:sldMkLst>
          <pc:docMk/>
          <pc:sldMk cId="796364120" sldId="346"/>
        </pc:sldMkLst>
      </pc:sldChg>
      <pc:sldChg chg="addSp delSp modSp new mod setBg">
        <pc:chgData name="Purvis, Keith" userId="598b99ce-3dba-4fe3-b3fe-275042318a4f" providerId="ADAL" clId="{CA9E5B5B-8FD3-4062-AA45-706CE602F5E8}" dt="2021-07-26T18:16:42.156" v="741"/>
        <pc:sldMkLst>
          <pc:docMk/>
          <pc:sldMk cId="2532526932" sldId="347"/>
        </pc:sldMkLst>
        <pc:spChg chg="mod">
          <ac:chgData name="Purvis, Keith" userId="598b99ce-3dba-4fe3-b3fe-275042318a4f" providerId="ADAL" clId="{CA9E5B5B-8FD3-4062-AA45-706CE602F5E8}" dt="2021-07-26T18:15:54.306" v="738" actId="6549"/>
          <ac:spMkLst>
            <pc:docMk/>
            <pc:sldMk cId="2532526932" sldId="347"/>
            <ac:spMk id="2" creationId="{56DA366F-8922-42C5-98D8-BE8FD7C31630}"/>
          </ac:spMkLst>
        </pc:spChg>
        <pc:spChg chg="mod">
          <ac:chgData name="Purvis, Keith" userId="598b99ce-3dba-4fe3-b3fe-275042318a4f" providerId="ADAL" clId="{CA9E5B5B-8FD3-4062-AA45-706CE602F5E8}" dt="2021-07-26T18:15:12.042" v="548" actId="20577"/>
          <ac:spMkLst>
            <pc:docMk/>
            <pc:sldMk cId="2532526932" sldId="347"/>
            <ac:spMk id="3" creationId="{8241332A-BF09-455F-AB19-F73B05C1F354}"/>
          </ac:spMkLst>
        </pc:spChg>
        <pc:spChg chg="mod">
          <ac:chgData name="Purvis, Keith" userId="598b99ce-3dba-4fe3-b3fe-275042318a4f" providerId="ADAL" clId="{CA9E5B5B-8FD3-4062-AA45-706CE602F5E8}" dt="2021-07-26T18:16:16.376" v="740" actId="1076"/>
          <ac:spMkLst>
            <pc:docMk/>
            <pc:sldMk cId="2532526932" sldId="347"/>
            <ac:spMk id="7" creationId="{12C92EA3-4E11-4E3C-A6A8-99493D1E87E6}"/>
          </ac:spMkLst>
        </pc:spChg>
        <pc:graphicFrameChg chg="add del mod">
          <ac:chgData name="Purvis, Keith" userId="598b99ce-3dba-4fe3-b3fe-275042318a4f" providerId="ADAL" clId="{CA9E5B5B-8FD3-4062-AA45-706CE602F5E8}" dt="2021-07-26T18:14:16.561" v="324" actId="478"/>
          <ac:graphicFrameMkLst>
            <pc:docMk/>
            <pc:sldMk cId="2532526932" sldId="347"/>
            <ac:graphicFrameMk id="8" creationId="{95E5D5CB-8F59-4265-9F2C-6DBA2B28E1F0}"/>
          </ac:graphicFrameMkLst>
        </pc:graphicFrameChg>
        <pc:graphicFrameChg chg="add del mod">
          <ac:chgData name="Purvis, Keith" userId="598b99ce-3dba-4fe3-b3fe-275042318a4f" providerId="ADAL" clId="{CA9E5B5B-8FD3-4062-AA45-706CE602F5E8}" dt="2021-07-26T18:13:33.306" v="318" actId="478"/>
          <ac:graphicFrameMkLst>
            <pc:docMk/>
            <pc:sldMk cId="2532526932" sldId="347"/>
            <ac:graphicFrameMk id="9" creationId="{FD34D943-FA52-4BB8-B23E-F65501C84048}"/>
          </ac:graphicFrameMkLst>
        </pc:graphicFrameChg>
      </pc:sldChg>
      <pc:sldChg chg="addSp modSp add mod">
        <pc:chgData name="Purvis, Keith" userId="598b99ce-3dba-4fe3-b3fe-275042318a4f" providerId="ADAL" clId="{CA9E5B5B-8FD3-4062-AA45-706CE602F5E8}" dt="2021-07-26T18:31:40.118" v="2247" actId="5793"/>
        <pc:sldMkLst>
          <pc:docMk/>
          <pc:sldMk cId="2023100951" sldId="348"/>
        </pc:sldMkLst>
        <pc:spChg chg="mod">
          <ac:chgData name="Purvis, Keith" userId="598b99ce-3dba-4fe3-b3fe-275042318a4f" providerId="ADAL" clId="{CA9E5B5B-8FD3-4062-AA45-706CE602F5E8}" dt="2021-07-26T18:31:40.118" v="2247" actId="5793"/>
          <ac:spMkLst>
            <pc:docMk/>
            <pc:sldMk cId="2023100951" sldId="348"/>
            <ac:spMk id="5" creationId="{00000000-0000-0000-0000-000000000000}"/>
          </ac:spMkLst>
        </pc:spChg>
        <pc:spChg chg="mod">
          <ac:chgData name="Purvis, Keith" userId="598b99ce-3dba-4fe3-b3fe-275042318a4f" providerId="ADAL" clId="{CA9E5B5B-8FD3-4062-AA45-706CE602F5E8}" dt="2021-07-26T18:28:02.016" v="1521" actId="20577"/>
          <ac:spMkLst>
            <pc:docMk/>
            <pc:sldMk cId="2023100951" sldId="348"/>
            <ac:spMk id="6146" creationId="{00000000-0000-0000-0000-000000000000}"/>
          </ac:spMkLst>
        </pc:spChg>
        <pc:picChg chg="add mod">
          <ac:chgData name="Purvis, Keith" userId="598b99ce-3dba-4fe3-b3fe-275042318a4f" providerId="ADAL" clId="{CA9E5B5B-8FD3-4062-AA45-706CE602F5E8}" dt="2021-07-26T18:27:35.356" v="1474" actId="1076"/>
          <ac:picMkLst>
            <pc:docMk/>
            <pc:sldMk cId="2023100951" sldId="348"/>
            <ac:picMk id="1026" creationId="{A6481364-0A78-4439-AB6E-3D2F4375EBE2}"/>
          </ac:picMkLst>
        </pc:picChg>
      </pc:sldChg>
      <pc:sldChg chg="modSp add del mod">
        <pc:chgData name="Purvis, Keith" userId="598b99ce-3dba-4fe3-b3fe-275042318a4f" providerId="ADAL" clId="{CA9E5B5B-8FD3-4062-AA45-706CE602F5E8}" dt="2021-07-26T18:25:13.388" v="1428" actId="2696"/>
        <pc:sldMkLst>
          <pc:docMk/>
          <pc:sldMk cId="4128874171" sldId="348"/>
        </pc:sldMkLst>
        <pc:spChg chg="mod">
          <ac:chgData name="Purvis, Keith" userId="598b99ce-3dba-4fe3-b3fe-275042318a4f" providerId="ADAL" clId="{CA9E5B5B-8FD3-4062-AA45-706CE602F5E8}" dt="2021-07-26T18:25:06.048" v="1427" actId="20577"/>
          <ac:spMkLst>
            <pc:docMk/>
            <pc:sldMk cId="4128874171" sldId="348"/>
            <ac:spMk id="5" creationId="{00000000-0000-0000-0000-000000000000}"/>
          </ac:spMkLst>
        </pc:spChg>
        <pc:spChg chg="mod">
          <ac:chgData name="Purvis, Keith" userId="598b99ce-3dba-4fe3-b3fe-275042318a4f" providerId="ADAL" clId="{CA9E5B5B-8FD3-4062-AA45-706CE602F5E8}" dt="2021-07-26T18:21:40.337" v="1254" actId="20577"/>
          <ac:spMkLst>
            <pc:docMk/>
            <pc:sldMk cId="4128874171" sldId="348"/>
            <ac:spMk id="6146" creationId="{00000000-0000-0000-0000-000000000000}"/>
          </ac:spMkLst>
        </pc:spChg>
      </pc:sldChg>
      <pc:sldChg chg="modSp add mod">
        <pc:chgData name="Purvis, Keith" userId="598b99ce-3dba-4fe3-b3fe-275042318a4f" providerId="ADAL" clId="{CA9E5B5B-8FD3-4062-AA45-706CE602F5E8}" dt="2021-07-26T20:38:42.242" v="3579" actId="20577"/>
        <pc:sldMkLst>
          <pc:docMk/>
          <pc:sldMk cId="1927805861" sldId="349"/>
        </pc:sldMkLst>
        <pc:spChg chg="mod">
          <ac:chgData name="Purvis, Keith" userId="598b99ce-3dba-4fe3-b3fe-275042318a4f" providerId="ADAL" clId="{CA9E5B5B-8FD3-4062-AA45-706CE602F5E8}" dt="2021-07-26T20:38:33.692" v="3554" actId="6549"/>
          <ac:spMkLst>
            <pc:docMk/>
            <pc:sldMk cId="1927805861" sldId="349"/>
            <ac:spMk id="5" creationId="{00000000-0000-0000-0000-000000000000}"/>
          </ac:spMkLst>
        </pc:spChg>
        <pc:spChg chg="mod">
          <ac:chgData name="Purvis, Keith" userId="598b99ce-3dba-4fe3-b3fe-275042318a4f" providerId="ADAL" clId="{CA9E5B5B-8FD3-4062-AA45-706CE602F5E8}" dt="2021-07-26T20:38:42.242" v="3579" actId="20577"/>
          <ac:spMkLst>
            <pc:docMk/>
            <pc:sldMk cId="1927805861" sldId="349"/>
            <ac:spMk id="6146" creationId="{00000000-0000-0000-0000-000000000000}"/>
          </ac:spMkLst>
        </pc:spChg>
      </pc:sldChg>
      <pc:sldChg chg="addSp delSp modSp add mod">
        <pc:chgData name="Purvis, Keith" userId="598b99ce-3dba-4fe3-b3fe-275042318a4f" providerId="ADAL" clId="{CA9E5B5B-8FD3-4062-AA45-706CE602F5E8}" dt="2021-07-26T22:19:07.160" v="4169" actId="14100"/>
        <pc:sldMkLst>
          <pc:docMk/>
          <pc:sldMk cId="3378095301" sldId="350"/>
        </pc:sldMkLst>
        <pc:spChg chg="mod">
          <ac:chgData name="Purvis, Keith" userId="598b99ce-3dba-4fe3-b3fe-275042318a4f" providerId="ADAL" clId="{CA9E5B5B-8FD3-4062-AA45-706CE602F5E8}" dt="2021-07-26T22:19:07.160" v="4169" actId="14100"/>
          <ac:spMkLst>
            <pc:docMk/>
            <pc:sldMk cId="3378095301" sldId="350"/>
            <ac:spMk id="5" creationId="{00000000-0000-0000-0000-000000000000}"/>
          </ac:spMkLst>
        </pc:spChg>
        <pc:graphicFrameChg chg="add del mod modGraphic">
          <ac:chgData name="Purvis, Keith" userId="598b99ce-3dba-4fe3-b3fe-275042318a4f" providerId="ADAL" clId="{CA9E5B5B-8FD3-4062-AA45-706CE602F5E8}" dt="2021-07-26T21:47:23.332" v="3636" actId="478"/>
          <ac:graphicFrameMkLst>
            <pc:docMk/>
            <pc:sldMk cId="3378095301" sldId="350"/>
            <ac:graphicFrameMk id="2" creationId="{5708566A-D669-4182-9AF3-A9EF8E90EAF4}"/>
          </ac:graphicFrameMkLst>
        </pc:graphicFrameChg>
        <pc:picChg chg="add del mod">
          <ac:chgData name="Purvis, Keith" userId="598b99ce-3dba-4fe3-b3fe-275042318a4f" providerId="ADAL" clId="{CA9E5B5B-8FD3-4062-AA45-706CE602F5E8}" dt="2021-07-26T22:19:04.453" v="4168" actId="22"/>
          <ac:picMkLst>
            <pc:docMk/>
            <pc:sldMk cId="3378095301" sldId="350"/>
            <ac:picMk id="4" creationId="{4BA38238-082C-4D30-8B83-CDB86D3843DC}"/>
          </ac:picMkLst>
        </pc:picChg>
      </pc:sldChg>
      <pc:sldChg chg="addSp delSp modSp add mod">
        <pc:chgData name="Purvis, Keith" userId="598b99ce-3dba-4fe3-b3fe-275042318a4f" providerId="ADAL" clId="{CA9E5B5B-8FD3-4062-AA45-706CE602F5E8}" dt="2021-07-26T22:34:44.581" v="4681" actId="1076"/>
        <pc:sldMkLst>
          <pc:docMk/>
          <pc:sldMk cId="1071493856" sldId="351"/>
        </pc:sldMkLst>
        <pc:spChg chg="add del mod">
          <ac:chgData name="Purvis, Keith" userId="598b99ce-3dba-4fe3-b3fe-275042318a4f" providerId="ADAL" clId="{CA9E5B5B-8FD3-4062-AA45-706CE602F5E8}" dt="2021-07-26T22:20:59.884" v="4317" actId="478"/>
          <ac:spMkLst>
            <pc:docMk/>
            <pc:sldMk cId="1071493856" sldId="351"/>
            <ac:spMk id="4" creationId="{C457A728-54BE-48B8-BFCE-F00D5C3DFF88}"/>
          </ac:spMkLst>
        </pc:spChg>
        <pc:spChg chg="del">
          <ac:chgData name="Purvis, Keith" userId="598b99ce-3dba-4fe3-b3fe-275042318a4f" providerId="ADAL" clId="{CA9E5B5B-8FD3-4062-AA45-706CE602F5E8}" dt="2021-07-26T22:19:22.731" v="4171" actId="478"/>
          <ac:spMkLst>
            <pc:docMk/>
            <pc:sldMk cId="1071493856" sldId="351"/>
            <ac:spMk id="5" creationId="{00000000-0000-0000-0000-000000000000}"/>
          </ac:spMkLst>
        </pc:spChg>
        <pc:spChg chg="add mod">
          <ac:chgData name="Purvis, Keith" userId="598b99ce-3dba-4fe3-b3fe-275042318a4f" providerId="ADAL" clId="{CA9E5B5B-8FD3-4062-AA45-706CE602F5E8}" dt="2021-07-26T22:34:44.581" v="4681" actId="1076"/>
          <ac:spMkLst>
            <pc:docMk/>
            <pc:sldMk cId="1071493856" sldId="351"/>
            <ac:spMk id="6" creationId="{64EF1E7B-0373-489C-9482-3135FF00285A}"/>
          </ac:spMkLst>
        </pc:spChg>
        <pc:spChg chg="add del mod">
          <ac:chgData name="Purvis, Keith" userId="598b99ce-3dba-4fe3-b3fe-275042318a4f" providerId="ADAL" clId="{CA9E5B5B-8FD3-4062-AA45-706CE602F5E8}" dt="2021-07-26T22:22:11.297" v="4349"/>
          <ac:spMkLst>
            <pc:docMk/>
            <pc:sldMk cId="1071493856" sldId="351"/>
            <ac:spMk id="6" creationId="{95A00CB6-57EB-4C78-85E4-B8CA580CCC67}"/>
          </ac:spMkLst>
        </pc:spChg>
        <pc:spChg chg="add mod">
          <ac:chgData name="Purvis, Keith" userId="598b99ce-3dba-4fe3-b3fe-275042318a4f" providerId="ADAL" clId="{CA9E5B5B-8FD3-4062-AA45-706CE602F5E8}" dt="2021-07-26T22:23:24.894" v="4557" actId="20577"/>
          <ac:spMkLst>
            <pc:docMk/>
            <pc:sldMk cId="1071493856" sldId="351"/>
            <ac:spMk id="7" creationId="{A6498C51-836B-48E6-9C99-5A8336A0E21F}"/>
          </ac:spMkLst>
        </pc:spChg>
        <pc:spChg chg="mod">
          <ac:chgData name="Purvis, Keith" userId="598b99ce-3dba-4fe3-b3fe-275042318a4f" providerId="ADAL" clId="{CA9E5B5B-8FD3-4062-AA45-706CE602F5E8}" dt="2021-07-26T22:34:41.334" v="4680" actId="1076"/>
          <ac:spMkLst>
            <pc:docMk/>
            <pc:sldMk cId="1071493856" sldId="351"/>
            <ac:spMk id="6146" creationId="{00000000-0000-0000-0000-000000000000}"/>
          </ac:spMkLst>
        </pc:spChg>
        <pc:picChg chg="add mod">
          <ac:chgData name="Purvis, Keith" userId="598b99ce-3dba-4fe3-b3fe-275042318a4f" providerId="ADAL" clId="{CA9E5B5B-8FD3-4062-AA45-706CE602F5E8}" dt="2021-07-26T22:33:58.398" v="4658" actId="1076"/>
          <ac:picMkLst>
            <pc:docMk/>
            <pc:sldMk cId="1071493856" sldId="351"/>
            <ac:picMk id="3" creationId="{29C9B41A-F823-4410-BB9B-407A238B0988}"/>
          </ac:picMkLst>
        </pc:picChg>
        <pc:picChg chg="del">
          <ac:chgData name="Purvis, Keith" userId="598b99ce-3dba-4fe3-b3fe-275042318a4f" providerId="ADAL" clId="{CA9E5B5B-8FD3-4062-AA45-706CE602F5E8}" dt="2021-07-26T22:20:07.707" v="4213" actId="478"/>
          <ac:picMkLst>
            <pc:docMk/>
            <pc:sldMk cId="1071493856" sldId="351"/>
            <ac:picMk id="1026" creationId="{A6481364-0A78-4439-AB6E-3D2F4375EBE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7/28/2021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540CEA7-AB58-4361-AEF9-E5DF74B2CD52}"/>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5F05425D-EDA6-4A30-93A2-F44FB56D02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8196" name="Slide Number Placeholder 3">
            <a:extLst>
              <a:ext uri="{FF2B5EF4-FFF2-40B4-BE49-F238E27FC236}">
                <a16:creationId xmlns:a16="http://schemas.microsoft.com/office/drawing/2014/main" id="{8B9D0258-3820-4D20-9A57-DCA658D455A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AAB21D68-4FC7-4934-82BD-AA94C71CF89D}" type="slidenum">
              <a:rPr lang="en-US" altLang="en-US" sz="1200" smtClean="0"/>
              <a:pPr/>
              <a:t>2</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order to pair over Bluetooth, all who need household information should be listening</a:t>
            </a:r>
          </a:p>
          <a:p>
            <a:r>
              <a:rPr lang="en-US" altLang="en-US"/>
              <a:t>Don’t need to go one at a time because same file is being sent to different people</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7C5C12C-29BB-4AA0-ACC5-3E95F46FCD64}" type="slidenum">
              <a:rPr lang="en-US" altLang="en-US" sz="1200" smtClean="0"/>
              <a:pPr/>
              <a:t>5</a:t>
            </a:fld>
            <a:endParaRPr lang="en-US" altLang="en-US" sz="1200"/>
          </a:p>
        </p:txBody>
      </p:sp>
    </p:spTree>
    <p:extLst>
      <p:ext uri="{BB962C8B-B14F-4D97-AF65-F5344CB8AC3E}">
        <p14:creationId xmlns:p14="http://schemas.microsoft.com/office/powerpoint/2010/main" val="2863679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failed, ASK trainees to tell you what to do if Bluetooth fails… in supervisor manual</a:t>
            </a:r>
          </a:p>
          <a:p>
            <a:r>
              <a:rPr lang="en-US" altLang="en-US"/>
              <a:t>1. Check entered supervisor, interviewer, cluster correct in menu 2. try again 3. check Bluetooth is turned on</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7C54EF0-5890-4840-A57F-7E6062EFC046}" type="slidenum">
              <a:rPr lang="en-US" altLang="en-US" sz="1200" smtClean="0"/>
              <a:pPr/>
              <a:t>6</a:t>
            </a:fld>
            <a:endParaRPr lang="en-US" altLang="en-US" sz="1200"/>
          </a:p>
        </p:txBody>
      </p:sp>
    </p:spTree>
    <p:extLst>
      <p:ext uri="{BB962C8B-B14F-4D97-AF65-F5344CB8AC3E}">
        <p14:creationId xmlns:p14="http://schemas.microsoft.com/office/powerpoint/2010/main" val="174665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correctly transferred, will be able to open up work</a:t>
            </a:r>
          </a:p>
          <a:p>
            <a:r>
              <a:rPr lang="en-US" altLang="en-US"/>
              <a:t>Work from teammates doesn’t get mixed in with your own work, don’t worry</a:t>
            </a: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699A62E-BFC3-46AA-B130-CBEC4F39B13E}" type="slidenum">
              <a:rPr lang="en-US" altLang="en-US" sz="1200" smtClean="0"/>
              <a:pPr/>
              <a:t>7</a:t>
            </a:fld>
            <a:endParaRPr lang="en-US" altLang="en-US" sz="1200"/>
          </a:p>
        </p:txBody>
      </p:sp>
    </p:spTree>
    <p:extLst>
      <p:ext uri="{BB962C8B-B14F-4D97-AF65-F5344CB8AC3E}">
        <p14:creationId xmlns:p14="http://schemas.microsoft.com/office/powerpoint/2010/main" val="4259106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522A8BA-B69E-47FF-8059-5E9F8E96EB7A}" type="slidenum">
              <a:rPr lang="en-US" altLang="en-US" sz="1200" smtClean="0"/>
              <a:pPr/>
              <a:t>12</a:t>
            </a:fld>
            <a:endParaRPr lang="en-US" altLang="en-US" sz="1200"/>
          </a:p>
        </p:txBody>
      </p:sp>
    </p:spTree>
    <p:extLst>
      <p:ext uri="{BB962C8B-B14F-4D97-AF65-F5344CB8AC3E}">
        <p14:creationId xmlns:p14="http://schemas.microsoft.com/office/powerpoint/2010/main" val="2718462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ASK: Why might a woman you want to interview not be shown?</a:t>
            </a:r>
          </a:p>
          <a:p>
            <a:r>
              <a:rPr lang="en-US" altLang="en-US"/>
              <a:t>Answer: You might have picked the wrong household where she lives (or wrong cluster even!); she might not be eligible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D758EB2-2337-4D59-8DA9-91C45C25F0F0}" type="slidenum">
              <a:rPr lang="en-US" altLang="en-US" sz="1200" smtClean="0"/>
              <a:pPr/>
              <a:t>13</a:t>
            </a:fld>
            <a:endParaRPr lang="en-US" altLang="en-US" sz="1200"/>
          </a:p>
        </p:txBody>
      </p:sp>
    </p:spTree>
    <p:extLst>
      <p:ext uri="{BB962C8B-B14F-4D97-AF65-F5344CB8AC3E}">
        <p14:creationId xmlns:p14="http://schemas.microsoft.com/office/powerpoint/2010/main" val="2206161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7/28/2021</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675030-9644-4184-ADD1-7D27C8A49DB9}" type="slidenum">
              <a:rPr lang="en-US" altLang="en-US"/>
              <a:pPr>
                <a:defRPr/>
              </a:pPr>
              <a:t>‹#›</a:t>
            </a:fld>
            <a:endParaRPr lang="en-US" altLang="en-US" dirty="0"/>
          </a:p>
        </p:txBody>
      </p:sp>
    </p:spTree>
    <p:extLst>
      <p:ext uri="{BB962C8B-B14F-4D97-AF65-F5344CB8AC3E}">
        <p14:creationId xmlns:p14="http://schemas.microsoft.com/office/powerpoint/2010/main" val="630219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38075C38-A05E-4571-B1C9-1EF0B70104DB}"/>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ECFABB7E-FD08-49A2-9E65-530B154F5F2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36964BB3-B199-46A9-B79F-A2EF182D0BB6}"/>
              </a:ext>
            </a:extLst>
          </p:cNvPr>
          <p:cNvSpPr>
            <a:spLocks noGrp="1" noChangeArrowheads="1"/>
          </p:cNvSpPr>
          <p:nvPr>
            <p:ph type="sldNum" sz="quarter" idx="12"/>
          </p:nvPr>
        </p:nvSpPr>
        <p:spPr>
          <a:ln/>
        </p:spPr>
        <p:txBody>
          <a:bodyPr/>
          <a:lstStyle>
            <a:lvl1pPr>
              <a:defRPr/>
            </a:lvl1pPr>
          </a:lstStyle>
          <a:p>
            <a:pPr>
              <a:defRPr/>
            </a:pPr>
            <a:fld id="{AC0EBC30-A640-46CB-A6AD-5077EAEF6AC1}" type="slidenum">
              <a:rPr lang="en-US" altLang="en-US"/>
              <a:pPr>
                <a:defRPr/>
              </a:pPr>
              <a:t>‹#›</a:t>
            </a:fld>
            <a:endParaRPr lang="en-US" altLang="en-US"/>
          </a:p>
        </p:txBody>
      </p:sp>
    </p:spTree>
    <p:extLst>
      <p:ext uri="{BB962C8B-B14F-4D97-AF65-F5344CB8AC3E}">
        <p14:creationId xmlns:p14="http://schemas.microsoft.com/office/powerpoint/2010/main" val="223988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7/28/2021</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1752600"/>
            <a:ext cx="6934200" cy="1077218"/>
          </a:xfrm>
        </p:spPr>
        <p:txBody>
          <a:bodyPr>
            <a:normAutofit/>
          </a:bodyPr>
          <a:lstStyle/>
          <a:p>
            <a:pPr algn="ctr"/>
            <a:r>
              <a:rPr lang="en-US" altLang="en-US" sz="4000" dirty="0"/>
              <a:t>Sharing households  </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9" name="TextBox 8"/>
          <p:cNvSpPr txBox="1"/>
          <p:nvPr/>
        </p:nvSpPr>
        <p:spPr>
          <a:xfrm>
            <a:off x="228600" y="3923159"/>
            <a:ext cx="8516938" cy="431800"/>
          </a:xfrm>
          <a:prstGeom prst="rect">
            <a:avLst/>
          </a:prstGeom>
          <a:noFill/>
          <a:ln>
            <a:solidFill>
              <a:srgbClr val="C2113A"/>
            </a:solidFill>
          </a:ln>
        </p:spPr>
        <p:txBody>
          <a:bodyPr>
            <a:spAutoFit/>
          </a:bodyPr>
          <a:lstStyle/>
          <a:p>
            <a:pPr algn="ctr">
              <a:defRPr/>
            </a:pPr>
            <a:r>
              <a:rPr lang="en-US" sz="2200" dirty="0">
                <a:solidFill>
                  <a:schemeClr val="bg1"/>
                </a:solidFill>
                <a:latin typeface="+mn-lt"/>
              </a:rPr>
              <a:t>Interviewer (</a:t>
            </a:r>
            <a:r>
              <a:rPr lang="en-US" sz="2200" i="1" dirty="0">
                <a:solidFill>
                  <a:schemeClr val="bg1"/>
                </a:solidFill>
                <a:latin typeface="+mn-lt"/>
              </a:rPr>
              <a:t>sender) </a:t>
            </a:r>
            <a:r>
              <a:rPr lang="en-US" sz="2200" dirty="0">
                <a:solidFill>
                  <a:schemeClr val="bg1"/>
                </a:solidFill>
                <a:latin typeface="+mn-lt"/>
              </a:rPr>
              <a:t>&gt;&gt; </a:t>
            </a:r>
            <a:r>
              <a:rPr lang="en-US" sz="2200" b="1" u="sng" dirty="0">
                <a:solidFill>
                  <a:schemeClr val="bg1"/>
                </a:solidFill>
                <a:latin typeface="+mn-lt"/>
              </a:rPr>
              <a:t>Bluetooth</a:t>
            </a:r>
            <a:r>
              <a:rPr lang="en-US" sz="2200" dirty="0">
                <a:solidFill>
                  <a:schemeClr val="bg1"/>
                </a:solidFill>
                <a:latin typeface="+mn-lt"/>
              </a:rPr>
              <a:t> &gt;&gt; Interviewer (</a:t>
            </a:r>
            <a:r>
              <a:rPr lang="en-US" sz="2200" i="1" dirty="0">
                <a:solidFill>
                  <a:schemeClr val="bg1"/>
                </a:solidFill>
                <a:latin typeface="+mn-lt"/>
              </a:rPr>
              <a:t>receiver</a:t>
            </a:r>
            <a:r>
              <a:rPr lang="en-US" sz="2200" dirty="0">
                <a:solidFill>
                  <a:schemeClr val="bg1"/>
                </a:solidFill>
                <a:latin typeface="+mn-lt"/>
              </a:rPr>
              <a:t>)</a:t>
            </a:r>
          </a:p>
        </p:txBody>
      </p:sp>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28600" y="885088"/>
            <a:ext cx="8153400" cy="867512"/>
          </a:xfrm>
        </p:spPr>
        <p:txBody>
          <a:bodyPr>
            <a:noAutofit/>
          </a:bodyPr>
          <a:lstStyle/>
          <a:p>
            <a:pPr algn="ctr"/>
            <a:r>
              <a:rPr lang="en-US" altLang="en-US" sz="2400" dirty="0">
                <a:solidFill>
                  <a:schemeClr val="tx1"/>
                </a:solidFill>
              </a:rPr>
              <a:t>Example report from supervisor menu showing individual interviews from shared households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3" name="Picture 2">
            <a:extLst>
              <a:ext uri="{FF2B5EF4-FFF2-40B4-BE49-F238E27FC236}">
                <a16:creationId xmlns:a16="http://schemas.microsoft.com/office/drawing/2014/main" id="{29C9B41A-F823-4410-BB9B-407A238B0988}"/>
              </a:ext>
            </a:extLst>
          </p:cNvPr>
          <p:cNvPicPr>
            <a:picLocks noChangeAspect="1"/>
          </p:cNvPicPr>
          <p:nvPr/>
        </p:nvPicPr>
        <p:blipFill>
          <a:blip r:embed="rId2"/>
          <a:stretch>
            <a:fillRect/>
          </a:stretch>
        </p:blipFill>
        <p:spPr>
          <a:xfrm>
            <a:off x="685800" y="1752600"/>
            <a:ext cx="5819243" cy="3705210"/>
          </a:xfrm>
          <a:prstGeom prst="rect">
            <a:avLst/>
          </a:prstGeom>
        </p:spPr>
      </p:pic>
      <p:sp>
        <p:nvSpPr>
          <p:cNvPr id="7" name="TextBox 6">
            <a:extLst>
              <a:ext uri="{FF2B5EF4-FFF2-40B4-BE49-F238E27FC236}">
                <a16:creationId xmlns:a16="http://schemas.microsoft.com/office/drawing/2014/main" id="{A6498C51-836B-48E6-9C99-5A8336A0E21F}"/>
              </a:ext>
            </a:extLst>
          </p:cNvPr>
          <p:cNvSpPr txBox="1"/>
          <p:nvPr/>
        </p:nvSpPr>
        <p:spPr>
          <a:xfrm>
            <a:off x="900023" y="5569311"/>
            <a:ext cx="7696200" cy="1200329"/>
          </a:xfrm>
          <a:prstGeom prst="rect">
            <a:avLst/>
          </a:prstGeom>
          <a:noFill/>
        </p:spPr>
        <p:txBody>
          <a:bodyPr wrap="square" rtlCol="0">
            <a:spAutoFit/>
          </a:bodyPr>
          <a:lstStyle/>
          <a:p>
            <a:pPr marL="342900" indent="-342900">
              <a:buAutoNum type="arabicPeriod"/>
            </a:pPr>
            <a:r>
              <a:rPr lang="en-US" dirty="0"/>
              <a:t>Which households are shared ? How can you tell if they are shared ?</a:t>
            </a:r>
          </a:p>
          <a:p>
            <a:pPr marL="342900" indent="-342900">
              <a:buAutoNum type="arabicPeriod"/>
            </a:pPr>
            <a:r>
              <a:rPr lang="en-US" dirty="0"/>
              <a:t>What is the gender of the interviewer who completed the </a:t>
            </a:r>
            <a:r>
              <a:rPr lang="en-US" b="1" dirty="0"/>
              <a:t>household</a:t>
            </a:r>
            <a:r>
              <a:rPr lang="en-US" dirty="0"/>
              <a:t> questionnaire for household number 11 ?</a:t>
            </a:r>
          </a:p>
          <a:p>
            <a:pPr marL="342900" indent="-342900">
              <a:buAutoNum type="arabicPeriod"/>
            </a:pPr>
            <a:endParaRPr lang="en-US" dirty="0"/>
          </a:p>
        </p:txBody>
      </p:sp>
      <p:sp>
        <p:nvSpPr>
          <p:cNvPr id="6" name="Title 1">
            <a:extLst>
              <a:ext uri="{FF2B5EF4-FFF2-40B4-BE49-F238E27FC236}">
                <a16:creationId xmlns:a16="http://schemas.microsoft.com/office/drawing/2014/main" id="{64EF1E7B-0373-489C-9482-3135FF00285A}"/>
              </a:ext>
            </a:extLst>
          </p:cNvPr>
          <p:cNvSpPr txBox="1">
            <a:spLocks/>
          </p:cNvSpPr>
          <p:nvPr/>
        </p:nvSpPr>
        <p:spPr>
          <a:xfrm>
            <a:off x="228600" y="-7003"/>
            <a:ext cx="8153400" cy="867512"/>
          </a:xfrm>
          <a:prstGeom prst="rect">
            <a:avLst/>
          </a:prstGeom>
        </p:spPr>
        <p:txBody>
          <a:bodyPr vert="horz" lIns="91440" tIns="45720" rIns="91440" bIns="45720" rtlCol="0" anchor="b" anchorCtr="0">
            <a:noAutofit/>
          </a:bodyPr>
          <a:lstStyle>
            <a:lvl1pPr algn="l" defTabSz="457200" rtl="0" eaLnBrk="1" latinLnBrk="0" hangingPunct="1">
              <a:spcBef>
                <a:spcPct val="0"/>
              </a:spcBef>
              <a:buNone/>
              <a:defRPr sz="2800" b="0" i="0" kern="1200">
                <a:solidFill>
                  <a:srgbClr val="BA0C2F"/>
                </a:solidFill>
                <a:latin typeface="Gill Sans MT"/>
                <a:ea typeface="+mj-ea"/>
                <a:cs typeface="Gill Sans MT"/>
              </a:defRPr>
            </a:lvl1pPr>
          </a:lstStyle>
          <a:p>
            <a:pPr algn="ctr"/>
            <a:r>
              <a:rPr lang="en-US" altLang="en-US" sz="4400" dirty="0">
                <a:solidFill>
                  <a:schemeClr val="tx1"/>
                </a:solidFill>
              </a:rPr>
              <a:t>Exercise</a:t>
            </a:r>
          </a:p>
        </p:txBody>
      </p:sp>
    </p:spTree>
    <p:extLst>
      <p:ext uri="{BB962C8B-B14F-4D97-AF65-F5344CB8AC3E}">
        <p14:creationId xmlns:p14="http://schemas.microsoft.com/office/powerpoint/2010/main" val="107149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fontScale="90000"/>
          </a:bodyPr>
          <a:lstStyle/>
          <a:p>
            <a:pPr algn="ctr"/>
            <a:r>
              <a:rPr lang="en-US" altLang="en-US" sz="3200" dirty="0"/>
              <a:t>Avoiding Duplicate Cases when sharing households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408317" y="1731602"/>
            <a:ext cx="7467600" cy="4708981"/>
          </a:xfrm>
          <a:prstGeom prst="rect">
            <a:avLst/>
          </a:prstGeom>
          <a:noFill/>
        </p:spPr>
        <p:txBody>
          <a:bodyPr>
            <a:spAutoFit/>
          </a:bodyPr>
          <a:lstStyle/>
          <a:p>
            <a:pPr marL="342900" indent="-342900">
              <a:spcAft>
                <a:spcPts val="0"/>
              </a:spcAft>
              <a:buFont typeface="Arial" panose="020B0604020202020204" pitchFamily="34" charset="0"/>
              <a:buChar char="•"/>
              <a:defRPr/>
            </a:pPr>
            <a:r>
              <a:rPr lang="en-US" sz="2400" dirty="0"/>
              <a:t>Once a household is shared the receiving interviewer has access to:</a:t>
            </a:r>
          </a:p>
          <a:p>
            <a:pPr marL="800100" lvl="1" indent="-342900">
              <a:buFont typeface="Arial" panose="020B0604020202020204" pitchFamily="34" charset="0"/>
              <a:buChar char="•"/>
              <a:defRPr/>
            </a:pPr>
            <a:r>
              <a:rPr lang="en-US" dirty="0">
                <a:latin typeface="+mn-lt"/>
              </a:rPr>
              <a:t>All eligible individuals in that household</a:t>
            </a:r>
          </a:p>
          <a:p>
            <a:pPr marL="800100" lvl="1" indent="-342900">
              <a:buFont typeface="Arial" panose="020B0604020202020204" pitchFamily="34" charset="0"/>
              <a:buChar char="•"/>
              <a:defRPr/>
            </a:pPr>
            <a:r>
              <a:rPr lang="en-US" dirty="0"/>
              <a:t>All eligible individuals in any other completed household interviews done by the sharing interviewer</a:t>
            </a:r>
          </a:p>
          <a:p>
            <a:pPr marL="342900" indent="-342900">
              <a:buFont typeface="Arial" panose="020B0604020202020204" pitchFamily="34" charset="0"/>
              <a:buChar char="•"/>
              <a:defRPr/>
            </a:pPr>
            <a:r>
              <a:rPr lang="en-US" sz="2400" dirty="0"/>
              <a:t>Possibility of creating duplicate cases by mistake is very real</a:t>
            </a:r>
          </a:p>
          <a:p>
            <a:pPr marL="342900" indent="-342900">
              <a:buFont typeface="Arial" panose="020B0604020202020204" pitchFamily="34" charset="0"/>
              <a:buChar char="•"/>
              <a:defRPr/>
            </a:pPr>
            <a:r>
              <a:rPr lang="en-US" sz="2400" dirty="0"/>
              <a:t>To avoid creating duplicate cases</a:t>
            </a:r>
            <a:r>
              <a:rPr lang="en-US" dirty="0"/>
              <a:t>:</a:t>
            </a:r>
          </a:p>
          <a:p>
            <a:pPr marL="800100" lvl="1" indent="-342900">
              <a:buFont typeface="Arial" panose="020B0604020202020204" pitchFamily="34" charset="0"/>
              <a:buChar char="•"/>
              <a:defRPr/>
            </a:pPr>
            <a:r>
              <a:rPr lang="en-US" dirty="0"/>
              <a:t>Be sure to only open individual interviews in the correct household</a:t>
            </a:r>
          </a:p>
          <a:p>
            <a:pPr marL="800100" lvl="1" indent="-342900">
              <a:buFont typeface="Arial" panose="020B0604020202020204" pitchFamily="34" charset="0"/>
              <a:buChar char="•"/>
              <a:defRPr/>
            </a:pPr>
            <a:r>
              <a:rPr lang="en-US" dirty="0"/>
              <a:t>Pay attention to prompts when starting individual interview to ensure correct person is chosen</a:t>
            </a:r>
          </a:p>
          <a:p>
            <a:pPr marL="800100" lvl="1" indent="-342900">
              <a:buFont typeface="Arial" panose="020B0604020202020204" pitchFamily="34" charset="0"/>
              <a:buChar char="•"/>
              <a:defRPr/>
            </a:pPr>
            <a:r>
              <a:rPr lang="en-US" dirty="0"/>
              <a:t>Co-ordinate with the interviewer responsible for the household interview and write down the individuals you have been assigned</a:t>
            </a:r>
          </a:p>
          <a:p>
            <a:pPr marL="800100" lvl="1" indent="-342900">
              <a:buFont typeface="Arial" panose="020B0604020202020204" pitchFamily="34" charset="0"/>
              <a:buChar char="•"/>
              <a:defRPr/>
            </a:pPr>
            <a:r>
              <a:rPr lang="en-US" dirty="0"/>
              <a:t>If you start an interview for the wrong person, quit the interview and use “Discard” option to avoid saving and creating a duplicate</a:t>
            </a:r>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80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14600" y="773566"/>
            <a:ext cx="5486400" cy="826634"/>
          </a:xfrm>
        </p:spPr>
        <p:txBody>
          <a:bodyPr>
            <a:normAutofit fontScale="90000"/>
          </a:bodyPr>
          <a:lstStyle/>
          <a:p>
            <a:pPr algn="ctr"/>
            <a:br>
              <a:rPr lang="en-US" altLang="en-US" sz="3200" dirty="0"/>
            </a:br>
            <a:r>
              <a:rPr lang="en-US" altLang="en-US" sz="3200" dirty="0"/>
              <a:t>Good practices to minimize the chances of duplicated cases</a:t>
            </a:r>
          </a:p>
        </p:txBody>
      </p:sp>
      <p:sp>
        <p:nvSpPr>
          <p:cNvPr id="17" name="TextBox 16"/>
          <p:cNvSpPr txBox="1"/>
          <p:nvPr/>
        </p:nvSpPr>
        <p:spPr>
          <a:xfrm>
            <a:off x="381000" y="2043226"/>
            <a:ext cx="8610600" cy="3847207"/>
          </a:xfrm>
          <a:prstGeom prst="rect">
            <a:avLst/>
          </a:prstGeom>
          <a:noFill/>
        </p:spPr>
        <p:txBody>
          <a:bodyPr>
            <a:spAutoFit/>
          </a:bodyPr>
          <a:lstStyle/>
          <a:p>
            <a:pPr>
              <a:defRPr/>
            </a:pPr>
            <a:r>
              <a:rPr lang="en-US" sz="3200" dirty="0">
                <a:latin typeface="+mn-lt"/>
              </a:rPr>
              <a:t>Interviewers receiving shared household for individual interviews </a:t>
            </a:r>
            <a:r>
              <a:rPr lang="en-US" sz="3200" b="1" dirty="0">
                <a:latin typeface="+mn-lt"/>
              </a:rPr>
              <a:t>MUST </a:t>
            </a:r>
            <a:r>
              <a:rPr lang="en-US" sz="3200" dirty="0">
                <a:latin typeface="+mn-lt"/>
              </a:rPr>
              <a:t>write down:</a:t>
            </a:r>
          </a:p>
          <a:p>
            <a:pPr>
              <a:defRPr/>
            </a:pPr>
            <a:endParaRPr lang="en-US" sz="3600" dirty="0">
              <a:latin typeface="+mn-lt"/>
            </a:endParaRPr>
          </a:p>
          <a:p>
            <a:pPr>
              <a:defRPr/>
            </a:pPr>
            <a:r>
              <a:rPr lang="en-US" sz="3600" dirty="0">
                <a:latin typeface="+mn-lt"/>
              </a:rPr>
              <a:t>1. Household number, name, address</a:t>
            </a:r>
          </a:p>
          <a:p>
            <a:pPr>
              <a:defRPr/>
            </a:pPr>
            <a:r>
              <a:rPr lang="en-US" sz="3600" dirty="0">
                <a:latin typeface="+mn-lt"/>
              </a:rPr>
              <a:t>2. Individual line number, name of </a:t>
            </a:r>
            <a:r>
              <a:rPr lang="en-US" sz="3600" dirty="0"/>
              <a:t>each individual they are to interview</a:t>
            </a:r>
            <a:endParaRPr lang="en-US" sz="3600" dirty="0">
              <a:latin typeface="+mn-lt"/>
            </a:endParaRPr>
          </a:p>
          <a:p>
            <a:pPr>
              <a:defRPr/>
            </a:pPr>
            <a:r>
              <a:rPr lang="en-US" sz="3600" dirty="0">
                <a:latin typeface="+mn-lt"/>
              </a:rPr>
              <a:t>3. Household interviewer’s </a:t>
            </a:r>
            <a:r>
              <a:rPr lang="en-US" sz="3600" dirty="0"/>
              <a:t>code</a:t>
            </a:r>
            <a:endParaRPr lang="en-US" sz="3600" dirty="0">
              <a:latin typeface="+mn-lt"/>
            </a:endParaRPr>
          </a:p>
        </p:txBody>
      </p:sp>
      <p:pic>
        <p:nvPicPr>
          <p:cNvPr id="4" name="Picture 2" descr="Free Remember Clipart Pictures - Clipartix">
            <a:extLst>
              <a:ext uri="{FF2B5EF4-FFF2-40B4-BE49-F238E27FC236}">
                <a16:creationId xmlns:a16="http://schemas.microsoft.com/office/drawing/2014/main" id="{2A833A1A-3755-4A49-99B8-A466B345CC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81000"/>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419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219200" y="301625"/>
            <a:ext cx="7620000" cy="609600"/>
          </a:xfrm>
        </p:spPr>
        <p:txBody>
          <a:bodyPr>
            <a:normAutofit fontScale="90000"/>
          </a:bodyPr>
          <a:lstStyle/>
          <a:p>
            <a:pPr algn="ctr"/>
            <a:r>
              <a:rPr lang="en-US" altLang="en-US" sz="4000"/>
              <a:t>Choose individual to interview</a:t>
            </a:r>
          </a:p>
        </p:txBody>
      </p:sp>
      <p:sp>
        <p:nvSpPr>
          <p:cNvPr id="6" name="TextBox 5"/>
          <p:cNvSpPr txBox="1"/>
          <p:nvPr/>
        </p:nvSpPr>
        <p:spPr>
          <a:xfrm>
            <a:off x="228600" y="1168400"/>
            <a:ext cx="8610600" cy="584200"/>
          </a:xfrm>
          <a:prstGeom prst="rect">
            <a:avLst/>
          </a:prstGeom>
          <a:noFill/>
        </p:spPr>
        <p:txBody>
          <a:bodyPr>
            <a:spAutoFit/>
          </a:bodyPr>
          <a:lstStyle/>
          <a:p>
            <a:pPr algn="ctr">
              <a:defRPr/>
            </a:pPr>
            <a:r>
              <a:rPr lang="en-US" sz="3200" b="1" dirty="0">
                <a:latin typeface="+mn-lt"/>
              </a:rPr>
              <a:t>CAREFULLY select correct individual:</a:t>
            </a:r>
          </a:p>
        </p:txBody>
      </p:sp>
      <p:pic>
        <p:nvPicPr>
          <p:cNvPr id="153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5506" y="1981200"/>
            <a:ext cx="4268788"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228600" y="1752600"/>
            <a:ext cx="4572000" cy="2554288"/>
          </a:xfrm>
          <a:prstGeom prst="rect">
            <a:avLst/>
          </a:prstGeom>
          <a:noFill/>
        </p:spPr>
        <p:txBody>
          <a:bodyPr>
            <a:spAutoFit/>
          </a:bodyPr>
          <a:lstStyle/>
          <a:p>
            <a:pPr>
              <a:defRPr/>
            </a:pPr>
            <a:r>
              <a:rPr lang="en-US" b="1" dirty="0">
                <a:latin typeface="+mn-lt"/>
              </a:rPr>
              <a:t>Is the person a:</a:t>
            </a:r>
          </a:p>
          <a:p>
            <a:pPr marL="342900" indent="-342900">
              <a:buFont typeface="Arial" panose="020B0604020202020204" pitchFamily="34" charset="0"/>
              <a:buChar char="•"/>
              <a:defRPr/>
            </a:pPr>
            <a:r>
              <a:rPr lang="en-US" sz="2200" dirty="0">
                <a:latin typeface="+mn-lt"/>
              </a:rPr>
              <a:t>New individual? </a:t>
            </a:r>
            <a:r>
              <a:rPr lang="en-US" sz="2200" b="1" dirty="0">
                <a:latin typeface="+mn-lt"/>
              </a:rPr>
              <a:t>(1)</a:t>
            </a:r>
          </a:p>
          <a:p>
            <a:pPr marL="342900" indent="-342900">
              <a:buFont typeface="Arial" panose="020B0604020202020204" pitchFamily="34" charset="0"/>
              <a:buChar char="•"/>
              <a:defRPr/>
            </a:pPr>
            <a:r>
              <a:rPr lang="en-US" sz="2200" dirty="0">
                <a:latin typeface="+mn-lt"/>
              </a:rPr>
              <a:t>Individual started, but not completed? </a:t>
            </a:r>
            <a:r>
              <a:rPr lang="en-US" sz="2200" b="1" dirty="0">
                <a:latin typeface="+mn-lt"/>
              </a:rPr>
              <a:t>(2)</a:t>
            </a:r>
          </a:p>
          <a:p>
            <a:pPr marL="800100" lvl="1" indent="-342900">
              <a:buFont typeface="Arial" panose="020B0604020202020204" pitchFamily="34" charset="0"/>
              <a:buChar char="•"/>
              <a:defRPr/>
            </a:pPr>
            <a:r>
              <a:rPr lang="en-US" sz="2200" dirty="0">
                <a:latin typeface="+mn-lt"/>
              </a:rPr>
              <a:t>OR a call-back? </a:t>
            </a:r>
            <a:r>
              <a:rPr lang="en-US" sz="2200" b="1" dirty="0">
                <a:latin typeface="+mn-lt"/>
              </a:rPr>
              <a:t>(2)</a:t>
            </a:r>
          </a:p>
          <a:p>
            <a:pPr marL="342900" indent="-342900">
              <a:buFont typeface="Arial" panose="020B0604020202020204" pitchFamily="34" charset="0"/>
              <a:buChar char="•"/>
              <a:defRPr/>
            </a:pPr>
            <a:r>
              <a:rPr lang="en-US" sz="2200" dirty="0">
                <a:latin typeface="+mn-lt"/>
              </a:rPr>
              <a:t>Complete individual to modify? </a:t>
            </a:r>
            <a:r>
              <a:rPr lang="en-US" sz="2200" b="1" dirty="0">
                <a:latin typeface="+mn-lt"/>
              </a:rPr>
              <a:t>(3)</a:t>
            </a:r>
          </a:p>
        </p:txBody>
      </p:sp>
      <p:pic>
        <p:nvPicPr>
          <p:cNvPr id="15366"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752600" y="4724400"/>
            <a:ext cx="5181600" cy="708025"/>
          </a:xfrm>
          <a:prstGeom prst="rect">
            <a:avLst/>
          </a:prstGeom>
          <a:noFill/>
        </p:spPr>
        <p:txBody>
          <a:bodyPr>
            <a:spAutoFit/>
          </a:bodyPr>
          <a:lstStyle/>
          <a:p>
            <a:pPr algn="ctr">
              <a:defRPr/>
            </a:pPr>
            <a:r>
              <a:rPr lang="en-US" sz="4000" b="1" dirty="0">
                <a:solidFill>
                  <a:srgbClr val="FF0000"/>
                </a:solidFill>
                <a:latin typeface="+mn-lt"/>
              </a:rPr>
              <a:t>BE CAREFUL!</a:t>
            </a:r>
          </a:p>
        </p:txBody>
      </p:sp>
    </p:spTree>
    <p:extLst>
      <p:ext uri="{BB962C8B-B14F-4D97-AF65-F5344CB8AC3E}">
        <p14:creationId xmlns:p14="http://schemas.microsoft.com/office/powerpoint/2010/main" val="237281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a:t>How to </a:t>
            </a:r>
            <a:r>
              <a:rPr lang="en-US" altLang="en-US">
                <a:solidFill>
                  <a:srgbClr val="FF0000"/>
                </a:solidFill>
              </a:rPr>
              <a:t>BE CAREFUL! </a:t>
            </a:r>
            <a:endParaRPr lang="en-US" altLang="en-US"/>
          </a:p>
        </p:txBody>
      </p:sp>
      <p:sp>
        <p:nvSpPr>
          <p:cNvPr id="3" name="Content Placeholder 2"/>
          <p:cNvSpPr>
            <a:spLocks noGrp="1"/>
          </p:cNvSpPr>
          <p:nvPr>
            <p:ph idx="1"/>
          </p:nvPr>
        </p:nvSpPr>
        <p:spPr>
          <a:xfrm>
            <a:off x="609600" y="1676400"/>
            <a:ext cx="7772400" cy="3886200"/>
          </a:xfrm>
        </p:spPr>
        <p:txBody>
          <a:bodyPr>
            <a:noAutofit/>
          </a:bodyPr>
          <a:lstStyle/>
          <a:p>
            <a:pPr marL="0" indent="0" algn="ctr">
              <a:buFontTx/>
              <a:buNone/>
              <a:defRPr/>
            </a:pPr>
            <a:r>
              <a:rPr lang="en-US" sz="1600" b="1" dirty="0"/>
              <a:t>Write down </a:t>
            </a:r>
          </a:p>
          <a:p>
            <a:pPr marL="0" indent="0" algn="ctr">
              <a:buFontTx/>
              <a:buNone/>
              <a:defRPr/>
            </a:pPr>
            <a:r>
              <a:rPr lang="en-US" sz="1600" dirty="0"/>
              <a:t>1. Household number, name, address</a:t>
            </a:r>
          </a:p>
          <a:p>
            <a:pPr marL="0" indent="0" algn="ctr">
              <a:buFontTx/>
              <a:buNone/>
              <a:defRPr/>
            </a:pPr>
            <a:r>
              <a:rPr lang="en-US" sz="1600" dirty="0"/>
              <a:t>2. Individual line number, name</a:t>
            </a:r>
          </a:p>
          <a:p>
            <a:pPr marL="0" indent="0" algn="ctr">
              <a:buFontTx/>
              <a:buNone/>
              <a:defRPr/>
            </a:pPr>
            <a:r>
              <a:rPr lang="en-US" sz="1600" dirty="0"/>
              <a:t>3. Household interviewer’s ID</a:t>
            </a:r>
          </a:p>
          <a:p>
            <a:pPr marL="0" indent="0" algn="ctr">
              <a:buFontTx/>
              <a:buNone/>
              <a:defRPr/>
            </a:pPr>
            <a:r>
              <a:rPr lang="en-US" sz="1600" b="1" dirty="0"/>
              <a:t>Verify what you wrote down </a:t>
            </a:r>
          </a:p>
          <a:p>
            <a:pPr marL="0" indent="0" algn="ctr">
              <a:buFontTx/>
              <a:buNone/>
              <a:defRPr/>
            </a:pPr>
            <a:r>
              <a:rPr lang="en-US" sz="1600" dirty="0"/>
              <a:t>1. Household number, name, address</a:t>
            </a:r>
          </a:p>
          <a:p>
            <a:pPr marL="0" indent="0" algn="ctr">
              <a:buFontTx/>
              <a:buNone/>
              <a:defRPr/>
            </a:pPr>
            <a:r>
              <a:rPr lang="en-US" sz="1600" dirty="0"/>
              <a:t>2. Individual line number, name</a:t>
            </a:r>
          </a:p>
          <a:p>
            <a:pPr marL="0" indent="0" algn="ctr">
              <a:buFontTx/>
              <a:buNone/>
              <a:defRPr/>
            </a:pPr>
            <a:r>
              <a:rPr lang="en-US" sz="1600" dirty="0"/>
              <a:t>3. Household interviewer’s ID</a:t>
            </a:r>
          </a:p>
          <a:p>
            <a:pPr marL="0" indent="0" algn="ctr">
              <a:buFontTx/>
              <a:buNone/>
              <a:defRPr/>
            </a:pPr>
            <a:r>
              <a:rPr lang="en-US" sz="1600" b="1" dirty="0"/>
              <a:t>Pick up the right woman in CAPI system</a:t>
            </a:r>
          </a:p>
          <a:p>
            <a:pPr marL="0" indent="0" algn="ctr">
              <a:buFontTx/>
              <a:buNone/>
              <a:defRPr/>
            </a:pPr>
            <a:r>
              <a:rPr lang="en-US" sz="1600" dirty="0"/>
              <a:t>1. Household number, name, address</a:t>
            </a:r>
          </a:p>
          <a:p>
            <a:pPr marL="0" indent="0" algn="ctr">
              <a:buFontTx/>
              <a:buNone/>
              <a:defRPr/>
            </a:pPr>
            <a:r>
              <a:rPr lang="en-US" sz="1600" dirty="0"/>
              <a:t>2. Individual line number, name</a:t>
            </a:r>
          </a:p>
          <a:p>
            <a:pPr marL="0" indent="0" algn="ctr">
              <a:buFontTx/>
              <a:buNone/>
              <a:defRPr/>
            </a:pPr>
            <a:r>
              <a:rPr lang="en-US" sz="1600" dirty="0"/>
              <a:t>3. Household interviewer’s ID</a:t>
            </a:r>
          </a:p>
          <a:p>
            <a:pPr marL="0" indent="0" algn="ctr">
              <a:buFontTx/>
              <a:buNone/>
              <a:defRPr/>
            </a:pPr>
            <a:r>
              <a:rPr lang="en-US" sz="1600" b="1" dirty="0"/>
              <a:t> </a:t>
            </a:r>
          </a:p>
          <a:p>
            <a:pPr marL="0" indent="0" algn="ctr">
              <a:buFontTx/>
              <a:buNone/>
              <a:defRPr/>
            </a:pPr>
            <a:endParaRPr lang="en-US" sz="1600" b="1" dirty="0"/>
          </a:p>
          <a:p>
            <a:pPr marL="0" indent="0" algn="ctr">
              <a:buFontTx/>
              <a:buNone/>
              <a:defRPr/>
            </a:pPr>
            <a:endParaRPr lang="en-US" sz="1600" dirty="0"/>
          </a:p>
          <a:p>
            <a:pPr algn="ctr">
              <a:defRPr/>
            </a:pPr>
            <a:endParaRPr lang="en-US" sz="1600" dirty="0"/>
          </a:p>
        </p:txBody>
      </p:sp>
    </p:spTree>
    <p:extLst>
      <p:ext uri="{BB962C8B-B14F-4D97-AF65-F5344CB8AC3E}">
        <p14:creationId xmlns:p14="http://schemas.microsoft.com/office/powerpoint/2010/main" val="387619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1A4053C-10B6-4ED3-BDC0-74E7C6D7BE40}"/>
              </a:ext>
            </a:extLst>
          </p:cNvPr>
          <p:cNvSpPr>
            <a:spLocks noGrp="1" noChangeArrowheads="1"/>
          </p:cNvSpPr>
          <p:nvPr>
            <p:ph type="title"/>
          </p:nvPr>
        </p:nvSpPr>
        <p:spPr>
          <a:xfrm>
            <a:off x="304800" y="228600"/>
            <a:ext cx="8686800" cy="609600"/>
          </a:xfrm>
        </p:spPr>
        <p:txBody>
          <a:bodyPr>
            <a:normAutofit fontScale="90000"/>
          </a:bodyPr>
          <a:lstStyle/>
          <a:p>
            <a:pPr algn="ctr" eaLnBrk="1" hangingPunct="1"/>
            <a:r>
              <a:rPr lang="en-US" altLang="en-US" sz="3600"/>
              <a:t>Fieldwork Flow</a:t>
            </a:r>
          </a:p>
        </p:txBody>
      </p:sp>
      <p:sp>
        <p:nvSpPr>
          <p:cNvPr id="4" name="Rectangle 2">
            <a:extLst>
              <a:ext uri="{FF2B5EF4-FFF2-40B4-BE49-F238E27FC236}">
                <a16:creationId xmlns:a16="http://schemas.microsoft.com/office/drawing/2014/main" id="{B533234E-0617-48AF-9CB2-F0746BEEEA53}"/>
              </a:ext>
            </a:extLst>
          </p:cNvPr>
          <p:cNvSpPr txBox="1">
            <a:spLocks noChangeArrowheads="1"/>
          </p:cNvSpPr>
          <p:nvPr/>
        </p:nvSpPr>
        <p:spPr bwMode="auto">
          <a:xfrm>
            <a:off x="392113" y="1295400"/>
            <a:ext cx="3036887" cy="1162050"/>
          </a:xfrm>
          <a:prstGeom prst="rect">
            <a:avLst/>
          </a:prstGeom>
          <a:noFill/>
          <a:ln w="9525">
            <a:solidFill>
              <a:srgbClr val="E1004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Arrive in cluster, Identify households</a:t>
            </a:r>
          </a:p>
        </p:txBody>
      </p:sp>
      <p:sp>
        <p:nvSpPr>
          <p:cNvPr id="5" name="Rectangle 2">
            <a:extLst>
              <a:ext uri="{FF2B5EF4-FFF2-40B4-BE49-F238E27FC236}">
                <a16:creationId xmlns:a16="http://schemas.microsoft.com/office/drawing/2014/main" id="{5190270B-61AC-4549-855E-370E3962C501}"/>
              </a:ext>
            </a:extLst>
          </p:cNvPr>
          <p:cNvSpPr txBox="1">
            <a:spLocks noChangeArrowheads="1"/>
          </p:cNvSpPr>
          <p:nvPr/>
        </p:nvSpPr>
        <p:spPr bwMode="auto">
          <a:xfrm>
            <a:off x="381000" y="2609850"/>
            <a:ext cx="3048000" cy="1200150"/>
          </a:xfrm>
          <a:prstGeom prst="rect">
            <a:avLst/>
          </a:prstGeom>
          <a:noFill/>
          <a:ln w="9525">
            <a:solidFill>
              <a:srgbClr val="FFC00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Supervisor assigns households to interviewers</a:t>
            </a:r>
          </a:p>
        </p:txBody>
      </p:sp>
      <p:sp>
        <p:nvSpPr>
          <p:cNvPr id="6" name="Rectangle 2">
            <a:extLst>
              <a:ext uri="{FF2B5EF4-FFF2-40B4-BE49-F238E27FC236}">
                <a16:creationId xmlns:a16="http://schemas.microsoft.com/office/drawing/2014/main" id="{820C74DE-05E9-4F46-B173-4D0CDD73B0C0}"/>
              </a:ext>
            </a:extLst>
          </p:cNvPr>
          <p:cNvSpPr txBox="1">
            <a:spLocks noChangeArrowheads="1"/>
          </p:cNvSpPr>
          <p:nvPr/>
        </p:nvSpPr>
        <p:spPr bwMode="auto">
          <a:xfrm>
            <a:off x="381000" y="3941763"/>
            <a:ext cx="3048000" cy="1468437"/>
          </a:xfrm>
          <a:prstGeom prst="rect">
            <a:avLst/>
          </a:prstGeom>
          <a:noFill/>
          <a:ln w="9525">
            <a:solidFill>
              <a:srgbClr val="FFFF0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65000"/>
                  </a:schemeClr>
                </a:solidFill>
              </a:rPr>
              <a:t>Interviewers interview HHs, identify eligible individuals</a:t>
            </a:r>
          </a:p>
        </p:txBody>
      </p:sp>
      <p:sp>
        <p:nvSpPr>
          <p:cNvPr id="7" name="Rectangle 2">
            <a:extLst>
              <a:ext uri="{FF2B5EF4-FFF2-40B4-BE49-F238E27FC236}">
                <a16:creationId xmlns:a16="http://schemas.microsoft.com/office/drawing/2014/main" id="{4A417F86-AEC2-43EC-B0B8-0EC95CAA9325}"/>
              </a:ext>
            </a:extLst>
          </p:cNvPr>
          <p:cNvSpPr txBox="1">
            <a:spLocks noChangeArrowheads="1"/>
          </p:cNvSpPr>
          <p:nvPr/>
        </p:nvSpPr>
        <p:spPr bwMode="auto">
          <a:xfrm>
            <a:off x="392113" y="5562600"/>
            <a:ext cx="3067050" cy="1143000"/>
          </a:xfrm>
          <a:prstGeom prst="rect">
            <a:avLst/>
          </a:prstGeom>
          <a:noFill/>
          <a:ln w="9525">
            <a:solidFill>
              <a:srgbClr val="00B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tx1"/>
                </a:solidFill>
              </a:rPr>
              <a:t>Interviewers carry out individual interviews</a:t>
            </a:r>
            <a:endParaRPr lang="en-US" altLang="en-US" sz="2400" kern="0" dirty="0">
              <a:solidFill>
                <a:schemeClr val="bg1">
                  <a:lumMod val="65000"/>
                </a:schemeClr>
              </a:solidFill>
            </a:endParaRPr>
          </a:p>
        </p:txBody>
      </p:sp>
      <p:sp>
        <p:nvSpPr>
          <p:cNvPr id="8" name="Rectangle 2">
            <a:extLst>
              <a:ext uri="{FF2B5EF4-FFF2-40B4-BE49-F238E27FC236}">
                <a16:creationId xmlns:a16="http://schemas.microsoft.com/office/drawing/2014/main" id="{ED9CB02C-3F24-40E2-8912-DF31AFA3CE81}"/>
              </a:ext>
            </a:extLst>
          </p:cNvPr>
          <p:cNvSpPr txBox="1">
            <a:spLocks noChangeArrowheads="1"/>
          </p:cNvSpPr>
          <p:nvPr/>
        </p:nvSpPr>
        <p:spPr bwMode="auto">
          <a:xfrm>
            <a:off x="5867400" y="1295400"/>
            <a:ext cx="3036888" cy="1905000"/>
          </a:xfrm>
          <a:prstGeom prst="rect">
            <a:avLst/>
          </a:prstGeom>
          <a:noFill/>
          <a:ln w="9525">
            <a:solidFill>
              <a:srgbClr val="0070C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accent6">
                    <a:lumMod val="40000"/>
                    <a:lumOff val="60000"/>
                  </a:schemeClr>
                </a:solidFill>
              </a:rPr>
              <a:t>Biomarker specialists conduct interviews, HH interviewer enter biomarker data</a:t>
            </a:r>
          </a:p>
        </p:txBody>
      </p:sp>
      <p:sp>
        <p:nvSpPr>
          <p:cNvPr id="11" name="Rectangle 2">
            <a:extLst>
              <a:ext uri="{FF2B5EF4-FFF2-40B4-BE49-F238E27FC236}">
                <a16:creationId xmlns:a16="http://schemas.microsoft.com/office/drawing/2014/main" id="{6975E981-AB6A-49E6-BD75-A2A47A8C0348}"/>
              </a:ext>
            </a:extLst>
          </p:cNvPr>
          <p:cNvSpPr txBox="1">
            <a:spLocks noChangeArrowheads="1"/>
          </p:cNvSpPr>
          <p:nvPr/>
        </p:nvSpPr>
        <p:spPr bwMode="auto">
          <a:xfrm>
            <a:off x="5856288" y="3276600"/>
            <a:ext cx="3055937" cy="762000"/>
          </a:xfrm>
          <a:prstGeom prst="rect">
            <a:avLst/>
          </a:prstGeom>
          <a:noFill/>
          <a:ln w="9525">
            <a:solidFill>
              <a:srgbClr val="7030A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Interviewers send data to supervisor</a:t>
            </a:r>
          </a:p>
        </p:txBody>
      </p:sp>
      <p:sp>
        <p:nvSpPr>
          <p:cNvPr id="12" name="Rectangle 2">
            <a:extLst>
              <a:ext uri="{FF2B5EF4-FFF2-40B4-BE49-F238E27FC236}">
                <a16:creationId xmlns:a16="http://schemas.microsoft.com/office/drawing/2014/main" id="{D82ED7FA-4A7F-4D06-8DBA-38B28F0CA60C}"/>
              </a:ext>
            </a:extLst>
          </p:cNvPr>
          <p:cNvSpPr txBox="1">
            <a:spLocks noChangeArrowheads="1"/>
          </p:cNvSpPr>
          <p:nvPr/>
        </p:nvSpPr>
        <p:spPr bwMode="auto">
          <a:xfrm>
            <a:off x="5856288" y="4191000"/>
            <a:ext cx="3055937" cy="1028700"/>
          </a:xfrm>
          <a:prstGeom prst="rect">
            <a:avLst/>
          </a:prstGeom>
          <a:noFill/>
          <a:ln w="9525">
            <a:solidFill>
              <a:schemeClr val="accent1">
                <a:lumMod val="90000"/>
              </a:schemeClr>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Team resolves structural problems</a:t>
            </a:r>
          </a:p>
        </p:txBody>
      </p:sp>
      <p:sp>
        <p:nvSpPr>
          <p:cNvPr id="13" name="Rectangle 2">
            <a:extLst>
              <a:ext uri="{FF2B5EF4-FFF2-40B4-BE49-F238E27FC236}">
                <a16:creationId xmlns:a16="http://schemas.microsoft.com/office/drawing/2014/main" id="{FEF668D7-24AC-4CD4-B2D7-229A3494AFA9}"/>
              </a:ext>
            </a:extLst>
          </p:cNvPr>
          <p:cNvSpPr txBox="1">
            <a:spLocks noChangeArrowheads="1"/>
          </p:cNvSpPr>
          <p:nvPr/>
        </p:nvSpPr>
        <p:spPr bwMode="auto">
          <a:xfrm>
            <a:off x="5867400" y="5410200"/>
            <a:ext cx="3044825" cy="1219200"/>
          </a:xfrm>
          <a:prstGeom prst="rect">
            <a:avLst/>
          </a:prstGeom>
          <a:noFill/>
          <a:ln w="9525">
            <a:solidFill>
              <a:srgbClr val="92D050"/>
            </a:solidFill>
            <a:miter lim="800000"/>
            <a:headEnd/>
            <a:tailEnd/>
          </a:ln>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Supervisor submits data to central office</a:t>
            </a:r>
          </a:p>
        </p:txBody>
      </p:sp>
      <p:cxnSp>
        <p:nvCxnSpPr>
          <p:cNvPr id="7179" name="Straight Arrow Connector 19">
            <a:extLst>
              <a:ext uri="{FF2B5EF4-FFF2-40B4-BE49-F238E27FC236}">
                <a16:creationId xmlns:a16="http://schemas.microsoft.com/office/drawing/2014/main" id="{CBC10AC0-64D6-4772-A8E1-2EF10430BED2}"/>
              </a:ext>
            </a:extLst>
          </p:cNvPr>
          <p:cNvCxnSpPr>
            <a:cxnSpLocks noChangeShapeType="1"/>
          </p:cNvCxnSpPr>
          <p:nvPr/>
        </p:nvCxnSpPr>
        <p:spPr bwMode="auto">
          <a:xfrm>
            <a:off x="37338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0" name="Straight Arrow Connector 22">
            <a:extLst>
              <a:ext uri="{FF2B5EF4-FFF2-40B4-BE49-F238E27FC236}">
                <a16:creationId xmlns:a16="http://schemas.microsoft.com/office/drawing/2014/main" id="{DA2B5F1D-FAFE-4205-A89E-7BA8A2CF202A}"/>
              </a:ext>
            </a:extLst>
          </p:cNvPr>
          <p:cNvCxnSpPr>
            <a:cxnSpLocks noChangeShapeType="1"/>
          </p:cNvCxnSpPr>
          <p:nvPr/>
        </p:nvCxnSpPr>
        <p:spPr bwMode="auto">
          <a:xfrm>
            <a:off x="55626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181" name="Straight Arrow Connector 23">
            <a:extLst>
              <a:ext uri="{FF2B5EF4-FFF2-40B4-BE49-F238E27FC236}">
                <a16:creationId xmlns:a16="http://schemas.microsoft.com/office/drawing/2014/main" id="{9A0416ED-E395-4BDA-82A8-D41AA202F079}"/>
              </a:ext>
            </a:extLst>
          </p:cNvPr>
          <p:cNvCxnSpPr>
            <a:cxnSpLocks noChangeShapeType="1"/>
          </p:cNvCxnSpPr>
          <p:nvPr/>
        </p:nvCxnSpPr>
        <p:spPr bwMode="auto">
          <a:xfrm flipV="1">
            <a:off x="3962400" y="1600200"/>
            <a:ext cx="1371600" cy="4648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9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A366F-8922-42C5-98D8-BE8FD7C31630}"/>
              </a:ext>
            </a:extLst>
          </p:cNvPr>
          <p:cNvSpPr>
            <a:spLocks noGrp="1"/>
          </p:cNvSpPr>
          <p:nvPr>
            <p:ph sz="half" idx="1"/>
          </p:nvPr>
        </p:nvSpPr>
        <p:spPr/>
        <p:txBody>
          <a:bodyPr/>
          <a:lstStyle/>
          <a:p>
            <a:r>
              <a:rPr lang="en-US" dirty="0"/>
              <a:t>Where household interviewer is different gender to some eligible individuals</a:t>
            </a:r>
          </a:p>
          <a:p>
            <a:pPr lvl="1"/>
            <a:r>
              <a:rPr lang="en-US" dirty="0"/>
              <a:t>Male interviewer did household  questionnaire, will share household with a female interviewer so she can interview eligible women</a:t>
            </a:r>
          </a:p>
          <a:p>
            <a:pPr lvl="1"/>
            <a:r>
              <a:rPr lang="en-US" dirty="0"/>
              <a:t>female interviewer did household  questionnaire, will share household with a male interviewer so she can interview eligible women</a:t>
            </a:r>
          </a:p>
          <a:p>
            <a:pPr lvl="1"/>
            <a:endParaRPr lang="en-US" dirty="0"/>
          </a:p>
          <a:p>
            <a:endParaRPr lang="en-US" dirty="0"/>
          </a:p>
        </p:txBody>
      </p:sp>
      <p:sp>
        <p:nvSpPr>
          <p:cNvPr id="3" name="Content Placeholder 2">
            <a:extLst>
              <a:ext uri="{FF2B5EF4-FFF2-40B4-BE49-F238E27FC236}">
                <a16:creationId xmlns:a16="http://schemas.microsoft.com/office/drawing/2014/main" id="{8241332A-BF09-455F-AB19-F73B05C1F354}"/>
              </a:ext>
            </a:extLst>
          </p:cNvPr>
          <p:cNvSpPr>
            <a:spLocks noGrp="1"/>
          </p:cNvSpPr>
          <p:nvPr>
            <p:ph sz="half" idx="2"/>
          </p:nvPr>
        </p:nvSpPr>
        <p:spPr/>
        <p:txBody>
          <a:bodyPr/>
          <a:lstStyle/>
          <a:p>
            <a:r>
              <a:rPr lang="en-US" dirty="0"/>
              <a:t>Where household has many eligible individuals (men or women) and it is more efficient to divide up interviews among interviewers to ensure interviews are completed in a timely manner</a:t>
            </a:r>
          </a:p>
          <a:p>
            <a:endParaRPr lang="en-US" dirty="0"/>
          </a:p>
        </p:txBody>
      </p:sp>
      <p:sp>
        <p:nvSpPr>
          <p:cNvPr id="4" name="Date Placeholder 3">
            <a:extLst>
              <a:ext uri="{FF2B5EF4-FFF2-40B4-BE49-F238E27FC236}">
                <a16:creationId xmlns:a16="http://schemas.microsoft.com/office/drawing/2014/main" id="{AC09FDA7-B6F1-4369-96A3-13F4B1811CF9}"/>
              </a:ext>
            </a:extLst>
          </p:cNvPr>
          <p:cNvSpPr>
            <a:spLocks noGrp="1"/>
          </p:cNvSpPr>
          <p:nvPr>
            <p:ph type="dt" sz="half" idx="10"/>
          </p:nvPr>
        </p:nvSpPr>
        <p:spPr/>
        <p:txBody>
          <a:bodyPr/>
          <a:lstStyle/>
          <a:p>
            <a:fld id="{AB18E012-EC0C-1649-A039-CB178266D114}" type="datetime1">
              <a:rPr lang="en-US" smtClean="0"/>
              <a:t>7/28/2021</a:t>
            </a:fld>
            <a:endParaRPr lang="en-US"/>
          </a:p>
        </p:txBody>
      </p:sp>
      <p:sp>
        <p:nvSpPr>
          <p:cNvPr id="5" name="Footer Placeholder 4">
            <a:extLst>
              <a:ext uri="{FF2B5EF4-FFF2-40B4-BE49-F238E27FC236}">
                <a16:creationId xmlns:a16="http://schemas.microsoft.com/office/drawing/2014/main" id="{E5631266-9C9E-4755-90D8-5CD9E99148AD}"/>
              </a:ext>
            </a:extLst>
          </p:cNvPr>
          <p:cNvSpPr>
            <a:spLocks noGrp="1"/>
          </p:cNvSpPr>
          <p:nvPr>
            <p:ph type="ftr" sz="quarter" idx="11"/>
          </p:nvPr>
        </p:nvSpPr>
        <p:spPr/>
        <p:txBody>
          <a:bodyPr/>
          <a:lstStyle/>
          <a:p>
            <a:r>
              <a:rPr lang="en-US"/>
              <a:t>FOOTER GOES HERE</a:t>
            </a:r>
          </a:p>
        </p:txBody>
      </p:sp>
      <p:sp>
        <p:nvSpPr>
          <p:cNvPr id="6" name="Slide Number Placeholder 5">
            <a:extLst>
              <a:ext uri="{FF2B5EF4-FFF2-40B4-BE49-F238E27FC236}">
                <a16:creationId xmlns:a16="http://schemas.microsoft.com/office/drawing/2014/main" id="{DF547182-2F50-4E73-8716-648329C75EA6}"/>
              </a:ext>
            </a:extLst>
          </p:cNvPr>
          <p:cNvSpPr>
            <a:spLocks noGrp="1"/>
          </p:cNvSpPr>
          <p:nvPr>
            <p:ph type="sldNum" sz="quarter" idx="12"/>
          </p:nvPr>
        </p:nvSpPr>
        <p:spPr/>
        <p:txBody>
          <a:bodyPr/>
          <a:lstStyle/>
          <a:p>
            <a:fld id="{42782948-4DBE-204D-AB9E-B65E067054AE}" type="slidenum">
              <a:rPr lang="en-US" smtClean="0"/>
              <a:pPr/>
              <a:t>3</a:t>
            </a:fld>
            <a:endParaRPr lang="en-US"/>
          </a:p>
        </p:txBody>
      </p:sp>
      <p:sp>
        <p:nvSpPr>
          <p:cNvPr id="7" name="Title 6">
            <a:extLst>
              <a:ext uri="{FF2B5EF4-FFF2-40B4-BE49-F238E27FC236}">
                <a16:creationId xmlns:a16="http://schemas.microsoft.com/office/drawing/2014/main" id="{12C92EA3-4E11-4E3C-A6A8-99493D1E87E6}"/>
              </a:ext>
            </a:extLst>
          </p:cNvPr>
          <p:cNvSpPr>
            <a:spLocks noGrp="1"/>
          </p:cNvSpPr>
          <p:nvPr>
            <p:ph type="title"/>
          </p:nvPr>
        </p:nvSpPr>
        <p:spPr>
          <a:xfrm>
            <a:off x="1361536" y="393412"/>
            <a:ext cx="7772400" cy="584775"/>
          </a:xfrm>
        </p:spPr>
        <p:txBody>
          <a:bodyPr/>
          <a:lstStyle/>
          <a:p>
            <a:r>
              <a:rPr lang="en-US" sz="3200" dirty="0"/>
              <a:t>Reasons for household sharing</a:t>
            </a:r>
          </a:p>
        </p:txBody>
      </p:sp>
    </p:spTree>
    <p:extLst>
      <p:ext uri="{BB962C8B-B14F-4D97-AF65-F5344CB8AC3E}">
        <p14:creationId xmlns:p14="http://schemas.microsoft.com/office/powerpoint/2010/main" val="253252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609600"/>
          </a:xfrm>
        </p:spPr>
        <p:txBody>
          <a:bodyPr/>
          <a:lstStyle/>
          <a:p>
            <a:pPr algn="ctr"/>
            <a:r>
              <a:rPr lang="en-US" altLang="en-US" sz="3200"/>
              <a:t>Steps in sharing households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22375" y="1312863"/>
            <a:ext cx="7467600" cy="4524315"/>
          </a:xfrm>
          <a:prstGeom prst="rect">
            <a:avLst/>
          </a:prstGeom>
          <a:noFill/>
        </p:spPr>
        <p:txBody>
          <a:bodyPr>
            <a:spAutoFit/>
          </a:bodyPr>
          <a:lstStyle/>
          <a:p>
            <a:pPr>
              <a:spcAft>
                <a:spcPts val="0"/>
              </a:spcAft>
              <a:defRPr/>
            </a:pPr>
            <a:r>
              <a:rPr lang="en-US" sz="2400" dirty="0">
                <a:solidFill>
                  <a:srgbClr val="FF0000"/>
                </a:solidFill>
              </a:rPr>
              <a:t>1</a:t>
            </a:r>
            <a:r>
              <a:rPr lang="en-US" sz="2400" dirty="0">
                <a:solidFill>
                  <a:srgbClr val="FF0000"/>
                </a:solidFill>
                <a:latin typeface="+mn-lt"/>
              </a:rPr>
              <a:t>. </a:t>
            </a:r>
            <a:r>
              <a:rPr lang="en-US" sz="2400" dirty="0">
                <a:latin typeface="+mn-lt"/>
              </a:rPr>
              <a:t>The supervisor and household interviewer identify the individuals (men or women) who </a:t>
            </a:r>
            <a:r>
              <a:rPr lang="en-US" sz="2400" dirty="0"/>
              <a:t>need to </a:t>
            </a:r>
            <a:r>
              <a:rPr lang="en-US" sz="2400" dirty="0">
                <a:latin typeface="+mn-lt"/>
              </a:rPr>
              <a:t>be interviewed by other interviewer(s). </a:t>
            </a:r>
          </a:p>
          <a:p>
            <a:pPr>
              <a:spcAft>
                <a:spcPts val="0"/>
              </a:spcAft>
              <a:defRPr/>
            </a:pPr>
            <a:endParaRPr lang="en-US" sz="2400" dirty="0">
              <a:latin typeface="+mn-lt"/>
            </a:endParaRPr>
          </a:p>
          <a:p>
            <a:pPr>
              <a:spcAft>
                <a:spcPts val="0"/>
              </a:spcAft>
              <a:defRPr/>
            </a:pPr>
            <a:r>
              <a:rPr lang="en-US" sz="2400" dirty="0">
                <a:solidFill>
                  <a:srgbClr val="FF0000"/>
                </a:solidFill>
                <a:latin typeface="+mn-lt"/>
              </a:rPr>
              <a:t>2. </a:t>
            </a:r>
            <a:r>
              <a:rPr lang="en-US" sz="2400" dirty="0">
                <a:latin typeface="+mn-lt"/>
              </a:rPr>
              <a:t>Other interviewer(s) prepare to receive data from interviewer of household. </a:t>
            </a:r>
          </a:p>
          <a:p>
            <a:pPr>
              <a:spcBef>
                <a:spcPts val="1800"/>
              </a:spcBef>
              <a:spcAft>
                <a:spcPts val="0"/>
              </a:spcAft>
              <a:defRPr/>
            </a:pPr>
            <a:r>
              <a:rPr lang="en-US" sz="2400" dirty="0">
                <a:solidFill>
                  <a:srgbClr val="FF0000"/>
                </a:solidFill>
                <a:latin typeface="+mn-lt"/>
              </a:rPr>
              <a:t>3. </a:t>
            </a:r>
            <a:r>
              <a:rPr lang="en-US" sz="2400" dirty="0">
                <a:latin typeface="+mn-lt"/>
              </a:rPr>
              <a:t>Household interviewer sends data, other interviewer confirms. </a:t>
            </a:r>
          </a:p>
          <a:p>
            <a:pPr>
              <a:spcBef>
                <a:spcPts val="1800"/>
              </a:spcBef>
              <a:spcAft>
                <a:spcPts val="0"/>
              </a:spcAft>
              <a:defRPr/>
            </a:pPr>
            <a:r>
              <a:rPr lang="en-US" sz="2400" dirty="0">
                <a:solidFill>
                  <a:srgbClr val="FF0000"/>
                </a:solidFill>
              </a:rPr>
              <a:t>4. </a:t>
            </a:r>
            <a:r>
              <a:rPr lang="en-US" sz="2400" dirty="0"/>
              <a:t>Interviewers locate individuals and begin individual interviews</a:t>
            </a:r>
            <a:endParaRPr lang="en-US" sz="2400" dirty="0">
              <a:latin typeface="+mn-lt"/>
            </a:endParaRPr>
          </a:p>
          <a:p>
            <a:pPr>
              <a:spcAft>
                <a:spcPts val="800"/>
              </a:spcAft>
              <a:defRPr/>
            </a:pPr>
            <a:endParaRPr lang="en-US" dirty="0">
              <a:latin typeface="+mn-lt"/>
            </a:endParaRPr>
          </a:p>
        </p:txBody>
      </p:sp>
    </p:spTree>
    <p:extLst>
      <p:ext uri="{BB962C8B-B14F-4D97-AF65-F5344CB8AC3E}">
        <p14:creationId xmlns:p14="http://schemas.microsoft.com/office/powerpoint/2010/main" val="367128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20675" y="1304925"/>
            <a:ext cx="8682038"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p:nvPr>
        </p:nvSpPr>
        <p:spPr>
          <a:xfrm>
            <a:off x="949325" y="606425"/>
            <a:ext cx="7772400" cy="609600"/>
          </a:xfrm>
        </p:spPr>
        <p:txBody>
          <a:bodyPr>
            <a:normAutofit fontScale="90000"/>
          </a:bodyPr>
          <a:lstStyle/>
          <a:p>
            <a:pPr algn="ctr"/>
            <a:r>
              <a:rPr lang="en-US" altLang="en-US" sz="3200" dirty="0"/>
              <a:t>Teammates prepares to receive data</a:t>
            </a:r>
            <a:br>
              <a:rPr lang="en-US" altLang="en-US" sz="3200" dirty="0"/>
            </a:br>
            <a:endParaRPr lang="en-US" altLang="en-US" sz="3200" dirty="0"/>
          </a:p>
        </p:txBody>
      </p:sp>
      <p:sp>
        <p:nvSpPr>
          <p:cNvPr id="6" name="Title 1"/>
          <p:cNvSpPr txBox="1">
            <a:spLocks/>
          </p:cNvSpPr>
          <p:nvPr/>
        </p:nvSpPr>
        <p:spPr bwMode="auto">
          <a:xfrm>
            <a:off x="239713" y="6188075"/>
            <a:ext cx="87630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600" b="0" kern="0" dirty="0"/>
              <a:t>All needing household information prepare to receive…</a:t>
            </a:r>
          </a:p>
        </p:txBody>
      </p:sp>
      <p:pic>
        <p:nvPicPr>
          <p:cNvPr id="9223" name="Picture 4"/>
          <p:cNvPicPr>
            <a:picLocks noChangeAspect="1"/>
          </p:cNvPicPr>
          <p:nvPr/>
        </p:nvPicPr>
        <p:blipFill>
          <a:blip r:embed="rId4">
            <a:extLst>
              <a:ext uri="{28A0092B-C50C-407E-A947-70E740481C1C}">
                <a14:useLocalDpi xmlns:a14="http://schemas.microsoft.com/office/drawing/2010/main" val="0"/>
              </a:ext>
            </a:extLst>
          </a:blip>
          <a:srcRect b="48399"/>
          <a:stretch>
            <a:fillRect/>
          </a:stretch>
        </p:blipFill>
        <p:spPr bwMode="auto">
          <a:xfrm>
            <a:off x="4419600" y="4643463"/>
            <a:ext cx="2618173" cy="16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descr="http://www.byui.edu/Images/disability_services/step2-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762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85C15B27-9EAE-4881-8CA7-78276D4B781C}"/>
              </a:ext>
            </a:extLst>
          </p:cNvPr>
          <p:cNvPicPr>
            <a:picLocks noChangeAspect="1"/>
          </p:cNvPicPr>
          <p:nvPr/>
        </p:nvPicPr>
        <p:blipFill>
          <a:blip r:embed="rId6"/>
          <a:stretch>
            <a:fillRect/>
          </a:stretch>
        </p:blipFill>
        <p:spPr>
          <a:xfrm>
            <a:off x="304860" y="1085491"/>
            <a:ext cx="3895239" cy="2865660"/>
          </a:xfrm>
          <a:prstGeom prst="rect">
            <a:avLst/>
          </a:prstGeom>
        </p:spPr>
      </p:pic>
      <p:pic>
        <p:nvPicPr>
          <p:cNvPr id="8" name="Picture 7">
            <a:extLst>
              <a:ext uri="{FF2B5EF4-FFF2-40B4-BE49-F238E27FC236}">
                <a16:creationId xmlns:a16="http://schemas.microsoft.com/office/drawing/2014/main" id="{08EB33B5-9721-44AF-A4D1-234CD417B51F}"/>
              </a:ext>
            </a:extLst>
          </p:cNvPr>
          <p:cNvPicPr>
            <a:picLocks noChangeAspect="1"/>
          </p:cNvPicPr>
          <p:nvPr/>
        </p:nvPicPr>
        <p:blipFill>
          <a:blip r:embed="rId7"/>
          <a:stretch>
            <a:fillRect/>
          </a:stretch>
        </p:blipFill>
        <p:spPr>
          <a:xfrm>
            <a:off x="5007805" y="1156082"/>
            <a:ext cx="3915321" cy="2962688"/>
          </a:xfrm>
          <a:prstGeom prst="rect">
            <a:avLst/>
          </a:prstGeom>
        </p:spPr>
      </p:pic>
      <p:sp>
        <p:nvSpPr>
          <p:cNvPr id="9" name="Arrow: Right 8">
            <a:extLst>
              <a:ext uri="{FF2B5EF4-FFF2-40B4-BE49-F238E27FC236}">
                <a16:creationId xmlns:a16="http://schemas.microsoft.com/office/drawing/2014/main" id="{92E8AC16-316C-4CDF-86D9-3E3AF8B56AB7}"/>
              </a:ext>
            </a:extLst>
          </p:cNvPr>
          <p:cNvSpPr/>
          <p:nvPr/>
        </p:nvSpPr>
        <p:spPr>
          <a:xfrm>
            <a:off x="4143503" y="227600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42B8516-04E7-4B03-9CEB-1AB425B997DD}"/>
              </a:ext>
            </a:extLst>
          </p:cNvPr>
          <p:cNvSpPr/>
          <p:nvPr/>
        </p:nvSpPr>
        <p:spPr>
          <a:xfrm rot="5400000">
            <a:off x="5129836" y="4065368"/>
            <a:ext cx="713067"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4013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1"/>
          <p:cNvPicPr>
            <a:picLocks noChangeAspect="1" noChangeArrowheads="1"/>
          </p:cNvPicPr>
          <p:nvPr/>
        </p:nvPicPr>
        <p:blipFill>
          <a:blip r:embed="rId3">
            <a:extLst>
              <a:ext uri="{28A0092B-C50C-407E-A947-70E740481C1C}">
                <a14:useLocalDpi xmlns:a14="http://schemas.microsoft.com/office/drawing/2010/main" val="0"/>
              </a:ext>
            </a:extLst>
          </a:blip>
          <a:srcRect l="37215" t="24487" r="37210" b="29071"/>
          <a:stretch>
            <a:fillRect/>
          </a:stretch>
        </p:blipFill>
        <p:spPr bwMode="auto">
          <a:xfrm>
            <a:off x="4954588" y="1384300"/>
            <a:ext cx="3659187" cy="411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p:cNvSpPr>
            <a:spLocks noGrp="1"/>
          </p:cNvSpPr>
          <p:nvPr>
            <p:ph type="title"/>
          </p:nvPr>
        </p:nvSpPr>
        <p:spPr>
          <a:xfrm>
            <a:off x="1219200" y="301625"/>
            <a:ext cx="6854825" cy="609600"/>
          </a:xfrm>
        </p:spPr>
        <p:txBody>
          <a:bodyPr>
            <a:normAutofit fontScale="90000"/>
          </a:bodyPr>
          <a:lstStyle/>
          <a:p>
            <a:pPr algn="ctr"/>
            <a:r>
              <a:rPr lang="en-US" altLang="en-US" sz="4000"/>
              <a:t>HH Interviewer sends data</a:t>
            </a:r>
          </a:p>
        </p:txBody>
      </p:sp>
      <p:sp>
        <p:nvSpPr>
          <p:cNvPr id="11268"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1269" name="Straight Connector 18"/>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cxnSp>
        <p:nvCxnSpPr>
          <p:cNvPr id="11270" name="Straight Arrow Connector 9"/>
          <p:cNvCxnSpPr>
            <a:cxnSpLocks noChangeShapeType="1"/>
          </p:cNvCxnSpPr>
          <p:nvPr/>
        </p:nvCxnSpPr>
        <p:spPr bwMode="auto">
          <a:xfrm flipV="1">
            <a:off x="4953000" y="2971800"/>
            <a:ext cx="990600" cy="2641600"/>
          </a:xfrm>
          <a:prstGeom prst="straightConnector1">
            <a:avLst/>
          </a:prstGeom>
          <a:noFill/>
          <a:ln w="28575"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12" name="Title 1"/>
          <p:cNvSpPr txBox="1">
            <a:spLocks/>
          </p:cNvSpPr>
          <p:nvPr/>
        </p:nvSpPr>
        <p:spPr bwMode="auto">
          <a:xfrm>
            <a:off x="4191000" y="5486400"/>
            <a:ext cx="49530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600" b="0" kern="0" dirty="0"/>
              <a:t>Once </a:t>
            </a:r>
            <a:r>
              <a:rPr lang="en-US" altLang="en-US" sz="2600" b="0" kern="0" dirty="0">
                <a:solidFill>
                  <a:srgbClr val="00B050"/>
                </a:solidFill>
              </a:rPr>
              <a:t>green</a:t>
            </a:r>
            <a:r>
              <a:rPr lang="en-US" altLang="en-US" sz="2600" b="0" kern="0" dirty="0"/>
              <a:t>, click Send data</a:t>
            </a:r>
          </a:p>
        </p:txBody>
      </p:sp>
      <p:cxnSp>
        <p:nvCxnSpPr>
          <p:cNvPr id="11272" name="Straight Arrow Connector 12"/>
          <p:cNvCxnSpPr>
            <a:cxnSpLocks noChangeShapeType="1"/>
          </p:cNvCxnSpPr>
          <p:nvPr/>
        </p:nvCxnSpPr>
        <p:spPr bwMode="auto">
          <a:xfrm flipH="1" flipV="1">
            <a:off x="6934200" y="4648200"/>
            <a:ext cx="1219200" cy="96520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itle 1"/>
          <p:cNvSpPr txBox="1">
            <a:spLocks/>
          </p:cNvSpPr>
          <p:nvPr/>
        </p:nvSpPr>
        <p:spPr bwMode="auto">
          <a:xfrm>
            <a:off x="4572000" y="5943600"/>
            <a:ext cx="4424363" cy="838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600" b="0" kern="0" dirty="0"/>
              <a:t>If all </a:t>
            </a:r>
            <a:r>
              <a:rPr lang="en-US" altLang="en-US" sz="2600" b="0" kern="0" dirty="0">
                <a:solidFill>
                  <a:srgbClr val="FF0000"/>
                </a:solidFill>
              </a:rPr>
              <a:t>red</a:t>
            </a:r>
            <a:r>
              <a:rPr lang="en-US" altLang="en-US" sz="2600" b="0" kern="0" dirty="0"/>
              <a:t>, connection failed… </a:t>
            </a:r>
          </a:p>
          <a:p>
            <a:pPr algn="ctr">
              <a:defRPr/>
            </a:pPr>
            <a:r>
              <a:rPr lang="en-US" altLang="en-US" sz="2600" b="0" kern="0" dirty="0"/>
              <a:t>now what?? </a:t>
            </a:r>
          </a:p>
        </p:txBody>
      </p:sp>
      <p:pic>
        <p:nvPicPr>
          <p:cNvPr id="11276"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rrow: Right 12">
            <a:extLst>
              <a:ext uri="{FF2B5EF4-FFF2-40B4-BE49-F238E27FC236}">
                <a16:creationId xmlns:a16="http://schemas.microsoft.com/office/drawing/2014/main" id="{CC6FE54D-4AC8-4CF4-B69F-E10F4AD8299A}"/>
              </a:ext>
            </a:extLst>
          </p:cNvPr>
          <p:cNvSpPr/>
          <p:nvPr/>
        </p:nvSpPr>
        <p:spPr>
          <a:xfrm>
            <a:off x="3951168" y="483666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E951108-3C33-44F1-B511-A0A6AD27F410}"/>
              </a:ext>
            </a:extLst>
          </p:cNvPr>
          <p:cNvPicPr>
            <a:picLocks noChangeAspect="1"/>
          </p:cNvPicPr>
          <p:nvPr/>
        </p:nvPicPr>
        <p:blipFill>
          <a:blip r:embed="rId5"/>
          <a:stretch>
            <a:fillRect/>
          </a:stretch>
        </p:blipFill>
        <p:spPr>
          <a:xfrm>
            <a:off x="304861" y="1085491"/>
            <a:ext cx="3505140" cy="2578671"/>
          </a:xfrm>
          <a:prstGeom prst="rect">
            <a:avLst/>
          </a:prstGeom>
        </p:spPr>
      </p:pic>
      <p:sp>
        <p:nvSpPr>
          <p:cNvPr id="14" name="Arrow: Right 13">
            <a:extLst>
              <a:ext uri="{FF2B5EF4-FFF2-40B4-BE49-F238E27FC236}">
                <a16:creationId xmlns:a16="http://schemas.microsoft.com/office/drawing/2014/main" id="{AC242528-317D-440A-80E5-D70AD7F663E5}"/>
              </a:ext>
            </a:extLst>
          </p:cNvPr>
          <p:cNvSpPr/>
          <p:nvPr/>
        </p:nvSpPr>
        <p:spPr>
          <a:xfrm rot="5400000">
            <a:off x="1774810" y="3611191"/>
            <a:ext cx="74501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500916-4387-4EC6-A0A2-2128A59DC346}"/>
              </a:ext>
            </a:extLst>
          </p:cNvPr>
          <p:cNvPicPr>
            <a:picLocks noChangeAspect="1"/>
          </p:cNvPicPr>
          <p:nvPr/>
        </p:nvPicPr>
        <p:blipFill>
          <a:blip r:embed="rId6"/>
          <a:stretch>
            <a:fillRect/>
          </a:stretch>
        </p:blipFill>
        <p:spPr>
          <a:xfrm>
            <a:off x="364449" y="4226014"/>
            <a:ext cx="3352503" cy="2459585"/>
          </a:xfrm>
          <a:prstGeom prst="rect">
            <a:avLst/>
          </a:prstGeom>
        </p:spPr>
      </p:pic>
    </p:spTree>
    <p:extLst>
      <p:ext uri="{BB962C8B-B14F-4D97-AF65-F5344CB8AC3E}">
        <p14:creationId xmlns:p14="http://schemas.microsoft.com/office/powerpoint/2010/main" val="420608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43000" y="301625"/>
            <a:ext cx="7772400" cy="609600"/>
          </a:xfrm>
        </p:spPr>
        <p:txBody>
          <a:bodyPr>
            <a:normAutofit fontScale="90000"/>
          </a:bodyPr>
          <a:lstStyle/>
          <a:p>
            <a:pPr algn="ctr"/>
            <a:r>
              <a:rPr lang="en-US" altLang="en-US" sz="4000"/>
              <a:t>Teammates confirm</a:t>
            </a:r>
          </a:p>
        </p:txBody>
      </p:sp>
      <p:sp>
        <p:nvSpPr>
          <p:cNvPr id="1331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3316"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228600" y="1219200"/>
            <a:ext cx="891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600" b="0" kern="0" dirty="0"/>
              <a:t>If data transfer </a:t>
            </a:r>
            <a:r>
              <a:rPr lang="en-US" altLang="en-US" sz="2600" kern="0" dirty="0"/>
              <a:t>successful</a:t>
            </a:r>
            <a:r>
              <a:rPr lang="en-US" altLang="en-US" sz="2600" b="0" kern="0" dirty="0"/>
              <a:t>, teammates can see all interviews available to them (individual only!):</a:t>
            </a:r>
          </a:p>
        </p:txBody>
      </p:sp>
      <p:sp>
        <p:nvSpPr>
          <p:cNvPr id="10" name="Title 1"/>
          <p:cNvSpPr txBox="1">
            <a:spLocks/>
          </p:cNvSpPr>
          <p:nvPr/>
        </p:nvSpPr>
        <p:spPr bwMode="auto">
          <a:xfrm>
            <a:off x="152400" y="5943600"/>
            <a:ext cx="891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600" b="0" kern="0" dirty="0"/>
              <a:t>Must have written down household number!</a:t>
            </a:r>
          </a:p>
          <a:p>
            <a:pPr algn="ctr">
              <a:defRPr/>
            </a:pPr>
            <a:r>
              <a:rPr lang="en-US" altLang="en-US" sz="2600" b="0" kern="0" dirty="0"/>
              <a:t>Choose correct house and be sure no duplication of work…</a:t>
            </a:r>
          </a:p>
        </p:txBody>
      </p:sp>
      <p:pic>
        <p:nvPicPr>
          <p:cNvPr id="13320" name="Picture 12"/>
          <p:cNvPicPr>
            <a:picLocks noChangeAspect="1" noChangeArrowheads="1"/>
          </p:cNvPicPr>
          <p:nvPr/>
        </p:nvPicPr>
        <p:blipFill>
          <a:blip r:embed="rId4">
            <a:extLst>
              <a:ext uri="{28A0092B-C50C-407E-A947-70E740481C1C}">
                <a14:useLocalDpi xmlns:a14="http://schemas.microsoft.com/office/drawing/2010/main" val="0"/>
              </a:ext>
            </a:extLst>
          </a:blip>
          <a:srcRect l="21770" t="34274" r="67154" b="48593"/>
          <a:stretch>
            <a:fillRect/>
          </a:stretch>
        </p:blipFill>
        <p:spPr bwMode="auto">
          <a:xfrm>
            <a:off x="5034127" y="2214084"/>
            <a:ext cx="3429000"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1" name="Rectangle 1"/>
          <p:cNvSpPr>
            <a:spLocks noChangeArrowheads="1"/>
          </p:cNvSpPr>
          <p:nvPr/>
        </p:nvSpPr>
        <p:spPr bwMode="auto">
          <a:xfrm>
            <a:off x="5007365" y="2844530"/>
            <a:ext cx="2819400" cy="304800"/>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3322"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48663" y="2399237"/>
            <a:ext cx="452437"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3" name="Picture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10100" y="4529467"/>
            <a:ext cx="41910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C519F90-30E7-4D6C-B028-83815DAF8D4A}"/>
              </a:ext>
            </a:extLst>
          </p:cNvPr>
          <p:cNvPicPr>
            <a:picLocks noChangeAspect="1"/>
          </p:cNvPicPr>
          <p:nvPr/>
        </p:nvPicPr>
        <p:blipFill>
          <a:blip r:embed="rId7"/>
          <a:stretch>
            <a:fillRect/>
          </a:stretch>
        </p:blipFill>
        <p:spPr>
          <a:xfrm>
            <a:off x="302225" y="2096310"/>
            <a:ext cx="3553321" cy="3210373"/>
          </a:xfrm>
          <a:prstGeom prst="rect">
            <a:avLst/>
          </a:prstGeom>
        </p:spPr>
      </p:pic>
      <p:sp>
        <p:nvSpPr>
          <p:cNvPr id="15" name="Arrow: Right 14">
            <a:extLst>
              <a:ext uri="{FF2B5EF4-FFF2-40B4-BE49-F238E27FC236}">
                <a16:creationId xmlns:a16="http://schemas.microsoft.com/office/drawing/2014/main" id="{50D97F8D-C66B-45F2-9978-A6B17277A60B}"/>
              </a:ext>
            </a:extLst>
          </p:cNvPr>
          <p:cNvSpPr/>
          <p:nvPr/>
        </p:nvSpPr>
        <p:spPr>
          <a:xfrm>
            <a:off x="3974323" y="2871658"/>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5A6786F-081C-42C9-91AB-9C3D5DEEDEC6}"/>
              </a:ext>
            </a:extLst>
          </p:cNvPr>
          <p:cNvSpPr/>
          <p:nvPr/>
        </p:nvSpPr>
        <p:spPr>
          <a:xfrm rot="5400000">
            <a:off x="6085888" y="3977757"/>
            <a:ext cx="66235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254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a:bodyPr>
          <a:lstStyle/>
          <a:p>
            <a:pPr algn="ctr"/>
            <a:r>
              <a:rPr lang="en-US" altLang="en-US" sz="3200" dirty="0"/>
              <a:t>Key points about shared households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408317" y="1731602"/>
            <a:ext cx="7467600" cy="4431983"/>
          </a:xfrm>
          <a:prstGeom prst="rect">
            <a:avLst/>
          </a:prstGeom>
          <a:noFill/>
        </p:spPr>
        <p:txBody>
          <a:bodyPr>
            <a:spAutoFit/>
          </a:bodyPr>
          <a:lstStyle/>
          <a:p>
            <a:pPr marL="342900" indent="-342900">
              <a:spcAft>
                <a:spcPts val="0"/>
              </a:spcAft>
              <a:buFont typeface="Arial" panose="020B0604020202020204" pitchFamily="34" charset="0"/>
              <a:buChar char="•"/>
              <a:defRPr/>
            </a:pPr>
            <a:r>
              <a:rPr lang="en-US" sz="2400" dirty="0">
                <a:latin typeface="+mn-lt"/>
              </a:rPr>
              <a:t>When </a:t>
            </a:r>
            <a:r>
              <a:rPr lang="en-US" sz="2400" dirty="0"/>
              <a:t>an interviewer receives a shared household they can </a:t>
            </a:r>
            <a:r>
              <a:rPr lang="en-US" sz="2400" u="sng" dirty="0"/>
              <a:t>only access eligible individuals </a:t>
            </a:r>
            <a:r>
              <a:rPr lang="en-US" sz="2400" dirty="0"/>
              <a:t>from that household via option 8 </a:t>
            </a:r>
            <a:r>
              <a:rPr lang="en-US" sz="2400" i="1" dirty="0"/>
              <a:t>Menu for eligible individuals</a:t>
            </a:r>
          </a:p>
          <a:p>
            <a:pPr marL="342900" indent="-342900">
              <a:spcAft>
                <a:spcPts val="0"/>
              </a:spcAft>
              <a:buFont typeface="Arial" panose="020B0604020202020204" pitchFamily="34" charset="0"/>
              <a:buChar char="•"/>
              <a:defRPr/>
            </a:pPr>
            <a:r>
              <a:rPr lang="en-US" sz="2400" dirty="0">
                <a:latin typeface="+mn-lt"/>
              </a:rPr>
              <a:t>The actual household interview </a:t>
            </a:r>
            <a:r>
              <a:rPr lang="en-US" sz="2400" u="sng" dirty="0">
                <a:latin typeface="+mn-lt"/>
              </a:rPr>
              <a:t>is not accessib</a:t>
            </a:r>
            <a:r>
              <a:rPr lang="en-US" sz="2400" u="sng" dirty="0"/>
              <a:t>le </a:t>
            </a:r>
            <a:r>
              <a:rPr lang="en-US" sz="2400" dirty="0"/>
              <a:t>by the interviewer receiving the share. </a:t>
            </a:r>
          </a:p>
          <a:p>
            <a:pPr marL="342900" indent="-342900">
              <a:spcAft>
                <a:spcPts val="0"/>
              </a:spcAft>
              <a:buFont typeface="Arial" panose="020B0604020202020204" pitchFamily="34" charset="0"/>
              <a:buChar char="•"/>
              <a:defRPr/>
            </a:pPr>
            <a:r>
              <a:rPr lang="en-US" sz="2400" dirty="0">
                <a:latin typeface="+mn-lt"/>
              </a:rPr>
              <a:t>If, during the individual interview, the need arises to correct information collected during the household interview, the correction must be done by the interviewer wh</a:t>
            </a:r>
            <a:r>
              <a:rPr lang="en-US" sz="2400" dirty="0"/>
              <a:t>o did the original household interview, on their tablet</a:t>
            </a:r>
          </a:p>
          <a:p>
            <a:pPr>
              <a:spcAft>
                <a:spcPts val="0"/>
              </a:spcAft>
              <a:defRPr/>
            </a:pPr>
            <a:endParaRPr lang="en-US" sz="2400" dirty="0">
              <a:latin typeface="+mn-lt"/>
            </a:endParaRPr>
          </a:p>
          <a:p>
            <a:pPr>
              <a:spcAft>
                <a:spcPts val="800"/>
              </a:spcAft>
              <a:defRPr/>
            </a:pPr>
            <a:endParaRPr lang="en-US" dirty="0">
              <a:latin typeface="+mn-lt"/>
            </a:endParaRPr>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100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438400" y="457200"/>
            <a:ext cx="6172200" cy="609600"/>
          </a:xfrm>
        </p:spPr>
        <p:txBody>
          <a:bodyPr>
            <a:normAutofit/>
          </a:bodyPr>
          <a:lstStyle/>
          <a:p>
            <a:pPr algn="ctr"/>
            <a:r>
              <a:rPr lang="en-US" altLang="en-US" sz="3200" dirty="0"/>
              <a:t>Key points about shared households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408317" y="1731602"/>
            <a:ext cx="7745083" cy="3693319"/>
          </a:xfrm>
          <a:prstGeom prst="rect">
            <a:avLst/>
          </a:prstGeom>
          <a:noFill/>
        </p:spPr>
        <p:txBody>
          <a:bodyPr wrap="square">
            <a:spAutoFit/>
          </a:bodyPr>
          <a:lstStyle/>
          <a:p>
            <a:pPr marL="342900" indent="-342900">
              <a:spcAft>
                <a:spcPts val="0"/>
              </a:spcAft>
              <a:buFont typeface="Arial" panose="020B0604020202020204" pitchFamily="34" charset="0"/>
              <a:buChar char="•"/>
              <a:defRPr/>
            </a:pPr>
            <a:r>
              <a:rPr lang="en-US" sz="2400" dirty="0">
                <a:latin typeface="+mn-lt"/>
              </a:rPr>
              <a:t>When sending data back to the supervisor</a:t>
            </a:r>
          </a:p>
          <a:p>
            <a:pPr marL="800100" lvl="1" indent="-342900">
              <a:buFont typeface="Arial" panose="020B0604020202020204" pitchFamily="34" charset="0"/>
              <a:buChar char="•"/>
              <a:defRPr/>
            </a:pPr>
            <a:r>
              <a:rPr lang="en-US" sz="2400" dirty="0"/>
              <a:t> individuals from shared households are sent by each interviewer directly to supervisor</a:t>
            </a:r>
          </a:p>
          <a:p>
            <a:pPr marL="800100" lvl="1" indent="-342900">
              <a:buFont typeface="Arial" panose="020B0604020202020204" pitchFamily="34" charset="0"/>
              <a:buChar char="•"/>
              <a:defRPr/>
            </a:pPr>
            <a:r>
              <a:rPr lang="en-US" sz="2400" dirty="0">
                <a:latin typeface="+mn-lt"/>
              </a:rPr>
              <a:t>All individual interviews for the household will be aggregated on the supervisor tablet</a:t>
            </a:r>
          </a:p>
          <a:p>
            <a:pPr marL="800100" lvl="1" indent="-342900">
              <a:buFont typeface="Arial" panose="020B0604020202020204" pitchFamily="34" charset="0"/>
              <a:buChar char="•"/>
              <a:defRPr/>
            </a:pPr>
            <a:r>
              <a:rPr lang="en-US" sz="2400" dirty="0">
                <a:latin typeface="+mn-lt"/>
              </a:rPr>
              <a:t>Supervisor can see the entire household with all the eligible individuals interviewed by running option 6: Close/list cluster</a:t>
            </a:r>
          </a:p>
          <a:p>
            <a:pPr marL="800100" lvl="1" indent="-342900">
              <a:buFont typeface="Arial" panose="020B0604020202020204" pitchFamily="34" charset="0"/>
              <a:buChar char="•"/>
              <a:defRPr/>
            </a:pPr>
            <a:endParaRPr lang="en-US" sz="2400" dirty="0">
              <a:latin typeface="+mn-lt"/>
            </a:endParaRPr>
          </a:p>
          <a:p>
            <a:pPr>
              <a:spcAft>
                <a:spcPts val="800"/>
              </a:spcAft>
              <a:defRPr/>
            </a:pPr>
            <a:endParaRPr lang="en-US" dirty="0">
              <a:latin typeface="+mn-lt"/>
            </a:endParaRPr>
          </a:p>
        </p:txBody>
      </p:sp>
      <p:pic>
        <p:nvPicPr>
          <p:cNvPr id="1026" name="Picture 2" descr="Free Remember Clipart Pictures - Clipartix">
            <a:extLst>
              <a:ext uri="{FF2B5EF4-FFF2-40B4-BE49-F238E27FC236}">
                <a16:creationId xmlns:a16="http://schemas.microsoft.com/office/drawing/2014/main" id="{A6481364-0A78-4439-AB6E-3D2F4375EB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952625" cy="13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95301"/>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VMX3MACP777Z-1201013908-5848</_dlc_DocId>
    <_dlc_DocIdUrl xmlns="d16efad5-0601-4cf0-b7c2-89968258c777">
      <Url>https://icfonline.sharepoint.com/sites/ihd-dhs/Standard8/_layouts/15/DocIdRedir.aspx?ID=VMX3MACP777Z-1201013908-5848</Url>
      <Description>VMX3MACP777Z-1201013908-5848</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A76F94D-1CA1-42D0-8B21-37008F7DBF8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1B3BAC-E4F4-459F-BFAE-BB1E20786B7A}">
  <ds:schemaRefs>
    <ds:schemaRef ds:uri="http://schemas.microsoft.com/sharepoint/v3/contenttype/forms"/>
  </ds:schemaRefs>
</ds:datastoreItem>
</file>

<file path=customXml/itemProps3.xml><?xml version="1.0" encoding="utf-8"?>
<ds:datastoreItem xmlns:ds="http://schemas.openxmlformats.org/officeDocument/2006/customXml" ds:itemID="{1270B818-A746-4417-9DB6-1E2CBF2655AB}"/>
</file>

<file path=customXml/itemProps4.xml><?xml version="1.0" encoding="utf-8"?>
<ds:datastoreItem xmlns:ds="http://schemas.openxmlformats.org/officeDocument/2006/customXml" ds:itemID="{A1B61DE3-C2F5-429B-8811-D6A5A0D948BB}"/>
</file>

<file path=docProps/app.xml><?xml version="1.0" encoding="utf-8"?>
<Properties xmlns="http://schemas.openxmlformats.org/officeDocument/2006/extended-properties" xmlns:vt="http://schemas.openxmlformats.org/officeDocument/2006/docPropsVTypes">
  <Template/>
  <TotalTime>7729</TotalTime>
  <Words>910</Words>
  <Application>Microsoft Office PowerPoint</Application>
  <PresentationFormat>On-screen Show (4:3)</PresentationFormat>
  <Paragraphs>101</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Times</vt:lpstr>
      <vt:lpstr>Office Theme</vt:lpstr>
      <vt:lpstr>Sharing households  </vt:lpstr>
      <vt:lpstr>Fieldwork Flow</vt:lpstr>
      <vt:lpstr>Reasons for household sharing</vt:lpstr>
      <vt:lpstr>Steps in sharing households</vt:lpstr>
      <vt:lpstr>Teammates prepares to receive data </vt:lpstr>
      <vt:lpstr>HH Interviewer sends data</vt:lpstr>
      <vt:lpstr>Teammates confirm</vt:lpstr>
      <vt:lpstr>Key points about shared households</vt:lpstr>
      <vt:lpstr>Key points about shared households</vt:lpstr>
      <vt:lpstr>Example report from supervisor menu showing individual interviews from shared households</vt:lpstr>
      <vt:lpstr>Avoiding Duplicate Cases when sharing households</vt:lpstr>
      <vt:lpstr> Good practices to minimize the chances of duplicated cases</vt:lpstr>
      <vt:lpstr>Choose individual to interview</vt:lpstr>
      <vt:lpstr>How to BE CAREFUL! </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144</cp:revision>
  <dcterms:created xsi:type="dcterms:W3CDTF">2015-12-15T14:16:42Z</dcterms:created>
  <dcterms:modified xsi:type="dcterms:W3CDTF">2021-07-28T20:10:21Z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a44a0690-cd0d-4864-91ae-909b049e8c33</vt:lpwstr>
  </property>
</Properties>
</file>