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17"/>
  </p:notesMasterIdLst>
  <p:handoutMasterIdLst>
    <p:handoutMasterId r:id="rId18"/>
  </p:handoutMasterIdLst>
  <p:sldIdLst>
    <p:sldId id="336" r:id="rId5"/>
    <p:sldId id="356" r:id="rId6"/>
    <p:sldId id="351" r:id="rId7"/>
    <p:sldId id="358" r:id="rId8"/>
    <p:sldId id="364" r:id="rId9"/>
    <p:sldId id="363" r:id="rId10"/>
    <p:sldId id="370" r:id="rId11"/>
    <p:sldId id="348" r:id="rId12"/>
    <p:sldId id="365" r:id="rId13"/>
    <p:sldId id="366" r:id="rId14"/>
    <p:sldId id="368" r:id="rId15"/>
    <p:sldId id="3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BA0C2F"/>
    <a:srgbClr val="FFFFFF"/>
    <a:srgbClr val="6C6463"/>
    <a:srgbClr val="CFCDC9"/>
    <a:srgbClr val="651D32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4" autoAdjust="0"/>
  </p:normalViewPr>
  <p:slideViewPr>
    <p:cSldViewPr snapToObjects="1">
      <p:cViewPr varScale="1">
        <p:scale>
          <a:sx n="96" d="100"/>
          <a:sy n="96" d="100"/>
        </p:scale>
        <p:origin x="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previous</a:t>
            </a:r>
            <a:r>
              <a:rPr lang="en-US" baseline="0" dirty="0"/>
              <a:t> slide and go over each point of day 1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Practice on your laptop and bring back the original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participants to practice and to bring back original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7/28/2021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FCCD6E-223D-4F17-9578-6D913E4D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3F2355-88FF-48E7-8FD2-8C6E1F0EF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BC27C2-AA89-45EC-8C3B-E063481A9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7DFB5-C5D2-4D1E-A3E3-37E53C797AA9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6420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AD97D-F3D0-4203-AC93-1C2FF6F39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4C866-D281-4991-8435-8C745A3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60F0A-E20E-466C-AFF0-AE716DA58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1205E-47FA-4B71-A8FB-29D38DF321ED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58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D1D2E1-BA33-46D1-B738-A52097548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E4044-C32D-434D-A9A7-9EE548451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DB0960-4F66-4ED4-9646-2FA1F23A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B289FF-BE54-4549-806C-228D38171090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8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ABF93-8CD2-4C4A-A8DF-628EDE37A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0D048E-AB84-47B6-A8A7-4893489C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200DAC-EF7E-4289-96CD-9D552A169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FB123C-9A49-4174-B432-7441A62990F1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22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7/28/2021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5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7/28/2021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628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977899"/>
            <a:ext cx="6934200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/>
              <a:t>Fixing Household Questionnaire Result Code Status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29DFC-BD14-4599-8CB6-374B1C09B108}"/>
              </a:ext>
            </a:extLst>
          </p:cNvPr>
          <p:cNvSpPr txBox="1"/>
          <p:nvPr/>
        </p:nvSpPr>
        <p:spPr>
          <a:xfrm>
            <a:off x="228600" y="5005389"/>
            <a:ext cx="8516937" cy="769937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>
                <a:latin typeface="+mn-lt"/>
              </a:rPr>
              <a:t>Data Transfer:</a:t>
            </a:r>
            <a:r>
              <a:rPr lang="en-US" sz="2200" dirty="0">
                <a:latin typeface="+mn-lt"/>
              </a:rPr>
              <a:t> Interviewer (</a:t>
            </a:r>
            <a:r>
              <a:rPr lang="en-US" sz="2200" i="1" dirty="0">
                <a:latin typeface="+mn-lt"/>
              </a:rPr>
              <a:t>sender) </a:t>
            </a:r>
            <a:r>
              <a:rPr lang="en-US" sz="2200" dirty="0">
                <a:latin typeface="+mn-lt"/>
              </a:rPr>
              <a:t>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Bluetooth</a:t>
            </a:r>
            <a:r>
              <a:rPr lang="en-US" sz="2200" dirty="0">
                <a:latin typeface="+mn-lt"/>
              </a:rPr>
              <a:t> &gt;&gt; Supervisor (</a:t>
            </a:r>
            <a:r>
              <a:rPr lang="en-US" sz="2200" i="1" dirty="0">
                <a:latin typeface="+mn-lt"/>
              </a:rPr>
              <a:t>receiver</a:t>
            </a:r>
            <a:r>
              <a:rPr lang="en-US" sz="2200" dirty="0">
                <a:latin typeface="+mn-lt"/>
              </a:rPr>
              <a:t>) 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IFSS</a:t>
            </a:r>
            <a:r>
              <a:rPr lang="en-US" sz="2200" dirty="0">
                <a:latin typeface="+mn-lt"/>
              </a:rPr>
              <a:t> &gt;&gt; Central Office</a:t>
            </a:r>
          </a:p>
        </p:txBody>
      </p:sp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7313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Before making any changes, verify HH number, Name and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Click on household result field and select result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This tool can be used to repair the interviewer code</a:t>
            </a:r>
          </a:p>
          <a:p>
            <a:pPr marL="454025" lvl="1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45402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1247745"/>
            <a:ext cx="7772400" cy="4616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Select the household that need to be fixed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" y="3476625"/>
            <a:ext cx="7019925" cy="2038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43" y="3767137"/>
            <a:ext cx="2352675" cy="2676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886200" y="4419600"/>
            <a:ext cx="2209800" cy="9501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4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811406"/>
            <a:ext cx="8686800" cy="4558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Use the same procedure to fix interviewer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Interviewer menu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 Option A – Data exchange/other utilities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 Option 7:  Fix interviewer code/ result in a HH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 </a:t>
            </a:r>
            <a:r>
              <a:rPr lang="en-US" dirty="0">
                <a:solidFill>
                  <a:schemeClr val="tx1"/>
                </a:solidFill>
              </a:rPr>
              <a:t>Select the household whose assignment needs to change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Before making any changes, verify HH number, Name and address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&gt;&gt;Click on interviewer code and enter the correct one (or yours)</a:t>
            </a:r>
          </a:p>
          <a:p>
            <a:pPr marL="857250" lvl="2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854075" lvl="2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0"/>
            <a:endParaRPr lang="en-US" dirty="0"/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EE842-7F99-40CE-BB0E-A2A806DE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312" y="356007"/>
            <a:ext cx="3124200" cy="6463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Practice 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388CC87-2A50-496C-820D-02C94F21B2BE}"/>
              </a:ext>
            </a:extLst>
          </p:cNvPr>
          <p:cNvSpPr txBox="1">
            <a:spLocks/>
          </p:cNvSpPr>
          <p:nvPr/>
        </p:nvSpPr>
        <p:spPr bwMode="auto">
          <a:xfrm>
            <a:off x="211873" y="1288185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A0C2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914400"/>
            <a:r>
              <a:rPr lang="en-US" sz="2800" kern="0" dirty="0">
                <a:solidFill>
                  <a:schemeClr val="tx1"/>
                </a:solidFill>
              </a:rPr>
              <a:t>II. Interviewer code on assignment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D1B55-A1B5-4063-8BE8-7E4F98A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181600"/>
            <a:ext cx="6631258" cy="152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C6BAC-9866-41D1-9158-D0DB94410DE9}"/>
              </a:ext>
            </a:extLst>
          </p:cNvPr>
          <p:cNvSpPr/>
          <p:nvPr/>
        </p:nvSpPr>
        <p:spPr bwMode="auto">
          <a:xfrm>
            <a:off x="3581400" y="6172200"/>
            <a:ext cx="838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9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6104" y="2202584"/>
            <a:ext cx="8060169" cy="4283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Practice with HH result code fixing</a:t>
            </a:r>
          </a:p>
          <a:p>
            <a:endParaRPr lang="en-US" sz="2800" dirty="0"/>
          </a:p>
          <a:p>
            <a:r>
              <a:rPr lang="en-US" sz="2800" dirty="0"/>
              <a:t>Practice with interviewer code fixing  </a:t>
            </a:r>
          </a:p>
          <a:p>
            <a:pPr marL="0" indent="0">
              <a:buNone/>
            </a:pPr>
            <a:endParaRPr lang="en-US" sz="2800" dirty="0"/>
          </a:p>
          <a:p>
            <a:pPr lvl="0"/>
            <a:endParaRPr lang="en-US" dirty="0"/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EE842-7F99-40CE-BB0E-A2A806DE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312" y="356007"/>
            <a:ext cx="3124200" cy="6463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Practice </a:t>
            </a:r>
          </a:p>
        </p:txBody>
      </p:sp>
    </p:spTree>
    <p:extLst>
      <p:ext uri="{BB962C8B-B14F-4D97-AF65-F5344CB8AC3E}">
        <p14:creationId xmlns:p14="http://schemas.microsoft.com/office/powerpoint/2010/main" val="165395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657344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problem occurs when the supervisor sends an interviewer a new HH assignment </a:t>
            </a:r>
            <a:r>
              <a:rPr lang="en-US" sz="2800" b="1" u="sng" dirty="0"/>
              <a:t>before </a:t>
            </a:r>
            <a:r>
              <a:rPr lang="en-US" sz="2800" dirty="0"/>
              <a:t>receiving data already collected from that interviewer</a:t>
            </a:r>
          </a:p>
          <a:p>
            <a:r>
              <a:rPr lang="en-US" sz="2800" dirty="0"/>
              <a:t>Result: when the new assignment is sent to interviewer, the existing result status for interviews begun by that interviewer may be overwritten and set to “Not Visited”</a:t>
            </a:r>
          </a:p>
          <a:p>
            <a:r>
              <a:rPr lang="en-US" sz="2800" dirty="0"/>
              <a:t>Suddenly, when using interviewer menu to access household, interviews that were completed or are ongoing look as though they were not visited</a:t>
            </a:r>
          </a:p>
          <a:p>
            <a:pPr lvl="0"/>
            <a:endParaRPr lang="en-US" dirty="0"/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7/28/2021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1614845"/>
            <a:ext cx="8534400" cy="523220"/>
          </a:xfrm>
        </p:spPr>
        <p:txBody>
          <a:bodyPr/>
          <a:lstStyle/>
          <a:p>
            <a:r>
              <a:rPr lang="en-US" dirty="0">
                <a:solidFill>
                  <a:srgbClr val="002F6C"/>
                </a:solidFill>
              </a:rPr>
              <a:t>“I can’t access a HH/women interview!!!!”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388CC87-2A50-496C-820D-02C94F21B2BE}"/>
              </a:ext>
            </a:extLst>
          </p:cNvPr>
          <p:cNvSpPr txBox="1">
            <a:spLocks/>
          </p:cNvSpPr>
          <p:nvPr/>
        </p:nvSpPr>
        <p:spPr bwMode="auto">
          <a:xfrm>
            <a:off x="990600" y="533400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A0C2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914400"/>
            <a:r>
              <a:rPr lang="en-US" sz="2800" b="0" kern="0" dirty="0">
                <a:solidFill>
                  <a:schemeClr val="bg2"/>
                </a:solidFill>
              </a:rPr>
              <a:t>Issues with Household result codes</a:t>
            </a:r>
          </a:p>
        </p:txBody>
      </p:sp>
    </p:spTree>
    <p:extLst>
      <p:ext uri="{BB962C8B-B14F-4D97-AF65-F5344CB8AC3E}">
        <p14:creationId xmlns:p14="http://schemas.microsoft.com/office/powerpoint/2010/main" val="3789822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464318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Initial sample setting - assignment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15943"/>
            <a:ext cx="8229601" cy="464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57948" y="2362200"/>
            <a:ext cx="457200" cy="441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32880" y="1432560"/>
            <a:ext cx="1652168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8280" y="1787723"/>
            <a:ext cx="139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Not visited yet</a:t>
            </a:r>
          </a:p>
        </p:txBody>
      </p:sp>
    </p:spTree>
    <p:extLst>
      <p:ext uri="{BB962C8B-B14F-4D97-AF65-F5344CB8AC3E}">
        <p14:creationId xmlns:p14="http://schemas.microsoft.com/office/powerpoint/2010/main" val="307042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7772400" cy="609600"/>
          </a:xfrm>
        </p:spPr>
        <p:txBody>
          <a:bodyPr/>
          <a:lstStyle/>
          <a:p>
            <a:r>
              <a:rPr lang="en-US" altLang="en-US" dirty="0"/>
              <a:t>Interviewer computer: accessing a HH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5150005"/>
          </a:xfrm>
        </p:spPr>
        <p:txBody>
          <a:bodyPr>
            <a:normAutofit lnSpcReduction="10000"/>
          </a:bodyPr>
          <a:lstStyle/>
          <a:p>
            <a:pPr marL="800100" lvl="1" indent="-342900">
              <a:defRPr/>
            </a:pPr>
            <a:r>
              <a:rPr lang="en-US" altLang="en-US" dirty="0"/>
              <a:t>Interviewer menu &gt;&gt; option 1,2 or 3 &gt;&gt; Assigned to me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When transfer data to supervisor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solidFill>
                  <a:srgbClr val="0070C0"/>
                </a:solidFill>
              </a:rPr>
              <a:t>Assignment sheet is updated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52631"/>
            <a:ext cx="7046023" cy="18099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2000" y="4440438"/>
            <a:ext cx="328496" cy="1093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391400" y="2533431"/>
            <a:ext cx="16002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0967" y="577754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0= Not visited or partial saved</a:t>
            </a:r>
          </a:p>
        </p:txBody>
      </p:sp>
      <p:sp>
        <p:nvSpPr>
          <p:cNvPr id="10" name="Oval 9"/>
          <p:cNvSpPr/>
          <p:nvPr/>
        </p:nvSpPr>
        <p:spPr>
          <a:xfrm>
            <a:off x="4988624" y="2533431"/>
            <a:ext cx="1716976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29013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2= Incomplete</a:t>
            </a:r>
          </a:p>
        </p:txBody>
      </p:sp>
      <p:sp>
        <p:nvSpPr>
          <p:cNvPr id="12" name="Oval 11"/>
          <p:cNvSpPr/>
          <p:nvPr/>
        </p:nvSpPr>
        <p:spPr>
          <a:xfrm>
            <a:off x="5906749" y="5685567"/>
            <a:ext cx="1902501" cy="8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400" y="29910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Completed</a:t>
            </a:r>
          </a:p>
        </p:txBody>
      </p:sp>
      <p:cxnSp>
        <p:nvCxnSpPr>
          <p:cNvPr id="9" name="Straight Arrow Connector 8"/>
          <p:cNvCxnSpPr>
            <a:cxnSpLocks/>
            <a:stCxn id="10" idx="5"/>
          </p:cNvCxnSpPr>
          <p:nvPr/>
        </p:nvCxnSpPr>
        <p:spPr>
          <a:xfrm>
            <a:off x="6454155" y="3509043"/>
            <a:ext cx="425818" cy="136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" idx="3"/>
          </p:cNvCxnSpPr>
          <p:nvPr/>
        </p:nvCxnSpPr>
        <p:spPr>
          <a:xfrm flipH="1">
            <a:off x="7012523" y="3509043"/>
            <a:ext cx="613221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2" idx="0"/>
          </p:cNvCxnSpPr>
          <p:nvPr/>
        </p:nvCxnSpPr>
        <p:spPr>
          <a:xfrm flipV="1">
            <a:off x="6858000" y="5251866"/>
            <a:ext cx="87367" cy="43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49B7C-A292-4E7A-AE46-2D9287155789}"/>
              </a:ext>
            </a:extLst>
          </p:cNvPr>
          <p:cNvSpPr/>
          <p:nvPr/>
        </p:nvSpPr>
        <p:spPr bwMode="auto">
          <a:xfrm>
            <a:off x="228600" y="2464261"/>
            <a:ext cx="4059937" cy="8885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447401-B4EB-47BD-9C38-8E171FFC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7" y="2534189"/>
            <a:ext cx="373380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7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7772400" cy="609600"/>
          </a:xfrm>
        </p:spPr>
        <p:txBody>
          <a:bodyPr>
            <a:normAutofit/>
          </a:bodyPr>
          <a:lstStyle/>
          <a:p>
            <a:r>
              <a:rPr lang="en-US" altLang="en-US" dirty="0"/>
              <a:t>Updating the assignment data file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76800"/>
          </a:xfrm>
        </p:spPr>
        <p:txBody>
          <a:bodyPr>
            <a:normAutofit/>
          </a:bodyPr>
          <a:lstStyle/>
          <a:p>
            <a:pPr marL="800100" lvl="1" indent="-342900">
              <a:defRPr/>
            </a:pPr>
            <a:r>
              <a:rPr lang="en-US" altLang="en-US" dirty="0">
                <a:solidFill>
                  <a:schemeClr val="tx1"/>
                </a:solidFill>
              </a:rPr>
              <a:t>Transferring data update Assignment data file:  </a:t>
            </a:r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Name of Head HH, Result….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7848600" cy="4210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0" y="2971800"/>
            <a:ext cx="5334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95600" y="2971800"/>
            <a:ext cx="4038600" cy="148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352800" y="304800"/>
            <a:ext cx="41148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Lesson Learned</a:t>
            </a:r>
            <a:endParaRPr lang="en-US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05400"/>
          </a:xfrm>
        </p:spPr>
        <p:txBody>
          <a:bodyPr>
            <a:normAutofit/>
          </a:bodyPr>
          <a:lstStyle/>
          <a:p>
            <a:pPr marL="454025" lvl="1" indent="0">
              <a:buNone/>
            </a:pPr>
            <a:r>
              <a:rPr lang="en-US" altLang="en-US" sz="3600" dirty="0"/>
              <a:t>Always transfer data from interviewer to supervisor before doing a new assignment transfer !</a:t>
            </a:r>
          </a:p>
          <a:p>
            <a:pPr marL="457200" lvl="1" indent="0"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811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7772400" cy="533400"/>
          </a:xfrm>
        </p:spPr>
        <p:txBody>
          <a:bodyPr>
            <a:noAutofit/>
          </a:bodyPr>
          <a:lstStyle/>
          <a:p>
            <a:r>
              <a:rPr lang="en-US" altLang="en-US" sz="3600" dirty="0">
                <a:solidFill>
                  <a:schemeClr val="bg2"/>
                </a:solidFill>
              </a:rPr>
              <a:t>Adjusting household status after using data repair tool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9BF8F7-7E6A-43E2-976E-0B563094C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147564"/>
              </p:ext>
            </p:extLst>
          </p:nvPr>
        </p:nvGraphicFramePr>
        <p:xfrm>
          <a:off x="609602" y="2133600"/>
          <a:ext cx="7772398" cy="3381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199">
                  <a:extLst>
                    <a:ext uri="{9D8B030D-6E8A-4147-A177-3AD203B41FA5}">
                      <a16:colId xmlns:a16="http://schemas.microsoft.com/office/drawing/2014/main" val="1895137887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367921917"/>
                    </a:ext>
                  </a:extLst>
                </a:gridCol>
              </a:tblGrid>
              <a:tr h="501889">
                <a:tc>
                  <a:txBody>
                    <a:bodyPr/>
                    <a:lstStyle/>
                    <a:p>
                      <a:r>
                        <a:rPr lang="en-US" sz="2400" dirty="0"/>
                        <a:t>Data Repair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Adjust household 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56668"/>
                  </a:ext>
                </a:extLst>
              </a:tr>
              <a:tr h="501889">
                <a:tc>
                  <a:txBody>
                    <a:bodyPr/>
                    <a:lstStyle/>
                    <a:p>
                      <a:r>
                        <a:rPr lang="en-US" sz="2400" dirty="0"/>
                        <a:t>Household questionnaire deleted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Reset household code to “Not visited”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24220"/>
                  </a:ext>
                </a:extLst>
              </a:tr>
              <a:tr h="1237534">
                <a:tc>
                  <a:txBody>
                    <a:bodyPr/>
                    <a:lstStyle/>
                    <a:p>
                      <a:r>
                        <a:rPr lang="en-US" sz="2400" dirty="0"/>
                        <a:t>Household number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Correct status code for new household number to match correct status for that household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5546"/>
                  </a:ext>
                </a:extLst>
              </a:tr>
              <a:tr h="501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6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Interviewer menu</a:t>
            </a:r>
          </a:p>
          <a:p>
            <a:pPr marL="45402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		&gt;&gt; option A – Data exchange/other utilities</a:t>
            </a:r>
          </a:p>
          <a:p>
            <a:pPr marL="45402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		&gt;&gt; Option 7:  Fix interviewer code/ result in a HH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38400" y="242540"/>
            <a:ext cx="4953000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How to fix the problem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CDFF2-649E-43E1-A4A7-BDAAA7EBEACA}"/>
              </a:ext>
            </a:extLst>
          </p:cNvPr>
          <p:cNvSpPr/>
          <p:nvPr/>
        </p:nvSpPr>
        <p:spPr bwMode="auto">
          <a:xfrm>
            <a:off x="304800" y="4648200"/>
            <a:ext cx="3048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20357-07DE-4EF4-AE9B-E650655C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5" y="3412730"/>
            <a:ext cx="4022622" cy="3047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57DE78-EC70-455A-918A-A42A48A2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798" y="3496047"/>
            <a:ext cx="4231540" cy="2964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CB407C-FF50-45FE-8A8E-DD9355AE442C}"/>
              </a:ext>
            </a:extLst>
          </p:cNvPr>
          <p:cNvSpPr/>
          <p:nvPr/>
        </p:nvSpPr>
        <p:spPr bwMode="auto">
          <a:xfrm>
            <a:off x="4842256" y="5181600"/>
            <a:ext cx="4127081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96C35E-E143-4398-88CC-5BAD0C9E2931}"/>
              </a:ext>
            </a:extLst>
          </p:cNvPr>
          <p:cNvSpPr/>
          <p:nvPr/>
        </p:nvSpPr>
        <p:spPr>
          <a:xfrm>
            <a:off x="3841586" y="49682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7313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Be very careful while selecting the household. Should be right!!!!!</a:t>
            </a:r>
          </a:p>
          <a:p>
            <a:pPr marL="45402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7/28/2021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531940"/>
            <a:ext cx="7772400" cy="584775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Select the household that to be fixed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495675"/>
            <a:ext cx="6667500" cy="3057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4533" y="4343400"/>
            <a:ext cx="66675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96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VMX3MACP777Z-1201013908-5841</_dlc_DocId>
    <_dlc_DocIdUrl xmlns="d16efad5-0601-4cf0-b7c2-89968258c777">
      <Url>https://icfonline.sharepoint.com/sites/ihd-dhs/Standard8/_layouts/15/DocIdRedir.aspx?ID=VMX3MACP777Z-1201013908-5841</Url>
      <Description>VMX3MACP777Z-1201013908-5841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88DA9F3-B0A0-46F6-873F-80FFC2CA35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A21CD04-2D0A-4B30-B188-EEC9DF9B550C}"/>
</file>

<file path=customXml/itemProps3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7E1C1D8-1FA4-4463-BFAF-18DFD82BB14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9109</TotalTime>
  <Words>471</Words>
  <Application>Microsoft Office PowerPoint</Application>
  <PresentationFormat>On-screen Show (4:3)</PresentationFormat>
  <Paragraphs>102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Times</vt:lpstr>
      <vt:lpstr>Wingdings</vt:lpstr>
      <vt:lpstr>Office Theme</vt:lpstr>
      <vt:lpstr>Fixing Household Questionnaire Result Code Status</vt:lpstr>
      <vt:lpstr>“I can’t access a HH/women interview!!!!”</vt:lpstr>
      <vt:lpstr>Initial sample setting - assignment</vt:lpstr>
      <vt:lpstr>Interviewer computer: accessing a HH</vt:lpstr>
      <vt:lpstr>Updating the assignment data file</vt:lpstr>
      <vt:lpstr>Lesson Learned</vt:lpstr>
      <vt:lpstr>Adjusting household status after using data repair tool</vt:lpstr>
      <vt:lpstr>How to fix the problem</vt:lpstr>
      <vt:lpstr>Select the household that to be fixed</vt:lpstr>
      <vt:lpstr>Select the household that need to be fixed</vt:lpstr>
      <vt:lpstr>Practice </vt:lpstr>
      <vt:lpstr>Practice 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Cameron</dc:creator>
  <cp:lastModifiedBy>Purvis, Keith</cp:lastModifiedBy>
  <cp:revision>228</cp:revision>
  <dcterms:created xsi:type="dcterms:W3CDTF">2015-12-15T14:16:42Z</dcterms:created>
  <dcterms:modified xsi:type="dcterms:W3CDTF">2021-07-29T14:21:10Z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a1506a82-0f0d-41a8-92ef-b80f969ad98d</vt:lpwstr>
  </property>
</Properties>
</file>