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4"/>
  </p:sldMasterIdLst>
  <p:notesMasterIdLst>
    <p:notesMasterId r:id="rId14"/>
  </p:notesMasterIdLst>
  <p:handoutMasterIdLst>
    <p:handoutMasterId r:id="rId15"/>
  </p:handoutMasterIdLst>
  <p:sldIdLst>
    <p:sldId id="336" r:id="rId5"/>
    <p:sldId id="443" r:id="rId6"/>
    <p:sldId id="434" r:id="rId7"/>
    <p:sldId id="455" r:id="rId8"/>
    <p:sldId id="444" r:id="rId9"/>
    <p:sldId id="445" r:id="rId10"/>
    <p:sldId id="457" r:id="rId11"/>
    <p:sldId id="448" r:id="rId12"/>
    <p:sldId id="43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ylord, Shonda" initials="GS" lastIdx="8" clrIdx="0">
    <p:extLst>
      <p:ext uri="{19B8F6BF-5375-455C-9EA6-DF929625EA0E}">
        <p15:presenceInfo xmlns:p15="http://schemas.microsoft.com/office/powerpoint/2012/main" userId="S-1-5-21-2338163137-2684688362-157462135-995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A0C2F"/>
    <a:srgbClr val="6C6463"/>
    <a:srgbClr val="CFCDC9"/>
    <a:srgbClr val="651D32"/>
    <a:srgbClr val="002F6C"/>
    <a:srgbClr val="0067B9"/>
    <a:srgbClr val="A7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C5386-6EA0-4E46-BEA8-12F2DA67BE3A}" v="5" dt="2021-07-27T16:17:51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4" autoAdjust="0"/>
    <p:restoredTop sz="81499" autoAdjust="0"/>
  </p:normalViewPr>
  <p:slideViewPr>
    <p:cSldViewPr snapToObjects="1">
      <p:cViewPr varScale="1">
        <p:scale>
          <a:sx n="90" d="100"/>
          <a:sy n="90" d="100"/>
        </p:scale>
        <p:origin x="92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customXml" Target="../customXml/item4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Keith" userId="598b99ce-3dba-4fe3-b3fe-275042318a4f" providerId="ADAL" clId="{4B5C5386-6EA0-4E46-BEA8-12F2DA67BE3A}"/>
    <pc:docChg chg="custSel delSld modSld">
      <pc:chgData name="Purvis, Keith" userId="598b99ce-3dba-4fe3-b3fe-275042318a4f" providerId="ADAL" clId="{4B5C5386-6EA0-4E46-BEA8-12F2DA67BE3A}" dt="2021-07-27T16:18:09.704" v="12" actId="2696"/>
      <pc:docMkLst>
        <pc:docMk/>
      </pc:docMkLst>
      <pc:sldChg chg="modSp del mod setBg">
        <pc:chgData name="Purvis, Keith" userId="598b99ce-3dba-4fe3-b3fe-275042318a4f" providerId="ADAL" clId="{4B5C5386-6EA0-4E46-BEA8-12F2DA67BE3A}" dt="2021-07-27T16:18:09.704" v="12" actId="2696"/>
        <pc:sldMkLst>
          <pc:docMk/>
          <pc:sldMk cId="0" sldId="266"/>
        </pc:sldMkLst>
        <pc:spChg chg="mod">
          <ac:chgData name="Purvis, Keith" userId="598b99ce-3dba-4fe3-b3fe-275042318a4f" providerId="ADAL" clId="{4B5C5386-6EA0-4E46-BEA8-12F2DA67BE3A}" dt="2021-07-27T16:17:23.622" v="9" actId="207"/>
          <ac:spMkLst>
            <pc:docMk/>
            <pc:sldMk cId="0" sldId="266"/>
            <ac:spMk id="7" creationId="{664EED77-7A47-4D52-BE97-48913DFF91D2}"/>
          </ac:spMkLst>
        </pc:spChg>
        <pc:spChg chg="mod">
          <ac:chgData name="Purvis, Keith" userId="598b99ce-3dba-4fe3-b3fe-275042318a4f" providerId="ADAL" clId="{4B5C5386-6EA0-4E46-BEA8-12F2DA67BE3A}" dt="2021-07-27T16:17:18.749" v="8" actId="403"/>
          <ac:spMkLst>
            <pc:docMk/>
            <pc:sldMk cId="0" sldId="266"/>
            <ac:spMk id="4098" creationId="{8945C9B2-385F-4CA7-B1E8-5B687F80840B}"/>
          </ac:spMkLst>
        </pc:spChg>
        <pc:picChg chg="mod">
          <ac:chgData name="Purvis, Keith" userId="598b99ce-3dba-4fe3-b3fe-275042318a4f" providerId="ADAL" clId="{4B5C5386-6EA0-4E46-BEA8-12F2DA67BE3A}" dt="2021-07-27T16:17:28.373" v="10" actId="1076"/>
          <ac:picMkLst>
            <pc:docMk/>
            <pc:sldMk cId="0" sldId="266"/>
            <ac:picMk id="4101" creationId="{18B51400-ECCA-4970-8ABD-31A796831075}"/>
          </ac:picMkLst>
        </pc:picChg>
      </pc:sldChg>
      <pc:sldChg chg="modSp mod">
        <pc:chgData name="Purvis, Keith" userId="598b99ce-3dba-4fe3-b3fe-275042318a4f" providerId="ADAL" clId="{4B5C5386-6EA0-4E46-BEA8-12F2DA67BE3A}" dt="2021-07-27T16:18:02.740" v="11"/>
        <pc:sldMkLst>
          <pc:docMk/>
          <pc:sldMk cId="3165885502" sldId="336"/>
        </pc:sldMkLst>
        <pc:spChg chg="mod">
          <ac:chgData name="Purvis, Keith" userId="598b99ce-3dba-4fe3-b3fe-275042318a4f" providerId="ADAL" clId="{4B5C5386-6EA0-4E46-BEA8-12F2DA67BE3A}" dt="2021-07-27T16:18:02.740" v="11"/>
          <ac:spMkLst>
            <pc:docMk/>
            <pc:sldMk cId="3165885502" sldId="336"/>
            <ac:spMk id="4098" creationId="{00000000-0000-0000-0000-000000000000}"/>
          </ac:spMkLst>
        </pc:spChg>
      </pc:sldChg>
      <pc:sldChg chg="modSp mod">
        <pc:chgData name="Purvis, Keith" userId="598b99ce-3dba-4fe3-b3fe-275042318a4f" providerId="ADAL" clId="{4B5C5386-6EA0-4E46-BEA8-12F2DA67BE3A}" dt="2021-07-27T16:16:11.373" v="1" actId="27636"/>
        <pc:sldMkLst>
          <pc:docMk/>
          <pc:sldMk cId="2585928455" sldId="443"/>
        </pc:sldMkLst>
        <pc:spChg chg="mod">
          <ac:chgData name="Purvis, Keith" userId="598b99ce-3dba-4fe3-b3fe-275042318a4f" providerId="ADAL" clId="{4B5C5386-6EA0-4E46-BEA8-12F2DA67BE3A}" dt="2021-07-27T16:16:11.373" v="1" actId="27636"/>
          <ac:spMkLst>
            <pc:docMk/>
            <pc:sldMk cId="2585928455" sldId="443"/>
            <ac:spMk id="3" creationId="{B04A8C82-EAEE-4B99-8E53-7B25C348D5D5}"/>
          </ac:spMkLst>
        </pc:spChg>
        <pc:spChg chg="mod">
          <ac:chgData name="Purvis, Keith" userId="598b99ce-3dba-4fe3-b3fe-275042318a4f" providerId="ADAL" clId="{4B5C5386-6EA0-4E46-BEA8-12F2DA67BE3A}" dt="2021-07-27T16:16:11.311" v="0"/>
          <ac:spMkLst>
            <pc:docMk/>
            <pc:sldMk cId="2585928455" sldId="443"/>
            <ac:spMk id="6" creationId="{78495730-2849-4706-87B5-FCAEB8E2B5CC}"/>
          </ac:spMkLst>
        </pc:spChg>
      </pc:sldChg>
      <pc:sldChg chg="modSp">
        <pc:chgData name="Purvis, Keith" userId="598b99ce-3dba-4fe3-b3fe-275042318a4f" providerId="ADAL" clId="{4B5C5386-6EA0-4E46-BEA8-12F2DA67BE3A}" dt="2021-07-27T16:16:11.311" v="0"/>
        <pc:sldMkLst>
          <pc:docMk/>
          <pc:sldMk cId="2204760546" sldId="448"/>
        </pc:sldMkLst>
        <pc:spChg chg="mod">
          <ac:chgData name="Purvis, Keith" userId="598b99ce-3dba-4fe3-b3fe-275042318a4f" providerId="ADAL" clId="{4B5C5386-6EA0-4E46-BEA8-12F2DA67BE3A}" dt="2021-07-27T16:16:11.311" v="0"/>
          <ac:spMkLst>
            <pc:docMk/>
            <pc:sldMk cId="2204760546" sldId="448"/>
            <ac:spMk id="6" creationId="{BD22E03C-612A-44CB-90F2-E03C09B43378}"/>
          </ac:spMkLst>
        </pc:spChg>
        <pc:spChg chg="mod">
          <ac:chgData name="Purvis, Keith" userId="598b99ce-3dba-4fe3-b3fe-275042318a4f" providerId="ADAL" clId="{4B5C5386-6EA0-4E46-BEA8-12F2DA67BE3A}" dt="2021-07-27T16:16:11.311" v="0"/>
          <ac:spMkLst>
            <pc:docMk/>
            <pc:sldMk cId="2204760546" sldId="448"/>
            <ac:spMk id="7" creationId="{403B5375-2D70-4E87-BF31-886312C285C1}"/>
          </ac:spMkLst>
        </pc:spChg>
      </pc:sldChg>
      <pc:sldChg chg="modSp">
        <pc:chgData name="Purvis, Keith" userId="598b99ce-3dba-4fe3-b3fe-275042318a4f" providerId="ADAL" clId="{4B5C5386-6EA0-4E46-BEA8-12F2DA67BE3A}" dt="2021-07-27T16:16:11.311" v="0"/>
        <pc:sldMkLst>
          <pc:docMk/>
          <pc:sldMk cId="3034806887" sldId="455"/>
        </pc:sldMkLst>
        <pc:spChg chg="mod">
          <ac:chgData name="Purvis, Keith" userId="598b99ce-3dba-4fe3-b3fe-275042318a4f" providerId="ADAL" clId="{4B5C5386-6EA0-4E46-BEA8-12F2DA67BE3A}" dt="2021-07-27T16:16:11.311" v="0"/>
          <ac:spMkLst>
            <pc:docMk/>
            <pc:sldMk cId="3034806887" sldId="455"/>
            <ac:spMk id="6" creationId="{20D95A86-2B46-4920-BF36-7AA9F17843A7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8T16:11:46.342" idx="7">
    <p:pos x="1227" y="511"/>
    <p:text>Are they taking weight again?</p:text>
    <p:extLst>
      <p:ext uri="{C676402C-5697-4E1C-873F-D02D1690AC5C}">
        <p15:threadingInfo xmlns:p15="http://schemas.microsoft.com/office/powerpoint/2012/main" timeZoneBias="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9E48-5E7F-D24C-87D5-695B18367D24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10C2-C6DD-5A4A-BF1B-B012B8BA4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7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357CE-B3EB-1B4A-84E5-C1E2DF427ABD}" type="datetimeFigureOut">
              <a:rPr lang="en-US" smtClean="0"/>
              <a:t>7/27/2021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A558B-E4E9-A94A-B9C1-029E46A76A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3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dirty="0">
                <a:solidFill>
                  <a:schemeClr val="tx1"/>
                </a:solidFill>
              </a:rPr>
              <a:t>All team members are blinded to the reason the child has been selected for remeasurement. </a:t>
            </a:r>
          </a:p>
          <a:p>
            <a:r>
              <a:rPr lang="en-US" sz="2200" dirty="0">
                <a:solidFill>
                  <a:schemeClr val="tx1"/>
                </a:solidFill>
              </a:rPr>
              <a:t>Children selected for remeasurement may not actually have incorrect measurements. 	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Children selected for a random check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Not all flagged cases will be incorrect.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8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62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</a:rPr>
              <a:t>After completion of all remeasurements, the absolute difference between the first and </a:t>
            </a:r>
            <a:r>
              <a:rPr lang="en-US" sz="1200" dirty="0" err="1">
                <a:solidFill>
                  <a:schemeClr val="tx1"/>
                </a:solidFill>
              </a:rPr>
              <a:t>revist</a:t>
            </a:r>
            <a:r>
              <a:rPr lang="en-US" sz="1200" dirty="0">
                <a:solidFill>
                  <a:schemeClr val="tx1"/>
                </a:solidFill>
              </a:rPr>
              <a:t> measurement will be compared automatically in the tablet. This will only be done for the children randomly selected. </a:t>
            </a:r>
          </a:p>
          <a:p>
            <a:pPr lvl="0"/>
            <a:r>
              <a:rPr lang="en-US" sz="1200" dirty="0">
                <a:solidFill>
                  <a:schemeClr val="tx1"/>
                </a:solidFill>
              </a:rPr>
              <a:t>The Quality Control will communicate to the </a:t>
            </a:r>
            <a:r>
              <a:rPr lang="en-US" sz="1200" dirty="0" err="1">
                <a:solidFill>
                  <a:schemeClr val="tx1"/>
                </a:solidFill>
              </a:rPr>
              <a:t>anthropometrist</a:t>
            </a:r>
            <a:r>
              <a:rPr lang="en-US" sz="1200" dirty="0">
                <a:solidFill>
                  <a:schemeClr val="tx1"/>
                </a:solidFill>
              </a:rPr>
              <a:t> whether the height was acceptable (&lt;1 cm) from the random remeasurements. This is for supervision purposes. The </a:t>
            </a:r>
            <a:r>
              <a:rPr lang="en-US" sz="1200" dirty="0" err="1">
                <a:solidFill>
                  <a:schemeClr val="tx1"/>
                </a:solidFill>
              </a:rPr>
              <a:t>anthropometrist</a:t>
            </a:r>
            <a:r>
              <a:rPr lang="en-US" sz="1200" dirty="0">
                <a:solidFill>
                  <a:schemeClr val="tx1"/>
                </a:solidFill>
              </a:rPr>
              <a:t> will not be required to return and remeasure subjects when unacceptable difference is found between the measurements.</a:t>
            </a:r>
          </a:p>
          <a:p>
            <a:r>
              <a:rPr lang="en-US" sz="1200" dirty="0">
                <a:solidFill>
                  <a:schemeClr val="tx1"/>
                </a:solidFill>
              </a:rPr>
              <a:t>The completed </a:t>
            </a:r>
            <a:r>
              <a:rPr lang="en-US" sz="1200" b="1" dirty="0">
                <a:solidFill>
                  <a:srgbClr val="C00000"/>
                </a:solidFill>
              </a:rPr>
              <a:t>Anthropometry Questionnaires </a:t>
            </a:r>
            <a:r>
              <a:rPr lang="en-US" sz="1200" dirty="0">
                <a:solidFill>
                  <a:schemeClr val="tx1"/>
                </a:solidFill>
              </a:rPr>
              <a:t>from the first measurement and the remeasurements should be included with the other materials and sent back to the central office when fieldwork in the cluster is completed.</a:t>
            </a: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5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7/27/2021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996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96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70141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011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25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142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714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540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41460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262035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90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EFCCD6E-223D-4F17-9578-6D913E4DA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B3F2355-88FF-48E7-8FD2-8C6E1F0EF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5BC27C2-AA89-45EC-8C3B-E063481A9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B7DFB5-C5D2-4D1E-A3E3-37E53C797AA9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821577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090"/>
            <a:ext cx="9144000" cy="685591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3F4168E2-91C5-9646-9F53-5B4E70AF759D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52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Blu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527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9899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0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226335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3867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682463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936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2319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11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EAD97D-F3D0-4203-AC93-1C2FF6F39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34C866-D281-4991-8435-8C745A3B4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860F0A-E20E-466C-AFF0-AE716DA58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61205E-47FA-4B71-A8FB-29D38DF321ED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05225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476668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10409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967461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Title + Lef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38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D1D2E1-BA33-46D1-B738-A52097548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7E4044-C32D-434D-A9A7-9EE548451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DB0960-4F66-4ED4-9646-2FA1F23AA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B289FF-BE54-4549-806C-228D38171090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4860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6ABF93-8CD2-4C4A-A8DF-628EDE37A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0D048E-AB84-47B6-A8A7-4893489C65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9200DAC-EF7E-4289-96CD-9D552A169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FB123C-9A49-4174-B432-7441A62990F1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3407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382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147319"/>
            <a:ext cx="8839200" cy="6558281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0C00456-721A-A94C-800A-D5E7EE91C160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2133600"/>
            <a:ext cx="5486400" cy="1600200"/>
          </a:xfr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680067" y="1279267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 DHS Program</a:t>
            </a:r>
          </a:p>
        </p:txBody>
      </p:sp>
      <p:pic>
        <p:nvPicPr>
          <p:cNvPr id="15" name="Picture 14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307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71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2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7/27/2021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04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7/27/2021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3454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698" r:id="rId7"/>
    <p:sldLayoutId id="2147483674" r:id="rId8"/>
    <p:sldLayoutId id="2147483709" r:id="rId9"/>
    <p:sldLayoutId id="2147483710" r:id="rId10"/>
    <p:sldLayoutId id="2147483711" r:id="rId11"/>
    <p:sldLayoutId id="2147483712" r:id="rId12"/>
    <p:sldLayoutId id="2147483714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30" r:id="rId19"/>
    <p:sldLayoutId id="2147483696" r:id="rId20"/>
    <p:sldLayoutId id="2147483716" r:id="rId21"/>
    <p:sldLayoutId id="2147483718" r:id="rId22"/>
    <p:sldLayoutId id="2147483686" r:id="rId23"/>
    <p:sldLayoutId id="2147483720" r:id="rId24"/>
    <p:sldLayoutId id="2147483699" r:id="rId25"/>
    <p:sldLayoutId id="2147483694" r:id="rId26"/>
    <p:sldLayoutId id="2147483731" r:id="rId27"/>
    <p:sldLayoutId id="2147483732" r:id="rId28"/>
    <p:sldLayoutId id="2147483733" r:id="rId29"/>
    <p:sldLayoutId id="2147483734" r:id="rId30"/>
    <p:sldLayoutId id="2147483735" r:id="rId31"/>
    <p:sldLayoutId id="2147483736" r:id="rId32"/>
    <p:sldLayoutId id="2147483737" r:id="rId3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0" y="977899"/>
            <a:ext cx="6934200" cy="10772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800" dirty="0">
                <a:solidFill>
                  <a:srgbClr val="FFFFFF"/>
                </a:solidFill>
              </a:rPr>
              <a:t>Entering Biomarker Remeasurement Data</a:t>
            </a:r>
            <a:endParaRPr lang="en-US" altLang="en-US" sz="4000" dirty="0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30BD-3626-4F1D-B340-D487C1CA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5371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Anthropometry </a:t>
            </a:r>
            <a:r>
              <a:rPr lang="en-US" sz="3200" b="1" dirty="0" err="1"/>
              <a:t>Remeasurements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8C82-EAEE-4B99-8E53-7B25C348D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92" y="1286976"/>
            <a:ext cx="3716708" cy="541862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Obtaining accurate height/length and weight measurements especially for young children is difficult to collect in the field.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Even small measurement errors can result in invalid data. </a:t>
            </a:r>
          </a:p>
          <a:p>
            <a:r>
              <a:rPr lang="en-US" sz="2800" dirty="0">
                <a:solidFill>
                  <a:schemeClr val="tx1"/>
                </a:solidFill>
              </a:rPr>
              <a:t>A subset of children will be remeasured in the survey to assess and correct wrong measurements.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95730-2849-4706-87B5-FCAEB8E2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196C0-56E6-4C22-817E-2F6FC777AF3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Content Placeholder 32">
            <a:extLst>
              <a:ext uri="{FF2B5EF4-FFF2-40B4-BE49-F238E27FC236}">
                <a16:creationId xmlns:a16="http://schemas.microsoft.com/office/drawing/2014/main" id="{2C141746-B4F2-401D-AE49-1CA28D04A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2155292"/>
            <a:ext cx="4851248" cy="2771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925675-84F2-4689-8BD3-0B22F0F4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005" y="5102330"/>
            <a:ext cx="733992" cy="68128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F8A64E-20EA-4C9A-B4CF-8CBD375474CD}"/>
              </a:ext>
            </a:extLst>
          </p:cNvPr>
          <p:cNvSpPr/>
          <p:nvPr/>
        </p:nvSpPr>
        <p:spPr>
          <a:xfrm>
            <a:off x="4876800" y="5828799"/>
            <a:ext cx="457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Child 0-71 months</a:t>
            </a:r>
          </a:p>
        </p:txBody>
      </p:sp>
    </p:spTree>
    <p:extLst>
      <p:ext uri="{BB962C8B-B14F-4D97-AF65-F5344CB8AC3E}">
        <p14:creationId xmlns:p14="http://schemas.microsoft.com/office/powerpoint/2010/main" val="2585928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248B-DBA7-4B6F-9382-5543FBA8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05" y="291595"/>
            <a:ext cx="8109434" cy="994172"/>
          </a:xfrm>
        </p:spPr>
        <p:txBody>
          <a:bodyPr/>
          <a:lstStyle/>
          <a:p>
            <a:r>
              <a:rPr lang="en-US" b="1" dirty="0"/>
              <a:t>Reasons for </a:t>
            </a:r>
            <a:r>
              <a:rPr lang="en-US" b="1" dirty="0" err="1"/>
              <a:t>Remeasurement</a:t>
            </a:r>
            <a:r>
              <a:rPr lang="en-US" b="1" dirty="0"/>
              <a:t> of Height and Weight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4914-C561-450F-AFEA-AA6B4B77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722" y="1600200"/>
            <a:ext cx="7772400" cy="5105400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solidFill>
                  <a:schemeClr val="tx1"/>
                </a:solidFill>
              </a:rPr>
              <a:t>Random: </a:t>
            </a:r>
            <a:r>
              <a:rPr lang="en-US" sz="2400" dirty="0">
                <a:solidFill>
                  <a:schemeClr val="tx1"/>
                </a:solidFill>
              </a:rPr>
              <a:t>Children will be randomly selected for remeasurement. Comparing the </a:t>
            </a:r>
            <a:r>
              <a:rPr lang="en-US" sz="2400" dirty="0" err="1">
                <a:solidFill>
                  <a:schemeClr val="tx1"/>
                </a:solidFill>
              </a:rPr>
              <a:t>anthropometrist’s</a:t>
            </a:r>
            <a:r>
              <a:rPr lang="en-US" sz="2400" dirty="0">
                <a:solidFill>
                  <a:schemeClr val="tx1"/>
                </a:solidFill>
              </a:rPr>
              <a:t> first measurement and revisit measurement. </a:t>
            </a:r>
          </a:p>
          <a:p>
            <a:pPr marL="0" lv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0"/>
            <a:r>
              <a:rPr lang="en-US" sz="2400" b="1" dirty="0">
                <a:solidFill>
                  <a:schemeClr val="tx1"/>
                </a:solidFill>
              </a:rPr>
              <a:t>Flagged: </a:t>
            </a:r>
            <a:r>
              <a:rPr lang="en-US" sz="2400" dirty="0">
                <a:solidFill>
                  <a:schemeClr val="tx1"/>
                </a:solidFill>
              </a:rPr>
              <a:t>Children will be flagged for remeasurement when the first measurement resulted in an extreme anthropometry z-score. This is done to reduce invalid data in the survey.</a:t>
            </a:r>
          </a:p>
          <a:p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C45971-A73F-40C4-81E6-48C307E349D8}"/>
              </a:ext>
            </a:extLst>
          </p:cNvPr>
          <p:cNvSpPr/>
          <p:nvPr/>
        </p:nvSpPr>
        <p:spPr>
          <a:xfrm>
            <a:off x="1162836" y="941166"/>
            <a:ext cx="2327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350" dirty="0"/>
          </a:p>
          <a:p>
            <a:r>
              <a:rPr lang="en-US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162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FD6A-8F29-4FFE-BFCB-5382D812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905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Procedures for </a:t>
            </a:r>
            <a:r>
              <a:rPr lang="en-US" sz="3200" b="1" dirty="0" err="1"/>
              <a:t>Remeasurement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5973-EB66-4814-8FAB-FE1EC9AE0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45550"/>
            <a:ext cx="3992924" cy="5181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Supervisor to select children and produce report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Report provides information on the children selected for remeasurement. 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Report will only run once all the anthropometry data has been entered for the cluster.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95A86-2B46-4920-BF36-7AA9F178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196C0-56E6-4C22-817E-2F6FC777AF3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BB79D-24BE-4D17-A90A-1B763E6E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76" y="1335434"/>
            <a:ext cx="3992924" cy="33127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4A2FD4-2A8F-42E1-B4CB-641BFEF1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54" y="4597141"/>
            <a:ext cx="4880342" cy="199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06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7C45971-A73F-40C4-81E6-48C307E349D8}"/>
              </a:ext>
            </a:extLst>
          </p:cNvPr>
          <p:cNvSpPr/>
          <p:nvPr/>
        </p:nvSpPr>
        <p:spPr>
          <a:xfrm>
            <a:off x="1162836" y="941166"/>
            <a:ext cx="2327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350" dirty="0"/>
          </a:p>
          <a:p>
            <a:r>
              <a:rPr lang="en-US" sz="1350" dirty="0"/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3326756-D793-44F3-B491-E7FF9151E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905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Procedures for </a:t>
            </a:r>
            <a:r>
              <a:rPr lang="en-US" sz="3200" b="1" dirty="0" err="1"/>
              <a:t>Remeasurement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4914-C561-450F-AFEA-AA6B4B77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143000"/>
            <a:ext cx="8915400" cy="45249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Supervisor will fill in the cover page and information on the child in an </a:t>
            </a:r>
            <a:r>
              <a:rPr lang="en-US" sz="2000" b="1" dirty="0">
                <a:solidFill>
                  <a:srgbClr val="C00000"/>
                </a:solidFill>
              </a:rPr>
              <a:t>Anthropometry Questionnaire </a:t>
            </a:r>
            <a:r>
              <a:rPr lang="en-US" sz="2000" dirty="0">
                <a:solidFill>
                  <a:schemeClr val="tx1"/>
                </a:solidFill>
              </a:rPr>
              <a:t>per household for each child selected for remeasurement. 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Supervisor MUST fill this information when the </a:t>
            </a:r>
            <a:r>
              <a:rPr lang="en-US" sz="2000" dirty="0" err="1">
                <a:solidFill>
                  <a:schemeClr val="tx1"/>
                </a:solidFill>
              </a:rPr>
              <a:t>anthropometrist</a:t>
            </a:r>
            <a:r>
              <a:rPr lang="en-US" sz="2000" dirty="0">
                <a:solidFill>
                  <a:schemeClr val="tx1"/>
                </a:solidFill>
              </a:rPr>
              <a:t> and the assistant are not present.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/>
                </a:solidFill>
              </a:rPr>
              <a:t>Supervisor to provides pre-filled </a:t>
            </a:r>
            <a:r>
              <a:rPr lang="en-US" sz="2000" dirty="0" err="1">
                <a:solidFill>
                  <a:schemeClr val="tx1"/>
                </a:solidFill>
              </a:rPr>
              <a:t>qres</a:t>
            </a:r>
            <a:r>
              <a:rPr lang="en-US" sz="2000" dirty="0">
                <a:solidFill>
                  <a:schemeClr val="tx1"/>
                </a:solidFill>
              </a:rPr>
              <a:t> to HW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endParaRPr lang="en-US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06E3DE-7EE4-46E3-9B13-36662913B2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4318" y="4129644"/>
            <a:ext cx="7295364" cy="2728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7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7C45971-A73F-40C4-81E6-48C307E349D8}"/>
              </a:ext>
            </a:extLst>
          </p:cNvPr>
          <p:cNvSpPr/>
          <p:nvPr/>
        </p:nvSpPr>
        <p:spPr>
          <a:xfrm>
            <a:off x="1162836" y="941166"/>
            <a:ext cx="2327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350" dirty="0"/>
          </a:p>
          <a:p>
            <a:r>
              <a:rPr lang="en-US" sz="1350" dirty="0"/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3E0413-B670-469B-A840-F9E131CA7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905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Procedures for </a:t>
            </a:r>
            <a:r>
              <a:rPr lang="en-US" sz="3200" b="1" dirty="0" err="1"/>
              <a:t>Remeasurement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4914-C561-450F-AFEA-AA6B4B77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115" y="1600200"/>
            <a:ext cx="7772400" cy="4986295"/>
          </a:xfrm>
        </p:spPr>
        <p:txBody>
          <a:bodyPr>
            <a:norm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</a:rPr>
              <a:t>Only children whose information is in the </a:t>
            </a:r>
            <a:r>
              <a:rPr lang="en-US" sz="2800" b="1" dirty="0">
                <a:solidFill>
                  <a:srgbClr val="C00000"/>
                </a:solidFill>
              </a:rPr>
              <a:t>Anthropometry Questionnaire </a:t>
            </a:r>
            <a:r>
              <a:rPr lang="en-US" sz="2800" dirty="0">
                <a:solidFill>
                  <a:schemeClr val="tx1"/>
                </a:solidFill>
              </a:rPr>
              <a:t>will be remeasured in the household. 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The cluster cannot be closed until all remeasurement </a:t>
            </a:r>
            <a:r>
              <a:rPr lang="en-US" sz="2800" b="1" dirty="0">
                <a:solidFill>
                  <a:srgbClr val="C00000"/>
                </a:solidFill>
              </a:rPr>
              <a:t>Anthropometry Questionnaire </a:t>
            </a:r>
            <a:r>
              <a:rPr lang="en-US" sz="2800" dirty="0">
                <a:solidFill>
                  <a:schemeClr val="tx1"/>
                </a:solidFill>
              </a:rPr>
              <a:t>data have been completed and entered into CAPI.</a:t>
            </a:r>
          </a:p>
          <a:p>
            <a:pPr lvl="0"/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/>
          </a:p>
          <a:p>
            <a:pPr marL="457200" indent="-457200"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383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7C45971-A73F-40C4-81E6-48C307E349D8}"/>
              </a:ext>
            </a:extLst>
          </p:cNvPr>
          <p:cNvSpPr/>
          <p:nvPr/>
        </p:nvSpPr>
        <p:spPr>
          <a:xfrm>
            <a:off x="1162836" y="941166"/>
            <a:ext cx="2327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1350" dirty="0"/>
          </a:p>
          <a:p>
            <a:r>
              <a:rPr lang="en-US" sz="1350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095798-662F-40BF-A0EC-01B609E0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181005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Procedures for </a:t>
            </a:r>
            <a:r>
              <a:rPr lang="en-US" sz="3200" b="1" dirty="0" err="1"/>
              <a:t>Remeasurement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4914-C561-450F-AFEA-AA6B4B774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386055"/>
            <a:ext cx="3279195" cy="3061557"/>
          </a:xfrm>
        </p:spPr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dirty="0" err="1">
                <a:solidFill>
                  <a:schemeClr val="tx1"/>
                </a:solidFill>
              </a:rPr>
              <a:t>anthropometrist</a:t>
            </a:r>
            <a:r>
              <a:rPr lang="en-US" sz="2400" dirty="0">
                <a:solidFill>
                  <a:schemeClr val="tx1"/>
                </a:solidFill>
              </a:rPr>
              <a:t> will return the </a:t>
            </a:r>
            <a:r>
              <a:rPr lang="en-US" sz="2400" b="1" dirty="0">
                <a:solidFill>
                  <a:srgbClr val="C00000"/>
                </a:solidFill>
              </a:rPr>
              <a:t>Anthropometry Questionnaires </a:t>
            </a:r>
            <a:r>
              <a:rPr lang="en-US" sz="2400" dirty="0">
                <a:solidFill>
                  <a:schemeClr val="tx1"/>
                </a:solidFill>
              </a:rPr>
              <a:t>to the Supervisor to be entered into CAPI. 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0BE65-5A81-4666-AFAA-1713F8179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97" y="1399528"/>
            <a:ext cx="4474645" cy="20294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FD5A2-1293-4C1A-88BA-BF4097595D0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31" y="1219201"/>
            <a:ext cx="3947389" cy="2286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027DBD-E65B-4228-9CEF-04037502EB2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331" y="3657600"/>
            <a:ext cx="3525697" cy="32448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03411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810641-DCD9-435A-B455-4B3F1C2E2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2905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Procedures for </a:t>
            </a:r>
            <a:r>
              <a:rPr lang="en-US" sz="3200" b="1" dirty="0" err="1"/>
              <a:t>Remeasurement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3B5375-2D70-4E87-BF31-886312C2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2E03C-612A-44CB-90F2-E03C09B43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196C0-56E6-4C22-817E-2F6FC777AF3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80F051-DCCB-4D3F-93FB-8FD159196C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5800" y="1905000"/>
            <a:ext cx="79248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60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010400" y="6538913"/>
            <a:ext cx="2133600" cy="166687"/>
          </a:xfrm>
        </p:spPr>
        <p:txBody>
          <a:bodyPr/>
          <a:lstStyle/>
          <a:p>
            <a:pPr>
              <a:defRPr/>
            </a:pPr>
            <a:fld id="{DE8EB5F9-E807-4F57-9F0A-D515257F601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104" y="3352800"/>
            <a:ext cx="7772400" cy="914400"/>
          </a:xfrm>
        </p:spPr>
        <p:txBody>
          <a:bodyPr/>
          <a:lstStyle/>
          <a:p>
            <a:pPr algn="ctr"/>
            <a:r>
              <a:rPr lang="en-US" sz="54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674692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VMX3MACP777Z-1201013908-5882</_dlc_DocId>
    <_dlc_DocIdUrl xmlns="d16efad5-0601-4cf0-b7c2-89968258c777">
      <Url>https://icfonline.sharepoint.com/sites/ihd-dhs/Standard8/_layouts/15/DocIdRedir.aspx?ID=VMX3MACP777Z-1201013908-5882</Url>
      <Description>VMX3MACP777Z-1201013908-5882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5A47B27-B08B-4223-8F89-ADB5B1871830}"/>
</file>

<file path=customXml/itemProps2.xml><?xml version="1.0" encoding="utf-8"?>
<ds:datastoreItem xmlns:ds="http://schemas.openxmlformats.org/officeDocument/2006/customXml" ds:itemID="{688DA9F3-B0A0-46F6-873F-80FFC2CA35E5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59b2aa9a-ae68-4c6b-8286-c9fe379f729b"/>
    <ds:schemaRef ds:uri="d16efad5-0601-4cf0-b7c2-89968258c777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B90D245-0837-47C9-9C69-75072F91A40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B358FE46-D4C2-4E57-A52C-238A8B650F5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9262</TotalTime>
  <Words>428</Words>
  <Application>Microsoft Office PowerPoint</Application>
  <PresentationFormat>On-screen Show (4:3)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Times</vt:lpstr>
      <vt:lpstr>Office Theme</vt:lpstr>
      <vt:lpstr>Entering Biomarker Remeasurement Data</vt:lpstr>
      <vt:lpstr>Anthropometry Remeasurements</vt:lpstr>
      <vt:lpstr>Reasons for Remeasurement of Height and Weight</vt:lpstr>
      <vt:lpstr>Procedures for Remeasurement</vt:lpstr>
      <vt:lpstr>Procedures for Remeasurement</vt:lpstr>
      <vt:lpstr>Procedures for Remeasurement</vt:lpstr>
      <vt:lpstr>Procedures for Remeasurement</vt:lpstr>
      <vt:lpstr>Procedures for Remeasurement</vt:lpstr>
      <vt:lpstr>THANK YOU </vt:lpstr>
    </vt:vector>
  </TitlesOfParts>
  <Company>USAID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Cameron</dc:creator>
  <cp:lastModifiedBy>Purvis, Keith</cp:lastModifiedBy>
  <cp:revision>317</cp:revision>
  <dcterms:created xsi:type="dcterms:W3CDTF">2015-12-15T14:16:42Z</dcterms:created>
  <dcterms:modified xsi:type="dcterms:W3CDTF">2021-07-27T16:18:21Z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URL">
    <vt:lpwstr/>
  </property>
  <property fmtid="{D5CDD505-2E9C-101B-9397-08002B2CF9AE}" pid="4" name="_dlc_DocIdItemGuid">
    <vt:lpwstr>4c5d2667-fdcb-4cb9-86fc-c3f4632dabd5</vt:lpwstr>
  </property>
  <property fmtid="{D5CDD505-2E9C-101B-9397-08002B2CF9AE}" pid="5" name="Order">
    <vt:r8>700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emplateUrl">
    <vt:lpwstr/>
  </property>
  <property fmtid="{D5CDD505-2E9C-101B-9397-08002B2CF9AE}" pid="9" name="ComplianceAssetId">
    <vt:lpwstr/>
  </property>
  <property fmtid="{D5CDD505-2E9C-101B-9397-08002B2CF9AE}" pid="10" name="AuthorIds_UIVersion_512">
    <vt:lpwstr>631</vt:lpwstr>
  </property>
</Properties>
</file>