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6"/>
  </p:sldMasterIdLst>
  <p:notesMasterIdLst>
    <p:notesMasterId r:id="rId31"/>
  </p:notesMasterIdLst>
  <p:handoutMasterIdLst>
    <p:handoutMasterId r:id="rId32"/>
  </p:handoutMasterIdLst>
  <p:sldIdLst>
    <p:sldId id="336" r:id="rId7"/>
    <p:sldId id="280" r:id="rId8"/>
    <p:sldId id="281" r:id="rId9"/>
    <p:sldId id="271" r:id="rId10"/>
    <p:sldId id="282" r:id="rId11"/>
    <p:sldId id="290" r:id="rId12"/>
    <p:sldId id="337" r:id="rId13"/>
    <p:sldId id="340" r:id="rId14"/>
    <p:sldId id="283" r:id="rId15"/>
    <p:sldId id="341" r:id="rId16"/>
    <p:sldId id="342" r:id="rId17"/>
    <p:sldId id="284" r:id="rId18"/>
    <p:sldId id="285" r:id="rId19"/>
    <p:sldId id="291" r:id="rId20"/>
    <p:sldId id="286" r:id="rId21"/>
    <p:sldId id="338" r:id="rId22"/>
    <p:sldId id="287" r:id="rId23"/>
    <p:sldId id="339" r:id="rId24"/>
    <p:sldId id="288" r:id="rId25"/>
    <p:sldId id="344" r:id="rId26"/>
    <p:sldId id="345" r:id="rId27"/>
    <p:sldId id="346" r:id="rId28"/>
    <p:sldId id="347" r:id="rId29"/>
    <p:sldId id="349" r:id="rId30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ABD"/>
    <a:srgbClr val="C2113A"/>
    <a:srgbClr val="003366"/>
    <a:srgbClr val="002A6C"/>
    <a:srgbClr val="DDDDDD"/>
    <a:srgbClr val="CCCCCC"/>
    <a:srgbClr val="666666"/>
    <a:srgbClr val="E1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2C957-000D-45D5-B7FF-477BCABAFC7D}" v="2" dt="2022-03-07T23:45:48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2456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D44FFDA0-D216-4C70-9481-6ABF919DDAFA}"/>
    <pc:docChg chg="custSel addSld delSld modSld">
      <pc:chgData name="Purvis, Keith" userId="598b99ce-3dba-4fe3-b3fe-275042318a4f" providerId="ADAL" clId="{D44FFDA0-D216-4C70-9481-6ABF919DDAFA}" dt="2021-07-29T20:22:29.003" v="33" actId="729"/>
      <pc:docMkLst>
        <pc:docMk/>
      </pc:docMkLst>
      <pc:sldChg chg="del">
        <pc:chgData name="Purvis, Keith" userId="598b99ce-3dba-4fe3-b3fe-275042318a4f" providerId="ADAL" clId="{D44FFDA0-D216-4C70-9481-6ABF919DDAFA}" dt="2021-07-25T22:25:54.793" v="32" actId="2696"/>
        <pc:sldMkLst>
          <pc:docMk/>
          <pc:sldMk cId="0" sldId="270"/>
        </pc:sldMkLst>
      </pc:sldChg>
      <pc:sldChg chg="modSp mod">
        <pc:chgData name="Purvis, Keith" userId="598b99ce-3dba-4fe3-b3fe-275042318a4f" providerId="ADAL" clId="{D44FFDA0-D216-4C70-9481-6ABF919DDAFA}" dt="2021-07-25T22:23:35.408" v="9" actId="27636"/>
        <pc:sldMkLst>
          <pc:docMk/>
          <pc:sldMk cId="0" sldId="279"/>
        </pc:sldMkLst>
        <pc:spChg chg="mod">
          <ac:chgData name="Purvis, Keith" userId="598b99ce-3dba-4fe3-b3fe-275042318a4f" providerId="ADAL" clId="{D44FFDA0-D216-4C70-9481-6ABF919DDAFA}" dt="2021-07-25T22:23:35.408" v="9" actId="27636"/>
          <ac:spMkLst>
            <pc:docMk/>
            <pc:sldMk cId="0" sldId="279"/>
            <ac:spMk id="28674" creationId="{01AAFA52-CB0D-4A5B-92B8-C1E1BED9A699}"/>
          </ac:spMkLst>
        </pc:spChg>
      </pc:sldChg>
      <pc:sldChg chg="modSp mod">
        <pc:chgData name="Purvis, Keith" userId="598b99ce-3dba-4fe3-b3fe-275042318a4f" providerId="ADAL" clId="{D44FFDA0-D216-4C70-9481-6ABF919DDAFA}" dt="2021-07-25T22:23:35.397" v="0" actId="27636"/>
        <pc:sldMkLst>
          <pc:docMk/>
          <pc:sldMk cId="0" sldId="282"/>
        </pc:sldMkLst>
        <pc:spChg chg="mod">
          <ac:chgData name="Purvis, Keith" userId="598b99ce-3dba-4fe3-b3fe-275042318a4f" providerId="ADAL" clId="{D44FFDA0-D216-4C70-9481-6ABF919DDAFA}" dt="2021-07-25T22:23:35.397" v="0" actId="27636"/>
          <ac:spMkLst>
            <pc:docMk/>
            <pc:sldMk cId="0" sldId="282"/>
            <ac:spMk id="10242" creationId="{88BE775B-691C-4214-AC45-9144A114D705}"/>
          </ac:spMkLst>
        </pc:spChg>
      </pc:sldChg>
      <pc:sldChg chg="modSp mod">
        <pc:chgData name="Purvis, Keith" userId="598b99ce-3dba-4fe3-b3fe-275042318a4f" providerId="ADAL" clId="{D44FFDA0-D216-4C70-9481-6ABF919DDAFA}" dt="2021-07-25T22:23:35.400" v="2" actId="27636"/>
        <pc:sldMkLst>
          <pc:docMk/>
          <pc:sldMk cId="0" sldId="283"/>
        </pc:sldMkLst>
        <pc:spChg chg="mod">
          <ac:chgData name="Purvis, Keith" userId="598b99ce-3dba-4fe3-b3fe-275042318a4f" providerId="ADAL" clId="{D44FFDA0-D216-4C70-9481-6ABF919DDAFA}" dt="2021-07-25T22:23:35.400" v="2" actId="27636"/>
          <ac:spMkLst>
            <pc:docMk/>
            <pc:sldMk cId="0" sldId="283"/>
            <ac:spMk id="14338" creationId="{B2F2E741-BF66-4471-ADC1-F701829DC664}"/>
          </ac:spMkLst>
        </pc:spChg>
      </pc:sldChg>
      <pc:sldChg chg="modSp mod">
        <pc:chgData name="Purvis, Keith" userId="598b99ce-3dba-4fe3-b3fe-275042318a4f" providerId="ADAL" clId="{D44FFDA0-D216-4C70-9481-6ABF919DDAFA}" dt="2021-07-25T22:23:35.401" v="3" actId="27636"/>
        <pc:sldMkLst>
          <pc:docMk/>
          <pc:sldMk cId="0" sldId="284"/>
        </pc:sldMkLst>
        <pc:spChg chg="mod">
          <ac:chgData name="Purvis, Keith" userId="598b99ce-3dba-4fe3-b3fe-275042318a4f" providerId="ADAL" clId="{D44FFDA0-D216-4C70-9481-6ABF919DDAFA}" dt="2021-07-25T22:23:35.401" v="3" actId="27636"/>
          <ac:spMkLst>
            <pc:docMk/>
            <pc:sldMk cId="0" sldId="284"/>
            <ac:spMk id="16386" creationId="{F7EF8AAB-53C9-4595-8D54-6CBEA508A8A5}"/>
          </ac:spMkLst>
        </pc:spChg>
      </pc:sldChg>
      <pc:sldChg chg="modSp mod">
        <pc:chgData name="Purvis, Keith" userId="598b99ce-3dba-4fe3-b3fe-275042318a4f" providerId="ADAL" clId="{D44FFDA0-D216-4C70-9481-6ABF919DDAFA}" dt="2021-07-25T22:23:35.402" v="4" actId="27636"/>
        <pc:sldMkLst>
          <pc:docMk/>
          <pc:sldMk cId="0" sldId="285"/>
        </pc:sldMkLst>
        <pc:spChg chg="mod">
          <ac:chgData name="Purvis, Keith" userId="598b99ce-3dba-4fe3-b3fe-275042318a4f" providerId="ADAL" clId="{D44FFDA0-D216-4C70-9481-6ABF919DDAFA}" dt="2021-07-25T22:23:35.402" v="4" actId="27636"/>
          <ac:spMkLst>
            <pc:docMk/>
            <pc:sldMk cId="0" sldId="285"/>
            <ac:spMk id="18434" creationId="{32A53F8F-A934-457E-ACA6-F2C630F5F21C}"/>
          </ac:spMkLst>
        </pc:spChg>
      </pc:sldChg>
      <pc:sldChg chg="modSp mod">
        <pc:chgData name="Purvis, Keith" userId="598b99ce-3dba-4fe3-b3fe-275042318a4f" providerId="ADAL" clId="{D44FFDA0-D216-4C70-9481-6ABF919DDAFA}" dt="2021-07-25T22:23:35.404" v="6" actId="27636"/>
        <pc:sldMkLst>
          <pc:docMk/>
          <pc:sldMk cId="0" sldId="286"/>
        </pc:sldMkLst>
        <pc:spChg chg="mod">
          <ac:chgData name="Purvis, Keith" userId="598b99ce-3dba-4fe3-b3fe-275042318a4f" providerId="ADAL" clId="{D44FFDA0-D216-4C70-9481-6ABF919DDAFA}" dt="2021-07-25T22:23:35.404" v="6" actId="27636"/>
          <ac:spMkLst>
            <pc:docMk/>
            <pc:sldMk cId="0" sldId="286"/>
            <ac:spMk id="22530" creationId="{18AFC02D-C838-435D-AF60-8E623DBEB19F}"/>
          </ac:spMkLst>
        </pc:spChg>
      </pc:sldChg>
      <pc:sldChg chg="modSp mod">
        <pc:chgData name="Purvis, Keith" userId="598b99ce-3dba-4fe3-b3fe-275042318a4f" providerId="ADAL" clId="{D44FFDA0-D216-4C70-9481-6ABF919DDAFA}" dt="2021-07-25T22:23:35.405" v="7" actId="27636"/>
        <pc:sldMkLst>
          <pc:docMk/>
          <pc:sldMk cId="0" sldId="287"/>
        </pc:sldMkLst>
        <pc:spChg chg="mod">
          <ac:chgData name="Purvis, Keith" userId="598b99ce-3dba-4fe3-b3fe-275042318a4f" providerId="ADAL" clId="{D44FFDA0-D216-4C70-9481-6ABF919DDAFA}" dt="2021-07-25T22:23:35.405" v="7" actId="27636"/>
          <ac:spMkLst>
            <pc:docMk/>
            <pc:sldMk cId="0" sldId="287"/>
            <ac:spMk id="24578" creationId="{A50609F9-99E4-4E17-8569-AB908A7BF74F}"/>
          </ac:spMkLst>
        </pc:spChg>
      </pc:sldChg>
      <pc:sldChg chg="modSp mod">
        <pc:chgData name="Purvis, Keith" userId="598b99ce-3dba-4fe3-b3fe-275042318a4f" providerId="ADAL" clId="{D44FFDA0-D216-4C70-9481-6ABF919DDAFA}" dt="2021-07-25T22:23:35.406" v="8" actId="27636"/>
        <pc:sldMkLst>
          <pc:docMk/>
          <pc:sldMk cId="0" sldId="288"/>
        </pc:sldMkLst>
        <pc:spChg chg="mod">
          <ac:chgData name="Purvis, Keith" userId="598b99ce-3dba-4fe3-b3fe-275042318a4f" providerId="ADAL" clId="{D44FFDA0-D216-4C70-9481-6ABF919DDAFA}" dt="2021-07-25T22:23:35.406" v="8" actId="27636"/>
          <ac:spMkLst>
            <pc:docMk/>
            <pc:sldMk cId="0" sldId="288"/>
            <ac:spMk id="26626" creationId="{F853781A-04CA-4570-9820-AD8DC4B99F6E}"/>
          </ac:spMkLst>
        </pc:spChg>
      </pc:sldChg>
      <pc:sldChg chg="modSp mod modShow">
        <pc:chgData name="Purvis, Keith" userId="598b99ce-3dba-4fe3-b3fe-275042318a4f" providerId="ADAL" clId="{D44FFDA0-D216-4C70-9481-6ABF919DDAFA}" dt="2021-07-29T20:22:29.003" v="33" actId="729"/>
        <pc:sldMkLst>
          <pc:docMk/>
          <pc:sldMk cId="0" sldId="290"/>
        </pc:sldMkLst>
        <pc:spChg chg="mod">
          <ac:chgData name="Purvis, Keith" userId="598b99ce-3dba-4fe3-b3fe-275042318a4f" providerId="ADAL" clId="{D44FFDA0-D216-4C70-9481-6ABF919DDAFA}" dt="2021-07-25T22:23:35.399" v="1" actId="27636"/>
          <ac:spMkLst>
            <pc:docMk/>
            <pc:sldMk cId="0" sldId="290"/>
            <ac:spMk id="12290" creationId="{4C7B47D6-8317-48F4-862C-1C2799DF3094}"/>
          </ac:spMkLst>
        </pc:spChg>
      </pc:sldChg>
      <pc:sldChg chg="modSp mod">
        <pc:chgData name="Purvis, Keith" userId="598b99ce-3dba-4fe3-b3fe-275042318a4f" providerId="ADAL" clId="{D44FFDA0-D216-4C70-9481-6ABF919DDAFA}" dt="2021-07-25T22:23:35.403" v="5" actId="27636"/>
        <pc:sldMkLst>
          <pc:docMk/>
          <pc:sldMk cId="0" sldId="291"/>
        </pc:sldMkLst>
        <pc:spChg chg="mod">
          <ac:chgData name="Purvis, Keith" userId="598b99ce-3dba-4fe3-b3fe-275042318a4f" providerId="ADAL" clId="{D44FFDA0-D216-4C70-9481-6ABF919DDAFA}" dt="2021-07-25T22:23:35.403" v="5" actId="27636"/>
          <ac:spMkLst>
            <pc:docMk/>
            <pc:sldMk cId="0" sldId="291"/>
            <ac:spMk id="20482" creationId="{3D1E0FA4-1BE8-4D06-8A0D-BD831970854A}"/>
          </ac:spMkLst>
        </pc:spChg>
      </pc:sldChg>
      <pc:sldChg chg="addSp delSp modSp add mod">
        <pc:chgData name="Purvis, Keith" userId="598b99ce-3dba-4fe3-b3fe-275042318a4f" providerId="ADAL" clId="{D44FFDA0-D216-4C70-9481-6ABF919DDAFA}" dt="2021-07-25T22:25:47.840" v="31" actId="1076"/>
        <pc:sldMkLst>
          <pc:docMk/>
          <pc:sldMk cId="3165885502" sldId="336"/>
        </pc:sldMkLst>
        <pc:spChg chg="add mod">
          <ac:chgData name="Purvis, Keith" userId="598b99ce-3dba-4fe3-b3fe-275042318a4f" providerId="ADAL" clId="{D44FFDA0-D216-4C70-9481-6ABF919DDAFA}" dt="2021-07-25T22:25:17.861" v="23"/>
          <ac:spMkLst>
            <pc:docMk/>
            <pc:sldMk cId="3165885502" sldId="336"/>
            <ac:spMk id="5" creationId="{E36D8E1C-3602-40F5-A944-29F04FE7C919}"/>
          </ac:spMkLst>
        </pc:spChg>
        <pc:spChg chg="del">
          <ac:chgData name="Purvis, Keith" userId="598b99ce-3dba-4fe3-b3fe-275042318a4f" providerId="ADAL" clId="{D44FFDA0-D216-4C70-9481-6ABF919DDAFA}" dt="2021-07-25T22:25:13.391" v="22" actId="478"/>
          <ac:spMkLst>
            <pc:docMk/>
            <pc:sldMk cId="3165885502" sldId="336"/>
            <ac:spMk id="9" creationId="{00000000-0000-0000-0000-000000000000}"/>
          </ac:spMkLst>
        </pc:spChg>
        <pc:spChg chg="mod">
          <ac:chgData name="Purvis, Keith" userId="598b99ce-3dba-4fe3-b3fe-275042318a4f" providerId="ADAL" clId="{D44FFDA0-D216-4C70-9481-6ABF919DDAFA}" dt="2021-07-25T22:25:28.712" v="27" actId="1076"/>
          <ac:spMkLst>
            <pc:docMk/>
            <pc:sldMk cId="3165885502" sldId="336"/>
            <ac:spMk id="4098" creationId="{00000000-0000-0000-0000-000000000000}"/>
          </ac:spMkLst>
        </pc:spChg>
        <pc:picChg chg="add del mod">
          <ac:chgData name="Purvis, Keith" userId="598b99ce-3dba-4fe3-b3fe-275042318a4f" providerId="ADAL" clId="{D44FFDA0-D216-4C70-9481-6ABF919DDAFA}" dt="2021-07-25T22:25:25.695" v="26" actId="478"/>
          <ac:picMkLst>
            <pc:docMk/>
            <pc:sldMk cId="3165885502" sldId="336"/>
            <ac:picMk id="6" creationId="{8BE2D672-7378-42D0-BDD6-ACB2007633EC}"/>
          </ac:picMkLst>
        </pc:picChg>
        <pc:picChg chg="add mod">
          <ac:chgData name="Purvis, Keith" userId="598b99ce-3dba-4fe3-b3fe-275042318a4f" providerId="ADAL" clId="{D44FFDA0-D216-4C70-9481-6ABF919DDAFA}" dt="2021-07-25T22:25:47.840" v="31" actId="1076"/>
          <ac:picMkLst>
            <pc:docMk/>
            <pc:sldMk cId="3165885502" sldId="336"/>
            <ac:picMk id="7" creationId="{AE0F7C46-2A16-497B-BB3F-8C5646BEAE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402D9C6-872B-40B5-9DEC-12A75D43B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C8757ED-AEF7-41FF-BFA3-EA083EE754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3841911E-2EEB-4727-906F-F55BDEE1B2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CEEAEB62-E67C-4283-A80F-13A6C9ABD5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3FF8BB-0A34-40E0-9D12-304C92035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4B0CF68-8346-4289-9FC1-DBFA16B35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4A784D3-4E69-4B2B-9EBE-40061BCA0B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141874D-9841-4C21-A91D-03E7D5D589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1A047D48-50B7-4CE7-A7E1-9CF96466B5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05269B80-7E8D-4FB6-B357-454C32745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258BE1C1-B3B2-4D3D-B665-7526095C3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70A60B-36B3-4839-9F9B-3FD33BAB4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79F3A71-2887-4099-874C-BBD9B57F4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9FC75AE-41B4-46B5-A719-569928F5F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“identifiers” for the data – meaning who did the interviewers, which teams they are on, which cluster they are in, etc…</a:t>
            </a:r>
          </a:p>
          <a:p>
            <a:r>
              <a:rPr lang="en-US" altLang="en-US"/>
              <a:t>Note that if supervisors are acting as interviewers, they should access the interviewer menu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AC5A9B7-4B8C-45B9-85DC-C5231D1D2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CA764EE-3F88-43BB-A34A-C6418F31D8C9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CC1FD55-CF4A-4A71-A0C9-FEA1484C4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C036BBE-6475-49F5-9087-2C4DDAFB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84BA82E-4910-48F1-BE53-5D41C5325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514D215-67C9-4152-9D7C-8E17C65B3B4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9B61590-5EAD-4A43-948F-2A18220D6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0B3045C-6121-46AB-82B5-489DE7AC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Choose your own name!! Weirdly people do mess it up….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83439E73-D559-4A09-BB7D-86400E70C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36821E7-83EE-4425-9110-AC319017D28E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2F92123-1692-4C17-BD4E-7BBFAAB9B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7F549D3-8292-4D44-B6A0-A251739E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Make sure everyone in class knows their FW number – go around the room and have them say it </a:t>
            </a:r>
            <a:r>
              <a:rPr lang="en-US" altLang="en-US" dirty="0" err="1"/>
              <a:t>outloud</a:t>
            </a:r>
            <a:r>
              <a:rPr lang="en-US" altLang="en-US" dirty="0"/>
              <a:t>!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4292BCB-6C92-445E-A504-874090303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0482F7F-B301-4C59-8A2D-861A2A92E0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D1658DD-610A-4228-BFA0-22366C59B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22F95FD6-4362-4A17-BFB8-E560AD81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41076609-6A12-427A-A2D4-1599F3ECD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D61364D-1890-4D31-8F22-06A63939F60B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D1658DD-610A-4228-BFA0-22366C59B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22F95FD6-4362-4A17-BFB8-E560AD81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41076609-6A12-427A-A2D4-1599F3ECD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D61364D-1890-4D31-8F22-06A63939F60B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9815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74FF93D2-3EA3-4D0C-ABA2-EE7465AC4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6EFEB605-A94F-47BE-81C0-19287C23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ALL INFORMATION MUST MUST MUST BE CORRECT… </a:t>
            </a:r>
          </a:p>
          <a:p>
            <a:r>
              <a:rPr lang="en-US" altLang="en-US"/>
              <a:t>Why? What could happen?</a:t>
            </a:r>
          </a:p>
          <a:p>
            <a:r>
              <a:rPr lang="en-US" altLang="en-US"/>
              <a:t>Can’t locate previous work, work will be assigned to wrong cluster, can’t find households, can’t transfer data, assign your work to your teammate, etc etc… basically everything won’t work!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832AE0CF-52FC-4711-BFEB-02D6C09F5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D25926A-21EC-431C-BCC9-5A0CBE294504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EF11FDB5-8CA5-4443-8893-4C66FD43A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B4D843A0-C277-4B59-97AB-0216518C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Everything you need to do can be found in these two menus………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6E60DBF-3A37-47C5-9389-DCED48D0B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9F2948B-0E16-4EF3-B1C0-82CDE3D8C33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70A60B-36B3-4839-9F9B-3FD33BAB468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279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70A60B-36B3-4839-9F9B-3FD33BAB468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17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C9FEC80-A2BB-45AF-B274-464F139B0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BA8C562F-D7B1-4BCA-9253-6B7A5494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not already, have people move around to be in teams….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55EB455-3CE1-467D-9D57-71F93EB87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D6FEE3-08CC-46CF-AE15-F9DF2E785554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54460A7-39EE-4821-8163-86B3D61D0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E5D8A15-1E38-489C-9961-8079E2C49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 that whenever supervisors wish to carry out interviews, they should use their interviewer icon  to do so</a:t>
            </a:r>
          </a:p>
          <a:p>
            <a:r>
              <a:rPr lang="en-US" altLang="en-US"/>
              <a:t>Note sometimes Supervisor uses IFFS icon to access the menu.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4B4C662-F8A0-499F-B7C3-83EB61CBB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5E12E47-237D-4181-9FBB-F043036AC587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3DBEF38-2C88-4375-AFCA-284D66289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506ABC57-936F-4A40-8D67-F0CE262F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Name is “Superv” + team number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3162EEA-DC04-4C08-9F88-04DFF8D53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441039-00D1-4FA5-8362-3527506361F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3DBEF38-2C88-4375-AFCA-284D66289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506ABC57-936F-4A40-8D67-F0CE262F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Name is “Superv” + team number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3162EEA-DC04-4C08-9F88-04DFF8D53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441039-00D1-4FA5-8362-3527506361F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5353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5857E7E-CB21-455A-86C5-31308A609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F83C0EA-7734-4571-936A-1C3A7354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D99919E-DC9E-4EF7-B011-2B535FD7A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F2254B2-E483-4914-ABB4-A1F0C24C234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732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5857E7E-CB21-455A-86C5-31308A609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F83C0EA-7734-4571-936A-1C3A7354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D99919E-DC9E-4EF7-B011-2B535FD7A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F2254B2-E483-4914-ABB4-A1F0C24C234C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5857E7E-CB21-455A-86C5-31308A609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F83C0EA-7734-4571-936A-1C3A7354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D99919E-DC9E-4EF7-B011-2B535FD7A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F2254B2-E483-4914-ABB4-A1F0C24C234C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2795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5857E7E-CB21-455A-86C5-31308A609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F83C0EA-7734-4571-936A-1C3A7354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D99919E-DC9E-4EF7-B011-2B535FD7A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F2254B2-E483-4914-ABB4-A1F0C24C234C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927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555593-0DCD-4F38-B78E-615CE1082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4B6234-BB89-443A-9D27-AAA73ACB1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4E88CF-C683-41B4-8DFA-F3F31EDB4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B14E0-D38A-4E5D-8956-7372A2016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7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382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eldWorker%20Questionnaire.wm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fr-FR" altLang="en-US" sz="4000" dirty="0"/>
              <a:t>Les Menus CAPI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D8E1C-3602-40F5-A944-29F04FE7C919}"/>
              </a:ext>
            </a:extLst>
          </p:cNvPr>
          <p:cNvSpPr txBox="1"/>
          <p:nvPr/>
        </p:nvSpPr>
        <p:spPr>
          <a:xfrm>
            <a:off x="322263" y="4903788"/>
            <a:ext cx="8516937" cy="430212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200" dirty="0">
                <a:latin typeface="+mn-lt"/>
              </a:rPr>
              <a:t>Superviseurs et Enquêteurs 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5A04C63-3DB0-4671-A6F4-35CAB07F1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15" y="1489364"/>
            <a:ext cx="4715373" cy="3024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98CE9-D20C-4B4A-8B9E-09E7E2DB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0" y="1524000"/>
            <a:ext cx="2729793" cy="31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F2E741-BF66-4471-ADC1-F701829DC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016" y="673099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Connexion au menu - utiliser la recherche pour trouver une équipe</a:t>
            </a:r>
            <a:endParaRPr lang="en-US" altLang="en-US" sz="4000" dirty="0"/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63A3BEF-397B-4492-9B77-01F79B43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50C83E14-75EA-41A1-A085-800AF06F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4471D-FC7E-4A1C-B38C-022E5C0F14CE}"/>
              </a:ext>
            </a:extLst>
          </p:cNvPr>
          <p:cNvSpPr txBox="1"/>
          <p:nvPr/>
        </p:nvSpPr>
        <p:spPr>
          <a:xfrm>
            <a:off x="381000" y="1371600"/>
            <a:ext cx="373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dGill Sans MT (Body)"/>
              </a:rPr>
              <a:t>Cliquez sur le bouton de recherche en haut de l'écran</a:t>
            </a:r>
            <a:r>
              <a:rPr lang="en-US" dirty="0">
                <a:latin typeface="dGill Sans MT (Body)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dGill Sans MT (Body)"/>
              </a:rPr>
              <a:t>Tapez les premières lettres du nom de l'équipe</a:t>
            </a:r>
            <a:endParaRPr lang="en-US" dirty="0">
              <a:latin typeface="dGill Sans MT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dGill Sans MT (Body)"/>
              </a:rPr>
              <a:t>La recherche filtrera les options disponibles en fonction des caractères saisis</a:t>
            </a:r>
            <a:endParaRPr lang="en-US" dirty="0">
              <a:latin typeface="dGill Sans MT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5AA7F-9733-4DF9-9F5F-3923A19A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9" y="1666439"/>
            <a:ext cx="4597073" cy="50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4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F2E741-BF66-4471-ADC1-F701829DC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016" y="673099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Connexion au menu - sélectionner le code de l'enquêteur</a:t>
            </a:r>
            <a:endParaRPr lang="en-US" altLang="en-US" sz="4000" dirty="0"/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63A3BEF-397B-4492-9B77-01F79B43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50C83E14-75EA-41A1-A085-800AF06F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4471D-FC7E-4A1C-B38C-022E5C0F14CE}"/>
              </a:ext>
            </a:extLst>
          </p:cNvPr>
          <p:cNvSpPr txBox="1"/>
          <p:nvPr/>
        </p:nvSpPr>
        <p:spPr>
          <a:xfrm>
            <a:off x="381000" y="1371600"/>
            <a:ext cx="342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dGill Sans MT (Body)"/>
              </a:rPr>
              <a:t>Après avoir sélectionné l'équipe/le superviseur, la liste des enquêteurs de l'équipe apparaîtra</a:t>
            </a:r>
            <a:endParaRPr lang="en-US" dirty="0">
              <a:latin typeface="dGill Sans MT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dGill Sans MT (Body)"/>
              </a:rPr>
              <a:t>Sélectionnez votre nom et cliquez sur la flèche droite pour continuer</a:t>
            </a:r>
            <a:endParaRPr lang="en-US" dirty="0">
              <a:latin typeface="dGill Sans MT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952D0-1CAD-430C-A26B-A5594EAEF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524000"/>
            <a:ext cx="496971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EF8AAB-53C9-4595-8D54-6CBEA508A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Entrer l’information correctement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DDE854F-37B5-495A-8302-7D1F3444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EDCB2-3B2E-40B2-9E5D-E6B5BF158CB1}"/>
              </a:ext>
            </a:extLst>
          </p:cNvPr>
          <p:cNvSpPr txBox="1"/>
          <p:nvPr/>
        </p:nvSpPr>
        <p:spPr>
          <a:xfrm>
            <a:off x="1403350" y="6203545"/>
            <a:ext cx="64452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latin typeface="+mn-lt"/>
              </a:rPr>
              <a:t>Choisir le </a:t>
            </a:r>
            <a:r>
              <a:rPr lang="fr-FR" sz="2400" b="1" dirty="0" err="1">
                <a:latin typeface="+mn-lt"/>
              </a:rPr>
              <a:t>supervisieur</a:t>
            </a:r>
            <a:r>
              <a:rPr lang="fr-FR" sz="2400" b="1" dirty="0">
                <a:latin typeface="+mn-lt"/>
              </a:rPr>
              <a:t> à partir de la liste</a:t>
            </a:r>
          </a:p>
        </p:txBody>
      </p:sp>
      <p:pic>
        <p:nvPicPr>
          <p:cNvPr id="16389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D396B2DD-A8A7-4A76-AD43-869446AC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715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">
            <a:extLst>
              <a:ext uri="{FF2B5EF4-FFF2-40B4-BE49-F238E27FC236}">
                <a16:creationId xmlns:a16="http://schemas.microsoft.com/office/drawing/2014/main" id="{8A652EEC-2E5E-4327-94DE-6E4124F3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010444"/>
            <a:ext cx="75438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2A53F8F-A934-457E-ACA6-F2C630F5F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Entrer l’information correctement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5AE8D-06D3-4E20-92EA-EB2AE254E814}"/>
              </a:ext>
            </a:extLst>
          </p:cNvPr>
          <p:cNvSpPr txBox="1"/>
          <p:nvPr/>
        </p:nvSpPr>
        <p:spPr>
          <a:xfrm>
            <a:off x="2133600" y="6328485"/>
            <a:ext cx="6705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latin typeface="+mn-lt"/>
              </a:rPr>
              <a:t>Choisir le nom à partir de la liste des enquêteurs</a:t>
            </a:r>
          </a:p>
        </p:txBody>
      </p:sp>
      <p:pic>
        <p:nvPicPr>
          <p:cNvPr id="1843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44E05BC6-0276-4AFB-A3D4-EC881722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5">
            <a:extLst>
              <a:ext uri="{FF2B5EF4-FFF2-40B4-BE49-F238E27FC236}">
                <a16:creationId xmlns:a16="http://schemas.microsoft.com/office/drawing/2014/main" id="{26727B73-A303-4989-8F65-2C459D5D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092200"/>
            <a:ext cx="74866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D1E0FA4-1BE8-4D06-8A0D-BD8319708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Codes des agents de terrain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78B94739-4A2E-4350-928E-CF49604E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048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E9F49E2F-DF28-42BB-B899-9A702412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1A1749-E443-4238-AF04-10D4E3AE2FA9}"/>
              </a:ext>
            </a:extLst>
          </p:cNvPr>
          <p:cNvSpPr txBox="1"/>
          <p:nvPr/>
        </p:nvSpPr>
        <p:spPr>
          <a:xfrm>
            <a:off x="495300" y="4802049"/>
            <a:ext cx="8153400" cy="17543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Code de </a:t>
            </a:r>
            <a:r>
              <a:rPr lang="en-US" sz="3600" dirty="0" err="1">
                <a:latin typeface="+mn-lt"/>
              </a:rPr>
              <a:t>l’agent</a:t>
            </a:r>
            <a:r>
              <a:rPr lang="en-US" sz="3600" dirty="0">
                <a:latin typeface="+mn-lt"/>
              </a:rPr>
              <a:t>…. </a:t>
            </a:r>
          </a:p>
          <a:p>
            <a:pPr algn="ctr">
              <a:defRPr/>
            </a:pPr>
            <a:r>
              <a:rPr lang="fr-FR" sz="3600" dirty="0">
                <a:solidFill>
                  <a:srgbClr val="C00000"/>
                </a:solidFill>
                <a:latin typeface="+mn-lt"/>
              </a:rPr>
              <a:t>RETENEZ-LE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. LE SYSTEME S’EN SOUVIENDRA </a:t>
            </a:r>
          </a:p>
        </p:txBody>
      </p:sp>
      <p:pic>
        <p:nvPicPr>
          <p:cNvPr id="20486" name="Picture 1">
            <a:extLst>
              <a:ext uri="{FF2B5EF4-FFF2-40B4-BE49-F238E27FC236}">
                <a16:creationId xmlns:a16="http://schemas.microsoft.com/office/drawing/2014/main" id="{DFF6B7E0-7F2E-4B78-9073-0C0A3B07B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84325"/>
            <a:ext cx="34575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8AFC02D-C838-435D-AF60-8E623DBEB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Entrer l’information correctement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B54CA08E-37E4-4A5C-8143-6ABE0CDD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16E61-A4AC-480F-82CE-E77283213D9A}"/>
              </a:ext>
            </a:extLst>
          </p:cNvPr>
          <p:cNvSpPr txBox="1"/>
          <p:nvPr/>
        </p:nvSpPr>
        <p:spPr>
          <a:xfrm>
            <a:off x="1003300" y="6220160"/>
            <a:ext cx="81407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n-lt"/>
              </a:rPr>
              <a:t>Saisir le numéro de la grappe – </a:t>
            </a:r>
            <a:r>
              <a:rPr lang="fr-FR" sz="2000" b="1" dirty="0"/>
              <a:t>DOIT être correct</a:t>
            </a:r>
            <a:endParaRPr lang="fr-FR" sz="2000" b="1" dirty="0">
              <a:latin typeface="+mn-lt"/>
            </a:endParaRPr>
          </a:p>
        </p:txBody>
      </p:sp>
      <p:pic>
        <p:nvPicPr>
          <p:cNvPr id="22533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DF25169-34AD-4F67-9D76-BDD53A05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>
            <a:extLst>
              <a:ext uri="{FF2B5EF4-FFF2-40B4-BE49-F238E27FC236}">
                <a16:creationId xmlns:a16="http://schemas.microsoft.com/office/drawing/2014/main" id="{1B22590A-132A-4B1D-B45A-B83E5A7A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0476"/>
            <a:ext cx="76200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8AFC02D-C838-435D-AF60-8E623DBEB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451" y="136293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Entrer le numéro de grappe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B54CA08E-37E4-4A5C-8143-6ABE0CDD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16E61-A4AC-480F-82CE-E77283213D9A}"/>
              </a:ext>
            </a:extLst>
          </p:cNvPr>
          <p:cNvSpPr txBox="1"/>
          <p:nvPr/>
        </p:nvSpPr>
        <p:spPr>
          <a:xfrm>
            <a:off x="-27791" y="4843997"/>
            <a:ext cx="52585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n-lt"/>
              </a:rPr>
              <a:t>Saisir le numéro de grappe – </a:t>
            </a:r>
            <a:r>
              <a:rPr lang="fr-FR" sz="2000" b="1" dirty="0">
                <a:latin typeface="+mn-lt"/>
              </a:rPr>
              <a:t>DOIT être correcte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n-lt"/>
              </a:rPr>
              <a:t>Toutes les équipes doivent utiliser le numéro de cluster 9001 pour le début de la formation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n-lt"/>
              </a:rPr>
              <a:t>Après avoir entré le numéro de cluster, le menu apparaîtra</a:t>
            </a:r>
          </a:p>
        </p:txBody>
      </p:sp>
      <p:pic>
        <p:nvPicPr>
          <p:cNvPr id="22533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DF25169-34AD-4F67-9D76-BDD53A05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93EBCB9-A5A6-4221-8906-95A55544D281}"/>
              </a:ext>
            </a:extLst>
          </p:cNvPr>
          <p:cNvSpPr/>
          <p:nvPr/>
        </p:nvSpPr>
        <p:spPr>
          <a:xfrm>
            <a:off x="3611250" y="3390727"/>
            <a:ext cx="1494150" cy="400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DF482-7356-42E7-BD9B-9376B0C11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2" y="1353935"/>
            <a:ext cx="4169666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E1ABB-6B2F-48F7-8961-7300820F4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803" y="757044"/>
            <a:ext cx="4811601" cy="54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50609F9-99E4-4E17-8569-AB908A7B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Entrer l’information correctement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DA7CB74F-F233-4087-87D2-75ADB867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10117-1CE1-4BE9-B26A-63AB8C942173}"/>
              </a:ext>
            </a:extLst>
          </p:cNvPr>
          <p:cNvSpPr txBox="1"/>
          <p:nvPr/>
        </p:nvSpPr>
        <p:spPr>
          <a:xfrm>
            <a:off x="2552700" y="6372225"/>
            <a:ext cx="4953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n-lt"/>
              </a:rPr>
              <a:t>Appuyez sur une touche pour continuer</a:t>
            </a:r>
          </a:p>
        </p:txBody>
      </p:sp>
      <p:pic>
        <p:nvPicPr>
          <p:cNvPr id="24581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B72E64AC-80C0-4AC3-B60A-57F759FD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>
            <a:extLst>
              <a:ext uri="{FF2B5EF4-FFF2-40B4-BE49-F238E27FC236}">
                <a16:creationId xmlns:a16="http://schemas.microsoft.com/office/drawing/2014/main" id="{236ED99A-99EE-4A3E-BC76-2C8B3C33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292225"/>
            <a:ext cx="762635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7D3-4640-4F44-9B09-261FE9C2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8776"/>
            <a:ext cx="8077200" cy="533400"/>
          </a:xfrm>
        </p:spPr>
        <p:txBody>
          <a:bodyPr/>
          <a:lstStyle/>
          <a:p>
            <a:pPr algn="ctr"/>
            <a:r>
              <a:rPr lang="fr-FR" dirty="0"/>
              <a:t>Points clés sur les menus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E33D-49D6-45C6-8068-39C2CD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548624"/>
          </a:xfrm>
        </p:spPr>
        <p:txBody>
          <a:bodyPr>
            <a:normAutofit/>
          </a:bodyPr>
          <a:lstStyle/>
          <a:p>
            <a:r>
              <a:rPr lang="fr-FR" sz="2400" dirty="0"/>
              <a:t>Le superviseur doit utiliser le menu de l'enquêteur lorsqu'il agit en tant qu'enquêteur</a:t>
            </a:r>
            <a:endParaRPr lang="en-US" sz="2400" dirty="0"/>
          </a:p>
          <a:p>
            <a:r>
              <a:rPr lang="fr-FR" sz="2400" dirty="0"/>
              <a:t>Soyez prudent lorsque vous entrez le numéro de l'équipe, de l'enquêteur et de la grappe, car ces informations sont utilisées pour nommer les fichiers et créer les identifiants</a:t>
            </a:r>
            <a:endParaRPr lang="en-US" sz="2400" dirty="0"/>
          </a:p>
          <a:p>
            <a:r>
              <a:rPr lang="fr-FR" sz="2400" dirty="0"/>
              <a:t>Il suffit d'entrer le superviseur, le code de l'enquêteur et la grappe la première fois que le menu est utilisé - le système s'en souviendra</a:t>
            </a:r>
            <a:endParaRPr lang="en-US" sz="2400" dirty="0"/>
          </a:p>
          <a:p>
            <a:pPr lvl="1"/>
            <a:r>
              <a:rPr lang="fr-FR" sz="2400" dirty="0"/>
              <a:t>Pour modifier l'une de ces informations, sélectionnez "C : Modifier le numéro de grappe"</a:t>
            </a:r>
            <a:endParaRPr lang="en-US" sz="2400" dirty="0"/>
          </a:p>
          <a:p>
            <a:r>
              <a:rPr lang="fr-FR" sz="2400" dirty="0"/>
              <a:t>Assurez-vous de définir l'identifiant Bluetooth de l'appareil comme votre code d’enquêteur si vous y êtes invité.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EBFA-E409-4E01-B456-8E22422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2AE8-5043-4AEF-BB2B-22A56D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FFE4-E4EA-430D-9C50-07831BF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B14E0-D38A-4E5D-8956-7372A20162F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62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>
            <a:extLst>
              <a:ext uri="{FF2B5EF4-FFF2-40B4-BE49-F238E27FC236}">
                <a16:creationId xmlns:a16="http://schemas.microsoft.com/office/drawing/2014/main" id="{94A44960-3005-44A6-8C60-DE3EE5E59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928D4-3354-4269-9E24-38DDB036661D}"/>
              </a:ext>
            </a:extLst>
          </p:cNvPr>
          <p:cNvSpPr txBox="1"/>
          <p:nvPr/>
        </p:nvSpPr>
        <p:spPr>
          <a:xfrm>
            <a:off x="5273688" y="206123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Menu </a:t>
            </a:r>
            <a:r>
              <a:rPr lang="en-US" dirty="0" err="1">
                <a:latin typeface="+mn-lt"/>
              </a:rPr>
              <a:t>enquêteur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5A7D8-133A-4353-9BFD-D75D90B6F797}"/>
              </a:ext>
            </a:extLst>
          </p:cNvPr>
          <p:cNvSpPr txBox="1"/>
          <p:nvPr/>
        </p:nvSpPr>
        <p:spPr>
          <a:xfrm>
            <a:off x="1122286" y="206124"/>
            <a:ext cx="3014663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Menu </a:t>
            </a:r>
            <a:r>
              <a:rPr lang="en-US" dirty="0" err="1">
                <a:latin typeface="+mn-lt"/>
              </a:rPr>
              <a:t>Superviseur</a:t>
            </a:r>
            <a:endParaRPr lang="en-US" dirty="0">
              <a:latin typeface="+mn-lt"/>
            </a:endParaRPr>
          </a:p>
        </p:txBody>
      </p:sp>
      <p:pic>
        <p:nvPicPr>
          <p:cNvPr id="26631" name="Picture 4" descr="http://www.clipartbest.com/cliparts/RTA/ArX/RTAArXyTL.png">
            <a:extLst>
              <a:ext uri="{FF2B5EF4-FFF2-40B4-BE49-F238E27FC236}">
                <a16:creationId xmlns:a16="http://schemas.microsoft.com/office/drawing/2014/main" id="{6B30D209-9945-4EDA-AD9C-908039CFB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5759450"/>
            <a:ext cx="7508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216DC0A1-5C80-4E4E-9A86-029A9788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61913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17E5A8-B04E-48B0-988F-F26AE1731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811" y="875191"/>
            <a:ext cx="3544565" cy="5518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49B91-F935-4E76-A4E3-8385E1A5A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74" y="1115097"/>
            <a:ext cx="3248175" cy="5365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04B6B039-7B4E-4514-BD58-DB654BEC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9DF0B079-5BC2-4B43-A94D-A63DAAFC9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1625"/>
            <a:ext cx="8686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200" dirty="0"/>
              <a:t>Menu CAPI: Quoi? Pourquoi? Quand? Qui? Comment?</a:t>
            </a:r>
            <a:endParaRPr lang="fr-FR" altLang="en-US" sz="3000" dirty="0"/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12A6F2C6-BEE2-4F5E-BA43-01775C06E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8575"/>
            <a:ext cx="8763000" cy="497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fr-FR" altLang="en-US" sz="2800" dirty="0">
                <a:solidFill>
                  <a:srgbClr val="FF0000"/>
                </a:solidFill>
                <a:latin typeface="Gill Sans MT(body)"/>
              </a:rPr>
              <a:t>Quoi </a:t>
            </a:r>
            <a:r>
              <a:rPr lang="fr-FR" altLang="en-US" dirty="0">
                <a:solidFill>
                  <a:srgbClr val="FF0000"/>
                </a:solidFill>
                <a:latin typeface="Gill Sans MT(body)"/>
              </a:rPr>
              <a:t>?  	</a:t>
            </a:r>
            <a:r>
              <a:rPr lang="fr-FR" altLang="en-US" dirty="0">
                <a:latin typeface="Gill Sans MT(body)"/>
              </a:rPr>
              <a:t>Toutes les fonctions CAPI sont accessibles via un 			système de menu</a:t>
            </a: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endParaRPr lang="fr-FR" altLang="en-US" dirty="0">
              <a:solidFill>
                <a:srgbClr val="FF0000"/>
              </a:solidFill>
              <a:latin typeface="Gill Sans MT(body)"/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fr-FR" altLang="en-US" sz="2800" dirty="0">
                <a:solidFill>
                  <a:srgbClr val="FF0000"/>
                </a:solidFill>
                <a:latin typeface="Gill Sans MT(body)"/>
              </a:rPr>
              <a:t>Pourquoi </a:t>
            </a:r>
            <a:r>
              <a:rPr lang="fr-FR" altLang="en-US" dirty="0">
                <a:solidFill>
                  <a:srgbClr val="FF0000"/>
                </a:solidFill>
                <a:latin typeface="Gill Sans MT(body)"/>
              </a:rPr>
              <a:t>?</a:t>
            </a:r>
            <a:r>
              <a:rPr lang="fr-FR" altLang="en-US" sz="2000" dirty="0">
                <a:latin typeface="Gill Sans MT(body)"/>
              </a:rPr>
              <a:t>	</a:t>
            </a:r>
            <a:r>
              <a:rPr lang="fr-FR" altLang="en-US" dirty="0">
                <a:latin typeface="Gill Sans MT(body)"/>
              </a:rPr>
              <a:t>Simplifier le travail de l’équipe, gérer les fichiers de 			données et les transferts</a:t>
            </a:r>
            <a:endParaRPr lang="fr-FR" altLang="en-US" sz="2000" dirty="0">
              <a:latin typeface="Gill Sans MT(body)"/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fr-FR" altLang="en-US" sz="2800" dirty="0">
                <a:solidFill>
                  <a:srgbClr val="FF0000"/>
                </a:solidFill>
                <a:latin typeface="Gill Sans MT(body)"/>
              </a:rPr>
              <a:t>Quand </a:t>
            </a:r>
            <a:r>
              <a:rPr lang="fr-FR" altLang="en-US" dirty="0">
                <a:solidFill>
                  <a:srgbClr val="FF0000"/>
                </a:solidFill>
                <a:latin typeface="Gill Sans MT(body)"/>
              </a:rPr>
              <a:t>?</a:t>
            </a:r>
            <a:r>
              <a:rPr lang="fr-FR" altLang="en-US" sz="2000" dirty="0">
                <a:latin typeface="Gill Sans MT(body)"/>
              </a:rPr>
              <a:t>	</a:t>
            </a:r>
            <a:r>
              <a:rPr lang="fr-FR" altLang="en-US" dirty="0">
                <a:latin typeface="Gill Sans MT(body)"/>
              </a:rPr>
              <a:t>Toute activité d'enquête est effectuée via un 			élément associé de menu</a:t>
            </a: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fr-FR" altLang="en-US" sz="2800" dirty="0">
                <a:solidFill>
                  <a:srgbClr val="FF0000"/>
                </a:solidFill>
                <a:latin typeface="Gill Sans MT(body)"/>
              </a:rPr>
              <a:t>Qui </a:t>
            </a:r>
            <a:r>
              <a:rPr lang="fr-FR" altLang="en-US" dirty="0">
                <a:solidFill>
                  <a:srgbClr val="FF0000"/>
                </a:solidFill>
                <a:latin typeface="Gill Sans MT(body)"/>
              </a:rPr>
              <a:t>?</a:t>
            </a:r>
            <a:r>
              <a:rPr lang="fr-FR" altLang="en-US" sz="2000" dirty="0">
                <a:latin typeface="Gill Sans MT(body)"/>
              </a:rPr>
              <a:t>		</a:t>
            </a:r>
            <a:r>
              <a:rPr lang="fr-FR" altLang="en-US" dirty="0">
                <a:latin typeface="Gill Sans MT(body)"/>
              </a:rPr>
              <a:t>Tout le monde ! Les superviseurs et les enquêteurs 			ont chacun des menus</a:t>
            </a: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fr-FR" altLang="en-US" sz="2800" dirty="0">
                <a:solidFill>
                  <a:srgbClr val="FF0000"/>
                </a:solidFill>
                <a:latin typeface="Gill Sans MT(body)"/>
              </a:rPr>
              <a:t>Comment </a:t>
            </a:r>
            <a:r>
              <a:rPr lang="fr-FR" altLang="en-US" dirty="0">
                <a:solidFill>
                  <a:srgbClr val="FF0000"/>
                </a:solidFill>
                <a:latin typeface="Gill Sans MT(body)"/>
              </a:rPr>
              <a:t>?</a:t>
            </a:r>
            <a:r>
              <a:rPr lang="fr-FR" altLang="en-US" sz="2000" dirty="0">
                <a:latin typeface="Gill Sans MT(body)"/>
              </a:rPr>
              <a:t>	 </a:t>
            </a:r>
            <a:r>
              <a:rPr lang="fr-FR" altLang="en-US" dirty="0">
                <a:latin typeface="Gill Sans MT(body)"/>
              </a:rPr>
              <a:t>Exécutez l'application </a:t>
            </a:r>
            <a:r>
              <a:rPr lang="fr-FR" altLang="en-US" dirty="0" err="1">
                <a:latin typeface="Gill Sans MT(body)"/>
              </a:rPr>
              <a:t>CSPro</a:t>
            </a:r>
            <a:r>
              <a:rPr lang="fr-FR" altLang="en-US" dirty="0">
                <a:latin typeface="Gill Sans MT(body)"/>
              </a:rPr>
              <a:t> sur le bureau Android, 		sélectionner le menu dans la liste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7D3-4640-4F44-9B09-261FE9C2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9928"/>
            <a:ext cx="7772400" cy="534296"/>
          </a:xfrm>
        </p:spPr>
        <p:txBody>
          <a:bodyPr>
            <a:normAutofit/>
          </a:bodyPr>
          <a:lstStyle/>
          <a:p>
            <a:r>
              <a:rPr lang="fr-FR"/>
              <a:t>Questionnaire de l’agent de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E33D-49D6-45C6-8068-39C2CD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548624"/>
          </a:xfrm>
        </p:spPr>
        <p:txBody>
          <a:bodyPr>
            <a:normAutofit/>
          </a:bodyPr>
          <a:lstStyle/>
          <a:p>
            <a:r>
              <a:rPr lang="fr-FR"/>
              <a:t>Objectif :  collecter des informations sur l’agent de terrain : </a:t>
            </a:r>
          </a:p>
          <a:p>
            <a:pPr lvl="1"/>
            <a:r>
              <a:rPr lang="fr-FR"/>
              <a:t>Age</a:t>
            </a:r>
          </a:p>
          <a:p>
            <a:pPr lvl="1"/>
            <a:r>
              <a:rPr lang="fr-FR"/>
              <a:t>Sexe</a:t>
            </a:r>
          </a:p>
          <a:p>
            <a:pPr lvl="1"/>
            <a:r>
              <a:rPr lang="fr-FR"/>
              <a:t>Situation matrimoniale</a:t>
            </a:r>
          </a:p>
          <a:p>
            <a:pPr lvl="1"/>
            <a:r>
              <a:rPr lang="fr-FR"/>
              <a:t>Religion</a:t>
            </a:r>
          </a:p>
          <a:p>
            <a:pPr lvl="1"/>
            <a:r>
              <a:rPr lang="fr-FR"/>
              <a:t>Niveau d’instruction</a:t>
            </a:r>
          </a:p>
          <a:p>
            <a:pPr lvl="1"/>
            <a:r>
              <a:rPr lang="fr-FR"/>
              <a:t>Experience avec d’autres enquêtes</a:t>
            </a:r>
          </a:p>
          <a:p>
            <a:pPr lvl="1"/>
            <a:r>
              <a:rPr lang="fr-FR"/>
              <a:t> Langues parlées. </a:t>
            </a:r>
          </a:p>
          <a:p>
            <a:r>
              <a:rPr lang="fr-FR"/>
              <a:t>Questionnaire court saisi en CAPI </a:t>
            </a:r>
          </a:p>
          <a:p>
            <a:r>
              <a:rPr lang="fr-FR"/>
              <a:t>Ne prend pas plus de 20 minutes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EBFA-E409-4E01-B456-8E22422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30079"/>
            <a:ext cx="2133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2AE8-5043-4AEF-BB2B-22A56D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30079"/>
            <a:ext cx="2895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FFE4-E4EA-430D-9C50-07831BF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30079"/>
            <a:ext cx="2133600" cy="184666"/>
          </a:xfrm>
        </p:spPr>
        <p:txBody>
          <a:bodyPr/>
          <a:lstStyle/>
          <a:p>
            <a:pPr>
              <a:defRPr/>
            </a:pPr>
            <a:fld id="{76DB14E0-D38A-4E5D-8956-7372A20162F0}" type="slidenum">
              <a:rPr lang="fr-FR" altLang="en-US" smtClean="0"/>
              <a:pPr>
                <a:defRPr/>
              </a:pPr>
              <a:t>20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6503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7D3-4640-4F44-9B09-261FE9C2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12126"/>
            <a:ext cx="7772400" cy="484632"/>
          </a:xfrm>
        </p:spPr>
        <p:txBody>
          <a:bodyPr>
            <a:normAutofit fontScale="90000"/>
          </a:bodyPr>
          <a:lstStyle/>
          <a:p>
            <a:r>
              <a:rPr lang="fr-FR"/>
              <a:t>Questionnaire de l’agent de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E33D-49D6-45C6-8068-39C2CD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1905000" cy="5548624"/>
          </a:xfrm>
        </p:spPr>
        <p:txBody>
          <a:bodyPr>
            <a:normAutofit fontScale="92500" lnSpcReduction="10000"/>
          </a:bodyPr>
          <a:lstStyle/>
          <a:p>
            <a:r>
              <a:rPr lang="fr-FR"/>
              <a:t>Utiliser l’option 8 </a:t>
            </a:r>
          </a:p>
          <a:p>
            <a:pPr marL="0" indent="0">
              <a:buNone/>
            </a:pPr>
            <a:r>
              <a:rPr lang="fr-FR"/>
              <a:t>“Enquête agent de terrain”</a:t>
            </a:r>
          </a:p>
          <a:p>
            <a:r>
              <a:rPr lang="fr-FR"/>
              <a:t>Cliiquer “OK” sur le message d’erreur</a:t>
            </a:r>
          </a:p>
          <a:p>
            <a:r>
              <a:rPr lang="fr-FR"/>
              <a:t>Cliquer bouton ”arrière” pour relancer le menu</a:t>
            </a:r>
          </a:p>
          <a:p>
            <a:r>
              <a:rPr lang="fr-FR"/>
              <a:t>Utiliser l’option 8 encore, cette fois le questionnaire débutera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EBFA-E409-4E01-B456-8E22422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30079"/>
            <a:ext cx="2133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2AE8-5043-4AEF-BB2B-22A56D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30079"/>
            <a:ext cx="2895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FFE4-E4EA-430D-9C50-07831BF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30079"/>
            <a:ext cx="2133600" cy="184666"/>
          </a:xfrm>
        </p:spPr>
        <p:txBody>
          <a:bodyPr/>
          <a:lstStyle/>
          <a:p>
            <a:pPr>
              <a:defRPr/>
            </a:pPr>
            <a:fld id="{76DB14E0-D38A-4E5D-8956-7372A20162F0}" type="slidenum">
              <a:rPr lang="fr-FR" altLang="en-US" smtClean="0"/>
              <a:pPr>
                <a:defRPr/>
              </a:pPr>
              <a:t>21</a:t>
            </a:fld>
            <a:endParaRPr lang="fr-F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EA975-9973-4F41-931E-F2502C4B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4" y="990600"/>
            <a:ext cx="2181225" cy="451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B785C-DC55-4CD2-B0FA-E00D6349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628" y="1066337"/>
            <a:ext cx="3495972" cy="152839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C41371-31B9-4AE1-B8DF-BE6FC95B9A32}"/>
              </a:ext>
            </a:extLst>
          </p:cNvPr>
          <p:cNvSpPr/>
          <p:nvPr/>
        </p:nvSpPr>
        <p:spPr>
          <a:xfrm>
            <a:off x="4572000" y="158821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1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7D3-4640-4F44-9B09-261FE9C2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18776"/>
            <a:ext cx="7772400" cy="477982"/>
          </a:xfrm>
        </p:spPr>
        <p:txBody>
          <a:bodyPr>
            <a:normAutofit fontScale="90000"/>
          </a:bodyPr>
          <a:lstStyle/>
          <a:p>
            <a:r>
              <a:rPr lang="fr-FR"/>
              <a:t>Questionnaire de l’agent de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E33D-49D6-45C6-8068-39C2CD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1905000" cy="5548624"/>
          </a:xfrm>
        </p:spPr>
        <p:txBody>
          <a:bodyPr>
            <a:normAutofit fontScale="85000" lnSpcReduction="20000"/>
          </a:bodyPr>
          <a:lstStyle/>
          <a:p>
            <a:r>
              <a:rPr lang="fr-FR"/>
              <a:t>Le premier champ est le code de l’agent</a:t>
            </a:r>
          </a:p>
          <a:p>
            <a:r>
              <a:rPr lang="fr-FR"/>
              <a:t>Cliquer la fleche droite pour continuer</a:t>
            </a:r>
          </a:p>
          <a:p>
            <a:r>
              <a:rPr lang="fr-FR"/>
              <a:t>Confirmer le nom</a:t>
            </a:r>
          </a:p>
          <a:p>
            <a:r>
              <a:rPr lang="fr-FR"/>
              <a:t>Note: Le nom peut être different dû aux mises à jour de la liste, cliquer juste sur  “Oui”</a:t>
            </a:r>
          </a:p>
          <a:p>
            <a:r>
              <a:rPr lang="fr-FR"/>
              <a:t>Le code est utilize pour identifier les données</a:t>
            </a:r>
          </a:p>
          <a:p>
            <a:r>
              <a:rPr lang="fr-FR"/>
              <a:t>Continuer avec les questions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EBFA-E409-4E01-B456-8E22422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30079"/>
            <a:ext cx="2133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2AE8-5043-4AEF-BB2B-22A56D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30079"/>
            <a:ext cx="2895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FFE4-E4EA-430D-9C50-07831BF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30079"/>
            <a:ext cx="2133600" cy="184666"/>
          </a:xfrm>
        </p:spPr>
        <p:txBody>
          <a:bodyPr/>
          <a:lstStyle/>
          <a:p>
            <a:pPr>
              <a:defRPr/>
            </a:pPr>
            <a:fld id="{76DB14E0-D38A-4E5D-8956-7372A20162F0}" type="slidenum">
              <a:rPr lang="fr-FR" altLang="en-US" smtClean="0"/>
              <a:pPr>
                <a:defRPr/>
              </a:pPr>
              <a:t>22</a:t>
            </a:fld>
            <a:endParaRPr lang="fr-F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379D2-389A-4E71-A647-EF30EFAF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798618"/>
            <a:ext cx="3048000" cy="2501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548C8E-C262-45B0-A48B-56DADE0B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60" y="4263939"/>
            <a:ext cx="3705742" cy="182905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2E3133BD-193C-4425-BB63-587A363523B8}"/>
              </a:ext>
            </a:extLst>
          </p:cNvPr>
          <p:cNvSpPr/>
          <p:nvPr/>
        </p:nvSpPr>
        <p:spPr>
          <a:xfrm>
            <a:off x="4572000" y="3178787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97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7D3-4640-4F44-9B09-261FE9C2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8776"/>
            <a:ext cx="7772400" cy="477982"/>
          </a:xfrm>
        </p:spPr>
        <p:txBody>
          <a:bodyPr>
            <a:normAutofit fontScale="90000"/>
          </a:bodyPr>
          <a:lstStyle/>
          <a:p>
            <a:r>
              <a:rPr lang="fr-FR"/>
              <a:t>Questionnaire de l’agent de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E33D-49D6-45C6-8068-39C2CD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1905000" cy="5548624"/>
          </a:xfrm>
        </p:spPr>
        <p:txBody>
          <a:bodyPr>
            <a:normAutofit/>
          </a:bodyPr>
          <a:lstStyle/>
          <a:p>
            <a:r>
              <a:rPr lang="fr-FR" dirty="0"/>
              <a:t>Pour sauvegarder et finir cliquer sur “Finir”</a:t>
            </a:r>
          </a:p>
          <a:p>
            <a:r>
              <a:rPr lang="fr-FR" dirty="0"/>
              <a:t>Vous pouvez plus tard retourner et modifier les données avec l’option 8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EBFA-E409-4E01-B456-8E22422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30079"/>
            <a:ext cx="2133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2AE8-5043-4AEF-BB2B-22A56D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30079"/>
            <a:ext cx="2895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FFE4-E4EA-430D-9C50-07831BF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30079"/>
            <a:ext cx="2133600" cy="184666"/>
          </a:xfrm>
        </p:spPr>
        <p:txBody>
          <a:bodyPr/>
          <a:lstStyle/>
          <a:p>
            <a:pPr>
              <a:defRPr/>
            </a:pPr>
            <a:fld id="{76DB14E0-D38A-4E5D-8956-7372A20162F0}" type="slidenum">
              <a:rPr lang="fr-FR" altLang="en-US" smtClean="0"/>
              <a:pPr>
                <a:defRPr/>
              </a:pPr>
              <a:t>23</a:t>
            </a:fld>
            <a:endParaRPr lang="fr-F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9A9BB-F852-4379-8D00-2CE636BB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24" y="1371600"/>
            <a:ext cx="604140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07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7D3-4640-4F44-9B09-261FE9C2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6161"/>
            <a:ext cx="7772400" cy="47798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Questionnaire de </a:t>
            </a:r>
            <a:r>
              <a:rPr lang="en-US" dirty="0" err="1"/>
              <a:t>l’agent</a:t>
            </a:r>
            <a:r>
              <a:rPr lang="en-US" dirty="0"/>
              <a:t> de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E33D-49D6-45C6-8068-39C2CD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54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VIDEO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EBFA-E409-4E01-B456-8E22422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2AE8-5043-4AEF-BB2B-22A56D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FFE4-E4EA-430D-9C50-07831BF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B14E0-D38A-4E5D-8956-7372A20162F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8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F12F32-9818-436C-BE86-3098FA4C1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fr-FR" altLang="en-US" sz="3200" dirty="0"/>
              <a:t>Étapes pour accéder aux menus CAPI</a:t>
            </a:r>
            <a:endParaRPr lang="en-US" altLang="en-US" sz="3200" dirty="0"/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C0824886-B736-4B5E-A378-FA87CBBA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D3819-05D1-4E2E-9549-38A768455A28}"/>
              </a:ext>
            </a:extLst>
          </p:cNvPr>
          <p:cNvSpPr txBox="1"/>
          <p:nvPr/>
        </p:nvSpPr>
        <p:spPr>
          <a:xfrm>
            <a:off x="1400174" y="1447800"/>
            <a:ext cx="7488237" cy="468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</a:rPr>
              <a:t>Accédez au bureau et appuyez sur l'icône </a:t>
            </a:r>
            <a:r>
              <a:rPr lang="fr-FR" dirty="0" err="1">
                <a:latin typeface="+mn-lt"/>
              </a:rPr>
              <a:t>CSPro</a:t>
            </a:r>
            <a:r>
              <a:rPr lang="fr-FR" dirty="0">
                <a:latin typeface="+mn-lt"/>
              </a:rPr>
              <a:t>, puis sélectionnez le menu approprié (superviseur ou enquêteur)</a:t>
            </a:r>
            <a:r>
              <a:rPr lang="fr-FR" dirty="0"/>
              <a:t>   </a:t>
            </a:r>
          </a:p>
          <a:p>
            <a:pPr>
              <a:spcAft>
                <a:spcPts val="800"/>
              </a:spcAft>
              <a:defRPr/>
            </a:pPr>
            <a:endParaRPr lang="fr-FR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fr-FR" dirty="0">
                <a:latin typeface="+mn-lt"/>
              </a:rPr>
              <a:t>Entrez les informations d’identification de la grappe et de l’équipe</a:t>
            </a: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endParaRPr lang="fr-FR" dirty="0">
              <a:latin typeface="+mn-lt"/>
            </a:endParaRP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fr-FR" dirty="0">
                <a:latin typeface="+mn-lt"/>
              </a:rPr>
              <a:t>Commencer à travailler !</a:t>
            </a:r>
          </a:p>
          <a:p>
            <a:pPr>
              <a:spcAft>
                <a:spcPts val="800"/>
              </a:spcAft>
              <a:defRPr/>
            </a:pPr>
            <a:endParaRPr lang="fr-FR" dirty="0">
              <a:latin typeface="+mn-lt"/>
            </a:endParaRPr>
          </a:p>
        </p:txBody>
      </p:sp>
      <p:pic>
        <p:nvPicPr>
          <p:cNvPr id="8197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EF9461E7-0D70-4B0F-92F3-07287BED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7800"/>
            <a:ext cx="885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4675134D-E18D-4798-A87D-F265AEE3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" y="335186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290BE3B8-962B-4807-9B00-734C96D89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9" y="4813953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8449EF5-9B6B-4A92-BCAA-9C617C6CE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712" y="341963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Ouvrir</a:t>
            </a:r>
            <a:r>
              <a:rPr lang="en-US" altLang="en-US" sz="4000" dirty="0"/>
              <a:t> le </a:t>
            </a:r>
            <a:r>
              <a:rPr lang="en-US" altLang="en-US" sz="4000" dirty="0" err="1"/>
              <a:t>systàme</a:t>
            </a:r>
            <a:r>
              <a:rPr lang="en-US" altLang="en-US" sz="4000" dirty="0"/>
              <a:t> CAPI de </a:t>
            </a:r>
            <a:r>
              <a:rPr lang="en-US" altLang="en-US" sz="4000" dirty="0" err="1"/>
              <a:t>l’EDS</a:t>
            </a:r>
            <a:endParaRPr lang="en-US" altLang="en-US" sz="4000" dirty="0"/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5F5A187D-EF23-4E31-9C3F-9BB7931C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18E34DC-946C-4ACC-8567-3EE309EE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463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10B0E-AF44-4065-86F3-9D3A50F34454}"/>
              </a:ext>
            </a:extLst>
          </p:cNvPr>
          <p:cNvSpPr txBox="1"/>
          <p:nvPr/>
        </p:nvSpPr>
        <p:spPr>
          <a:xfrm>
            <a:off x="2286618" y="1044791"/>
            <a:ext cx="61438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dirty="0">
                <a:latin typeface="+mn-lt"/>
              </a:rPr>
              <a:t>Cliquez sur l'icône de l'application </a:t>
            </a:r>
            <a:r>
              <a:rPr lang="fr-FR" dirty="0" err="1">
                <a:latin typeface="+mn-lt"/>
              </a:rPr>
              <a:t>CSPro</a:t>
            </a:r>
            <a:r>
              <a:rPr lang="fr-FR" dirty="0">
                <a:latin typeface="+mn-lt"/>
              </a:rPr>
              <a:t>, puis sélectionnez « Menu de l’enquêteur »</a:t>
            </a: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E80DF-E978-4972-888D-5274DA67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00" y="1726731"/>
            <a:ext cx="2836882" cy="498680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CADF187-0419-404B-8641-0D3E677FA26A}"/>
              </a:ext>
            </a:extLst>
          </p:cNvPr>
          <p:cNvSpPr/>
          <p:nvPr/>
        </p:nvSpPr>
        <p:spPr>
          <a:xfrm>
            <a:off x="3593592" y="385484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66B59-DE00-4AEC-BCD6-4FF7CFC2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742054"/>
            <a:ext cx="4095415" cy="3138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8BE775B-691C-4214-AC45-9144A114D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Trouver</a:t>
            </a:r>
            <a:r>
              <a:rPr lang="en-US" altLang="en-US" sz="4000" dirty="0"/>
              <a:t> les </a:t>
            </a:r>
            <a:r>
              <a:rPr lang="en-US" altLang="en-US" sz="4000" dirty="0" err="1"/>
              <a:t>icônes</a:t>
            </a:r>
            <a:r>
              <a:rPr lang="en-US" altLang="en-US" sz="4000" dirty="0"/>
              <a:t> CAPI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05B0CA21-7635-4B9A-B6A8-3BFCA78D7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244" name="Oval 8">
            <a:extLst>
              <a:ext uri="{FF2B5EF4-FFF2-40B4-BE49-F238E27FC236}">
                <a16:creationId xmlns:a16="http://schemas.microsoft.com/office/drawing/2014/main" id="{AF8A0D15-3F3D-4443-A283-63DA71C8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054225"/>
            <a:ext cx="1522413" cy="796925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245" name="Oval 9">
            <a:extLst>
              <a:ext uri="{FF2B5EF4-FFF2-40B4-BE49-F238E27FC236}">
                <a16:creationId xmlns:a16="http://schemas.microsoft.com/office/drawing/2014/main" id="{61D99D8E-90CC-49AA-B741-120EB18F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054225"/>
            <a:ext cx="1522413" cy="796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D0C29-AA36-45C7-8E0A-1529CA236EA7}"/>
              </a:ext>
            </a:extLst>
          </p:cNvPr>
          <p:cNvSpPr txBox="1"/>
          <p:nvPr/>
        </p:nvSpPr>
        <p:spPr>
          <a:xfrm>
            <a:off x="304799" y="5029200"/>
            <a:ext cx="36591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dirty="0">
                <a:latin typeface="+mn-lt"/>
              </a:rPr>
              <a:t>Cliquez sur "application" de bureau</a:t>
            </a:r>
            <a:endParaRPr lang="en-US" dirty="0">
              <a:latin typeface="+mn-lt"/>
            </a:endParaRPr>
          </a:p>
        </p:txBody>
      </p:sp>
      <p:cxnSp>
        <p:nvCxnSpPr>
          <p:cNvPr id="10247" name="Straight Connector 18">
            <a:extLst>
              <a:ext uri="{FF2B5EF4-FFF2-40B4-BE49-F238E27FC236}">
                <a16:creationId xmlns:a16="http://schemas.microsoft.com/office/drawing/2014/main" id="{4D7B2C44-27FB-4261-8B26-619513A04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1412875"/>
            <a:ext cx="0" cy="5119688"/>
          </a:xfrm>
          <a:prstGeom prst="line">
            <a:avLst/>
          </a:prstGeom>
          <a:noFill/>
          <a:ln w="28575" algn="ctr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45C544-C5B7-47D4-9DAF-98597780212D}"/>
              </a:ext>
            </a:extLst>
          </p:cNvPr>
          <p:cNvSpPr txBox="1"/>
          <p:nvPr/>
        </p:nvSpPr>
        <p:spPr>
          <a:xfrm>
            <a:off x="4572000" y="1412875"/>
            <a:ext cx="42672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latin typeface="+mn-lt"/>
              </a:rPr>
              <a:t>Double-cliquez sur l'icône appropriée sur le bureau </a:t>
            </a:r>
            <a:r>
              <a:rPr lang="en-US" dirty="0">
                <a:latin typeface="+mn-lt"/>
              </a:rPr>
              <a:t>:</a:t>
            </a:r>
          </a:p>
        </p:txBody>
      </p:sp>
      <p:pic>
        <p:nvPicPr>
          <p:cNvPr id="10249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83975FE4-AC39-4728-9B39-6F697817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288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">
            <a:extLst>
              <a:ext uri="{FF2B5EF4-FFF2-40B4-BE49-F238E27FC236}">
                <a16:creationId xmlns:a16="http://schemas.microsoft.com/office/drawing/2014/main" id="{8732A12C-C5A8-47E2-B68A-75BD9EA52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0" t="10001" r="500" b="77554"/>
          <a:stretch>
            <a:fillRect/>
          </a:stretch>
        </p:blipFill>
        <p:spPr bwMode="auto">
          <a:xfrm>
            <a:off x="7239000" y="4103688"/>
            <a:ext cx="1600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">
            <a:extLst>
              <a:ext uri="{FF2B5EF4-FFF2-40B4-BE49-F238E27FC236}">
                <a16:creationId xmlns:a16="http://schemas.microsoft.com/office/drawing/2014/main" id="{46967C5B-BC52-41A4-B509-3A7E226F6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3065463"/>
            <a:ext cx="109855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4">
            <a:extLst>
              <a:ext uri="{FF2B5EF4-FFF2-40B4-BE49-F238E27FC236}">
                <a16:creationId xmlns:a16="http://schemas.microsoft.com/office/drawing/2014/main" id="{D2DC5B23-476C-485A-960C-D84957E1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8000"/>
            <a:ext cx="2241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3" name="Straight Arrow Connector 5">
            <a:extLst>
              <a:ext uri="{FF2B5EF4-FFF2-40B4-BE49-F238E27FC236}">
                <a16:creationId xmlns:a16="http://schemas.microsoft.com/office/drawing/2014/main" id="{BFF353A0-0F89-40E7-8F39-FB8C551EB8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2200" y="2668588"/>
            <a:ext cx="0" cy="2362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Oval 3">
            <a:extLst>
              <a:ext uri="{FF2B5EF4-FFF2-40B4-BE49-F238E27FC236}">
                <a16:creationId xmlns:a16="http://schemas.microsoft.com/office/drawing/2014/main" id="{614652F4-E829-4776-B986-C3DADF03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4788"/>
            <a:ext cx="2133600" cy="34274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0255" name="Picture 4">
            <a:extLst>
              <a:ext uri="{FF2B5EF4-FFF2-40B4-BE49-F238E27FC236}">
                <a16:creationId xmlns:a16="http://schemas.microsoft.com/office/drawing/2014/main" id="{646974DC-841A-4DBD-8256-AE5F2BF1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724400"/>
            <a:ext cx="992188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C7B47D6-8317-48F4-862C-1C2799DF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0038"/>
            <a:ext cx="7969250" cy="611187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600" dirty="0"/>
              <a:t>Connexion superviseur en utilisant l'icône IFSS</a:t>
            </a:r>
            <a:endParaRPr lang="en-US" altLang="en-US" sz="3600" dirty="0"/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7E631BFA-353D-4386-B532-D53D6489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2292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300B1819-863C-4246-A306-89D12E3D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288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">
            <a:extLst>
              <a:ext uri="{FF2B5EF4-FFF2-40B4-BE49-F238E27FC236}">
                <a16:creationId xmlns:a16="http://schemas.microsoft.com/office/drawing/2014/main" id="{B5AD1712-ACC5-4E23-8ED3-923767196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7244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14082E-27F5-4ED0-A353-059CCA5D4C3D}"/>
              </a:ext>
            </a:extLst>
          </p:cNvPr>
          <p:cNvSpPr txBox="1"/>
          <p:nvPr/>
        </p:nvSpPr>
        <p:spPr>
          <a:xfrm>
            <a:off x="5486400" y="1412875"/>
            <a:ext cx="3352800" cy="3662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Name: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Super1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Super2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Super3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…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Super18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Super19</a:t>
            </a:r>
          </a:p>
          <a:p>
            <a:pPr algn="ctr">
              <a:defRPr/>
            </a:pPr>
            <a:r>
              <a:rPr lang="en-US" dirty="0" err="1">
                <a:latin typeface="+mn-lt"/>
              </a:rPr>
              <a:t>Superxx</a:t>
            </a:r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51094-6E15-4651-B7E8-BD22377DA01A}"/>
              </a:ext>
            </a:extLst>
          </p:cNvPr>
          <p:cNvSpPr txBox="1"/>
          <p:nvPr/>
        </p:nvSpPr>
        <p:spPr>
          <a:xfrm>
            <a:off x="5486400" y="5060950"/>
            <a:ext cx="3352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Password:</a:t>
            </a:r>
          </a:p>
          <a:p>
            <a:pPr algn="ctr">
              <a:defRPr/>
            </a:pPr>
            <a:r>
              <a:rPr lang="en-US" sz="3600" dirty="0">
                <a:latin typeface="+mn-lt"/>
              </a:rPr>
              <a:t>cc20xx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C7B47D6-8317-48F4-862C-1C2799DF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6477000" cy="4619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/>
              <a:t>Menu </a:t>
            </a:r>
            <a:r>
              <a:rPr lang="en-US" altLang="en-US" sz="3600" dirty="0" err="1"/>
              <a:t>superviseur</a:t>
            </a:r>
            <a:r>
              <a:rPr lang="en-US" altLang="en-US" sz="3600" dirty="0"/>
              <a:t> – auto </a:t>
            </a:r>
            <a:r>
              <a:rPr lang="en-US" altLang="en-US" sz="3600" dirty="0" err="1"/>
              <a:t>connexion</a:t>
            </a:r>
            <a:r>
              <a:rPr lang="en-US" altLang="en-US" sz="3600" dirty="0"/>
              <a:t> au </a:t>
            </a:r>
            <a:r>
              <a:rPr lang="en-US" altLang="en-US" sz="3600" dirty="0" err="1"/>
              <a:t>SyncCloud</a:t>
            </a:r>
            <a:endParaRPr lang="en-US" altLang="en-US" sz="3600" dirty="0"/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7E631BFA-353D-4386-B532-D53D6489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90B67-68B6-4A9F-A96F-B2F6FECF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95400"/>
            <a:ext cx="2836290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A90A2A-A4F4-4A2E-BF2D-E77B319F87A2}"/>
              </a:ext>
            </a:extLst>
          </p:cNvPr>
          <p:cNvSpPr txBox="1"/>
          <p:nvPr/>
        </p:nvSpPr>
        <p:spPr>
          <a:xfrm>
            <a:off x="152400" y="1147762"/>
            <a:ext cx="5715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Lorsque le menu superviseur s'exécute pour la première fois en un jour donné, le système se connecte automatiquement au serveur </a:t>
            </a:r>
            <a:r>
              <a:rPr lang="fr-FR" sz="2400" dirty="0" err="1">
                <a:latin typeface="+mn-lt"/>
              </a:rPr>
              <a:t>SyncCloud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Télécharge les données reçues et toutes les mises à jour - aucune intervention de l'utilisateur n’est requise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Assurez-vous que la connexion Internet est présente avant de lancer </a:t>
            </a:r>
            <a:r>
              <a:rPr lang="fr-FR" sz="2400" dirty="0" err="1">
                <a:latin typeface="+mn-lt"/>
              </a:rPr>
              <a:t>SupMenu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Une fois la connexion et les transferts terminés, balayez vers le haut pour afficher la liste des tâches et sélectionnez la fenêtre </a:t>
            </a:r>
            <a:r>
              <a:rPr lang="fr-FR" sz="2400" dirty="0" err="1">
                <a:latin typeface="+mn-lt"/>
              </a:rPr>
              <a:t>CSPro</a:t>
            </a:r>
            <a:r>
              <a:rPr lang="fr-FR" sz="2400" dirty="0">
                <a:latin typeface="+mn-lt"/>
              </a:rPr>
              <a:t> pour revenir au menu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66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F2E741-BF66-4471-ADC1-F701829DC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Se connecter au menu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63A3BEF-397B-4492-9B77-01F79B43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50C83E14-75EA-41A1-A085-800AF06F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B27F34-69D3-4A1B-B944-242AEE64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94694"/>
              </p:ext>
            </p:extLst>
          </p:nvPr>
        </p:nvGraphicFramePr>
        <p:xfrm>
          <a:off x="1428205" y="977899"/>
          <a:ext cx="7019132" cy="595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132">
                  <a:extLst>
                    <a:ext uri="{9D8B030D-6E8A-4147-A177-3AD203B41FA5}">
                      <a16:colId xmlns:a16="http://schemas.microsoft.com/office/drawing/2014/main" val="2087956837"/>
                    </a:ext>
                  </a:extLst>
                </a:gridCol>
              </a:tblGrid>
              <a:tr h="41716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39050"/>
                  </a:ext>
                </a:extLst>
              </a:tr>
              <a:tr h="1779865">
                <a:tc>
                  <a:txBody>
                    <a:bodyPr/>
                    <a:lstStyle/>
                    <a:p>
                      <a:endParaRPr lang="fr-FR" sz="2400" dirty="0"/>
                    </a:p>
                    <a:p>
                      <a:r>
                        <a:rPr lang="fr-FR" sz="2400" dirty="0"/>
                        <a:t>Appuyez sur le bouton &gt; pour passer à l'écran suivant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34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E4489E-37EF-4085-A16E-E7E0A5962268}"/>
              </a:ext>
            </a:extLst>
          </p:cNvPr>
          <p:cNvSpPr txBox="1"/>
          <p:nvPr/>
        </p:nvSpPr>
        <p:spPr>
          <a:xfrm>
            <a:off x="211138" y="6212243"/>
            <a:ext cx="8704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600" b="1" dirty="0">
                <a:latin typeface="+mn-lt"/>
              </a:rPr>
              <a:t>Lorsqu'il est demandé d'appuyer sur une touche, utilisez la touche Entrée ou la barre d'espace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9FA4F-BA52-4787-91DB-6CFFA84F6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548" y="1128984"/>
            <a:ext cx="6138904" cy="394388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E78C36A-36F7-4EE3-A280-5BE807F7E106}"/>
              </a:ext>
            </a:extLst>
          </p:cNvPr>
          <p:cNvSpPr/>
          <p:nvPr/>
        </p:nvSpPr>
        <p:spPr>
          <a:xfrm>
            <a:off x="6827536" y="4385646"/>
            <a:ext cx="895693" cy="948354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F2E741-BF66-4471-ADC1-F701829DC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Connexion</a:t>
            </a:r>
            <a:r>
              <a:rPr lang="en-US" altLang="en-US" sz="4000" dirty="0"/>
              <a:t> au menu – </a:t>
            </a:r>
            <a:r>
              <a:rPr lang="en-US" altLang="en-US" sz="4000" dirty="0" err="1"/>
              <a:t>Choisir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l’équipe</a:t>
            </a:r>
            <a:endParaRPr lang="en-US" altLang="en-US" sz="4000" dirty="0"/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63A3BEF-397B-4492-9B77-01F79B43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50C83E14-75EA-41A1-A085-800AF06F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4471D-FC7E-4A1C-B38C-022E5C0F14CE}"/>
              </a:ext>
            </a:extLst>
          </p:cNvPr>
          <p:cNvSpPr txBox="1"/>
          <p:nvPr/>
        </p:nvSpPr>
        <p:spPr>
          <a:xfrm>
            <a:off x="76200" y="1079909"/>
            <a:ext cx="365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dGill Sans MT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dGill Sans MT (Body)"/>
              </a:rPr>
              <a:t>Possibilité d'utiliser la fenêtre de recherche pour trouver plus facilement votre équipe</a:t>
            </a:r>
            <a:endParaRPr lang="en-US" dirty="0">
              <a:latin typeface="dGill Sans MT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7947F-9EC4-4AF9-B992-F0DACC377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295400"/>
            <a:ext cx="5156022" cy="449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VMX3MACP777Z-1201013908-6526</_dlc_DocId>
    <_dlc_DocIdUrl xmlns="d16efad5-0601-4cf0-b7c2-89968258c777">
      <Url>https://icfonline.sharepoint.com/sites/ihd-dhs/Standard8/_layouts/15/DocIdRedir.aspx?ID=VMX3MACP777Z-1201013908-6526</Url>
      <Description>VMX3MACP777Z-1201013908-6526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64EFBB3-FFB1-455D-B2FE-19ADDD12AB3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F7AADE4-4C0B-4B7A-AF03-FAC4F6BB6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9F167-87DC-4DEE-944C-CDE784D60631}">
  <ds:schemaRefs>
    <ds:schemaRef ds:uri="http://schemas.microsoft.com/office/2006/metadata/properties"/>
    <ds:schemaRef ds:uri="http://schemas.microsoft.com/office/infopath/2007/PartnerControls"/>
    <ds:schemaRef ds:uri="d16efad5-0601-4cf0-b7c2-89968258c777"/>
  </ds:schemaRefs>
</ds:datastoreItem>
</file>

<file path=customXml/itemProps4.xml><?xml version="1.0" encoding="utf-8"?>
<ds:datastoreItem xmlns:ds="http://schemas.openxmlformats.org/officeDocument/2006/customXml" ds:itemID="{9CE82C6A-EC7A-4A55-95A4-0D776A938DAB}"/>
</file>

<file path=customXml/itemProps5.xml><?xml version="1.0" encoding="utf-8"?>
<ds:datastoreItem xmlns:ds="http://schemas.openxmlformats.org/officeDocument/2006/customXml" ds:itemID="{049E4A79-8102-4956-9141-7BD86FD29862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1024</Words>
  <Application>Microsoft Office PowerPoint</Application>
  <PresentationFormat>On-screen Show (4:3)</PresentationFormat>
  <Paragraphs>145</Paragraphs>
  <Slides>24</Slides>
  <Notes>18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dGill Sans MT (Body)</vt:lpstr>
      <vt:lpstr>Gill Sans MT</vt:lpstr>
      <vt:lpstr>Gill Sans MT(body)</vt:lpstr>
      <vt:lpstr>Times</vt:lpstr>
      <vt:lpstr>Office Theme</vt:lpstr>
      <vt:lpstr>Les Menus CAPI</vt:lpstr>
      <vt:lpstr>Menu CAPI: Quoi? Pourquoi? Quand? Qui? Comment?</vt:lpstr>
      <vt:lpstr>Étapes pour accéder aux menus CAPI</vt:lpstr>
      <vt:lpstr>Ouvrir le systàme CAPI de l’EDS</vt:lpstr>
      <vt:lpstr>Trouver les icônes CAPI</vt:lpstr>
      <vt:lpstr>Connexion superviseur en utilisant l'icône IFSS</vt:lpstr>
      <vt:lpstr>Menu superviseur – auto connexion au SyncCloud</vt:lpstr>
      <vt:lpstr>Se connecter au menu</vt:lpstr>
      <vt:lpstr>Connexion au menu – Choisir l’équipe</vt:lpstr>
      <vt:lpstr>Connexion au menu - utiliser la recherche pour trouver une équipe</vt:lpstr>
      <vt:lpstr>Connexion au menu - sélectionner le code de l'enquêteur</vt:lpstr>
      <vt:lpstr>Entrer l’information correctement</vt:lpstr>
      <vt:lpstr>Entrer l’information correctement</vt:lpstr>
      <vt:lpstr>Codes des agents de terrain</vt:lpstr>
      <vt:lpstr>Entrer l’information correctement</vt:lpstr>
      <vt:lpstr>Entrer le numéro de grappe</vt:lpstr>
      <vt:lpstr>Entrer l’information correctement</vt:lpstr>
      <vt:lpstr>Points clés sur les menus</vt:lpstr>
      <vt:lpstr>PowerPoint Presentation</vt:lpstr>
      <vt:lpstr>Questionnaire de l’agent de terrain</vt:lpstr>
      <vt:lpstr>Questionnaire de l’agent de terrain</vt:lpstr>
      <vt:lpstr>Questionnaire de l’agent de terrain</vt:lpstr>
      <vt:lpstr>Questionnaire de l’agent de terrain</vt:lpstr>
      <vt:lpstr>Questionnaire de l’agent de terrain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237</cp:revision>
  <cp:lastPrinted>2004-09-30T16:41:33Z</cp:lastPrinted>
  <dcterms:created xsi:type="dcterms:W3CDTF">2004-09-17T20:07:42Z</dcterms:created>
  <dcterms:modified xsi:type="dcterms:W3CDTF">2022-05-29T11:35:05Z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VMX3MACP777Z-2087639942-363</vt:lpwstr>
  </property>
  <property fmtid="{D5CDD505-2E9C-101B-9397-08002B2CF9AE}" pid="5" name="_dlc_DocIdItemGuid">
    <vt:lpwstr>2330f931-2998-46bc-8627-8afdc87f437a</vt:lpwstr>
  </property>
  <property fmtid="{D5CDD505-2E9C-101B-9397-08002B2CF9AE}" pid="6" name="_dlc_DocIdUrl">
    <vt:lpwstr>https://icfonline.sharepoint.com/sites/ihd-dhs/standard/_layouts/15/DocIdRedir.aspx?ID=VMX3MACP777Z-2087639942-363, VMX3MACP777Z-2087639942-363</vt:lpwstr>
  </property>
  <property fmtid="{D5CDD505-2E9C-101B-9397-08002B2CF9AE}" pid="7" name="ContentTypeId">
    <vt:lpwstr>0x010100A9E0BC70FB04E14C8ED45C26FF73C393</vt:lpwstr>
  </property>
</Properties>
</file>