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4" r:id="rId6"/>
  </p:sldMasterIdLst>
  <p:notesMasterIdLst>
    <p:notesMasterId r:id="rId28"/>
  </p:notesMasterIdLst>
  <p:handoutMasterIdLst>
    <p:handoutMasterId r:id="rId29"/>
  </p:handoutMasterIdLst>
  <p:sldIdLst>
    <p:sldId id="336" r:id="rId7"/>
    <p:sldId id="360" r:id="rId8"/>
    <p:sldId id="266" r:id="rId9"/>
    <p:sldId id="355" r:id="rId10"/>
    <p:sldId id="274" r:id="rId11"/>
    <p:sldId id="339" r:id="rId12"/>
    <p:sldId id="271" r:id="rId13"/>
    <p:sldId id="272" r:id="rId14"/>
    <p:sldId id="341" r:id="rId15"/>
    <p:sldId id="338" r:id="rId16"/>
    <p:sldId id="340" r:id="rId17"/>
    <p:sldId id="292" r:id="rId18"/>
    <p:sldId id="267" r:id="rId19"/>
    <p:sldId id="353" r:id="rId20"/>
    <p:sldId id="354" r:id="rId21"/>
    <p:sldId id="275" r:id="rId22"/>
    <p:sldId id="269" r:id="rId23"/>
    <p:sldId id="278" r:id="rId24"/>
    <p:sldId id="276" r:id="rId25"/>
    <p:sldId id="279" r:id="rId26"/>
    <p:sldId id="337" r:id="rId27"/>
  </p:sldIdLst>
  <p:sldSz cx="9144000" cy="6858000" type="screen4x3"/>
  <p:notesSz cx="7035800" cy="9321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ABD"/>
    <a:srgbClr val="E10040"/>
    <a:srgbClr val="C2113A"/>
    <a:srgbClr val="003366"/>
    <a:srgbClr val="002A6C"/>
    <a:srgbClr val="DDDDDD"/>
    <a:srgbClr val="CCCCCC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8DECE4-F5FC-443A-A955-1E7B7A0048CD}" v="9" dt="2021-07-25T23:50:40.3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84211" autoAdjust="0"/>
  </p:normalViewPr>
  <p:slideViewPr>
    <p:cSldViewPr>
      <p:cViewPr varScale="1">
        <p:scale>
          <a:sx n="87" d="100"/>
          <a:sy n="87" d="100"/>
        </p:scale>
        <p:origin x="149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microsoft.com/office/2016/11/relationships/changesInfo" Target="changesInfos/changesInfo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urvis, Keith" userId="598b99ce-3dba-4fe3-b3fe-275042318a4f" providerId="ADAL" clId="{528DECE4-F5FC-443A-A955-1E7B7A0048CD}"/>
    <pc:docChg chg="undo custSel addSld modSld">
      <pc:chgData name="Purvis, Keith" userId="598b99ce-3dba-4fe3-b3fe-275042318a4f" providerId="ADAL" clId="{528DECE4-F5FC-443A-A955-1E7B7A0048CD}" dt="2021-07-25T23:50:20.869" v="248" actId="14100"/>
      <pc:docMkLst>
        <pc:docMk/>
      </pc:docMkLst>
      <pc:sldChg chg="addSp delSp modSp mod">
        <pc:chgData name="Purvis, Keith" userId="598b99ce-3dba-4fe3-b3fe-275042318a4f" providerId="ADAL" clId="{528DECE4-F5FC-443A-A955-1E7B7A0048CD}" dt="2021-07-25T23:14:47.883" v="152" actId="1076"/>
        <pc:sldMkLst>
          <pc:docMk/>
          <pc:sldMk cId="0" sldId="279"/>
        </pc:sldMkLst>
        <pc:spChg chg="add mod">
          <ac:chgData name="Purvis, Keith" userId="598b99ce-3dba-4fe3-b3fe-275042318a4f" providerId="ADAL" clId="{528DECE4-F5FC-443A-A955-1E7B7A0048CD}" dt="2021-07-25T23:14:47.883" v="152" actId="1076"/>
          <ac:spMkLst>
            <pc:docMk/>
            <pc:sldMk cId="0" sldId="279"/>
            <ac:spMk id="2" creationId="{FE637897-15F2-4613-9FCB-2430AA9B61C2}"/>
          </ac:spMkLst>
        </pc:spChg>
        <pc:spChg chg="add del mod">
          <ac:chgData name="Purvis, Keith" userId="598b99ce-3dba-4fe3-b3fe-275042318a4f" providerId="ADAL" clId="{528DECE4-F5FC-443A-A955-1E7B7A0048CD}" dt="2021-07-25T23:14:22.691" v="148" actId="478"/>
          <ac:spMkLst>
            <pc:docMk/>
            <pc:sldMk cId="0" sldId="279"/>
            <ac:spMk id="3" creationId="{17149865-277B-45B4-9AAF-45EABACBBD70}"/>
          </ac:spMkLst>
        </pc:spChg>
        <pc:spChg chg="mod">
          <ac:chgData name="Purvis, Keith" userId="598b99ce-3dba-4fe3-b3fe-275042318a4f" providerId="ADAL" clId="{528DECE4-F5FC-443A-A955-1E7B7A0048CD}" dt="2021-07-25T23:12:31.138" v="21" actId="6549"/>
          <ac:spMkLst>
            <pc:docMk/>
            <pc:sldMk cId="0" sldId="279"/>
            <ac:spMk id="11" creationId="{1807B83C-D532-43DF-8A7B-1D556485F9FA}"/>
          </ac:spMkLst>
        </pc:spChg>
        <pc:spChg chg="mod">
          <ac:chgData name="Purvis, Keith" userId="598b99ce-3dba-4fe3-b3fe-275042318a4f" providerId="ADAL" clId="{528DECE4-F5FC-443A-A955-1E7B7A0048CD}" dt="2021-07-25T23:12:27.347" v="20" actId="6549"/>
          <ac:spMkLst>
            <pc:docMk/>
            <pc:sldMk cId="0" sldId="279"/>
            <ac:spMk id="15" creationId="{A69717ED-4848-4567-BE10-332B2A19013E}"/>
          </ac:spMkLst>
        </pc:spChg>
        <pc:spChg chg="del mod">
          <ac:chgData name="Purvis, Keith" userId="598b99ce-3dba-4fe3-b3fe-275042318a4f" providerId="ADAL" clId="{528DECE4-F5FC-443A-A955-1E7B7A0048CD}" dt="2021-07-25T23:12:34.772" v="24" actId="478"/>
          <ac:spMkLst>
            <pc:docMk/>
            <pc:sldMk cId="0" sldId="279"/>
            <ac:spMk id="20" creationId="{B5852CEA-B989-4F80-B860-5447794826F1}"/>
          </ac:spMkLst>
        </pc:spChg>
        <pc:spChg chg="mod">
          <ac:chgData name="Purvis, Keith" userId="598b99ce-3dba-4fe3-b3fe-275042318a4f" providerId="ADAL" clId="{528DECE4-F5FC-443A-A955-1E7B7A0048CD}" dt="2021-07-25T23:13:48.084" v="96" actId="20577"/>
          <ac:spMkLst>
            <pc:docMk/>
            <pc:sldMk cId="0" sldId="279"/>
            <ac:spMk id="25602" creationId="{A98AF909-2B85-4AB8-B7AF-47D9FEFA8473}"/>
          </ac:spMkLst>
        </pc:spChg>
        <pc:picChg chg="del">
          <ac:chgData name="Purvis, Keith" userId="598b99ce-3dba-4fe3-b3fe-275042318a4f" providerId="ADAL" clId="{528DECE4-F5FC-443A-A955-1E7B7A0048CD}" dt="2021-07-25T23:12:32.843" v="22" actId="478"/>
          <ac:picMkLst>
            <pc:docMk/>
            <pc:sldMk cId="0" sldId="279"/>
            <ac:picMk id="25607" creationId="{7214BEE9-A3A5-40A6-9239-62EC90E0D24F}"/>
          </ac:picMkLst>
        </pc:picChg>
      </pc:sldChg>
      <pc:sldChg chg="add">
        <pc:chgData name="Purvis, Keith" userId="598b99ce-3dba-4fe3-b3fe-275042318a4f" providerId="ADAL" clId="{528DECE4-F5FC-443A-A955-1E7B7A0048CD}" dt="2021-07-25T23:12:15.648" v="0" actId="2890"/>
        <pc:sldMkLst>
          <pc:docMk/>
          <pc:sldMk cId="3298255662" sldId="337"/>
        </pc:sldMkLst>
      </pc:sldChg>
      <pc:sldChg chg="modSp add mod">
        <pc:chgData name="Purvis, Keith" userId="598b99ce-3dba-4fe3-b3fe-275042318a4f" providerId="ADAL" clId="{528DECE4-F5FC-443A-A955-1E7B7A0048CD}" dt="2021-07-25T23:50:20.869" v="248" actId="14100"/>
        <pc:sldMkLst>
          <pc:docMk/>
          <pc:sldMk cId="3970881489" sldId="338"/>
        </pc:sldMkLst>
        <pc:spChg chg="mod">
          <ac:chgData name="Purvis, Keith" userId="598b99ce-3dba-4fe3-b3fe-275042318a4f" providerId="ADAL" clId="{528DECE4-F5FC-443A-A955-1E7B7A0048CD}" dt="2021-07-25T23:50:20.869" v="248" actId="14100"/>
          <ac:spMkLst>
            <pc:docMk/>
            <pc:sldMk cId="3970881489" sldId="338"/>
            <ac:spMk id="2" creationId="{FE637897-15F2-4613-9FCB-2430AA9B61C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0917A3A2-7286-4E7E-B31E-F897EE1F377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9A95001B-71D5-4E39-9F8C-5E7F34225EF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2" name="Rectangle 4">
            <a:extLst>
              <a:ext uri="{FF2B5EF4-FFF2-40B4-BE49-F238E27FC236}">
                <a16:creationId xmlns:a16="http://schemas.microsoft.com/office/drawing/2014/main" id="{3A5593ED-AA36-487A-8E4F-1284CB102F6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3" name="Rectangle 5">
            <a:extLst>
              <a:ext uri="{FF2B5EF4-FFF2-40B4-BE49-F238E27FC236}">
                <a16:creationId xmlns:a16="http://schemas.microsoft.com/office/drawing/2014/main" id="{61161881-1F62-49EC-8419-3F2884619F9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0439B31-7923-477E-8ED3-85E7FE64CA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A16FA8CA-ED25-4B0F-8F38-59C9F0FB38D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98FA9035-5677-4F9B-8323-FED2936FBE1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883035BF-16F2-41D5-8835-2F5CDC7353E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9" name="Rectangle 5">
            <a:extLst>
              <a:ext uri="{FF2B5EF4-FFF2-40B4-BE49-F238E27FC236}">
                <a16:creationId xmlns:a16="http://schemas.microsoft.com/office/drawing/2014/main" id="{0CDB1FCD-7E28-4BE7-8D0F-E5DDAC34990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9030" name="Rectangle 6">
            <a:extLst>
              <a:ext uri="{FF2B5EF4-FFF2-40B4-BE49-F238E27FC236}">
                <a16:creationId xmlns:a16="http://schemas.microsoft.com/office/drawing/2014/main" id="{6633AA79-9C58-4EDA-8C9F-9F5115C2EC2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31" name="Rectangle 7">
            <a:extLst>
              <a:ext uri="{FF2B5EF4-FFF2-40B4-BE49-F238E27FC236}">
                <a16:creationId xmlns:a16="http://schemas.microsoft.com/office/drawing/2014/main" id="{79A542E9-FB1E-45A7-85F6-5CF8E81EA9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39AB696-7A94-4475-9AB7-58F4C389B1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>
            <a:extLst>
              <a:ext uri="{FF2B5EF4-FFF2-40B4-BE49-F238E27FC236}">
                <a16:creationId xmlns:a16="http://schemas.microsoft.com/office/drawing/2014/main" id="{B841CCF5-4AD3-45D5-8069-F45DB4AA91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>
            <a:extLst>
              <a:ext uri="{FF2B5EF4-FFF2-40B4-BE49-F238E27FC236}">
                <a16:creationId xmlns:a16="http://schemas.microsoft.com/office/drawing/2014/main" id="{C8CEB58B-DE02-4645-811D-F25E5C625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cs typeface="Arial" panose="020B0604020202020204" pitchFamily="34" charset="0"/>
            </a:endParaRPr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7C9A0F47-F89D-456F-A4E5-520070E927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09614701-8AB3-474B-A98B-1F2DDF463431}" type="slidenum">
              <a:rPr lang="en-US" altLang="en-US" sz="1200" smtClean="0"/>
              <a:pPr/>
              <a:t>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F72C46AF-AD5F-4DC4-8258-A2B203B08B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05FADD57-1214-4CF4-8B66-6A58E9D6B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Make sure all teams know their cluster number!</a:t>
            </a: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BA134EDB-5A05-4BCB-83A6-1259F812F9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C65BC917-976C-4104-AD55-6613C443C6FB}" type="slidenum">
              <a:rPr lang="en-US" altLang="en-US" sz="1200" smtClean="0"/>
              <a:pPr/>
              <a:t>21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615203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9A0444C7-B95F-4DF1-B34C-8D4AC0D365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CE4888A0-F3E1-456A-9C73-194CCED8A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Note:</a:t>
            </a:r>
          </a:p>
          <a:p>
            <a:r>
              <a:rPr lang="en-US" altLang="en-US"/>
              <a:t>Cluster number must be correct; number of households in cluster depends on sample</a:t>
            </a:r>
          </a:p>
          <a:p>
            <a:r>
              <a:rPr lang="en-US" altLang="en-US"/>
              <a:t>Household numbers, Building numbers (structure), Addresses, Names, Result code, and currently assigned interviewer. </a:t>
            </a:r>
          </a:p>
          <a:p>
            <a:r>
              <a:rPr lang="en-US" altLang="en-US"/>
              <a:t>If interviewer should change, that can be done. </a:t>
            </a:r>
          </a:p>
          <a:p>
            <a:endParaRPr lang="en-US" altLang="en-US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0E83CE3F-B71D-4184-934F-7996BEA5ED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72D3BC5C-0EDC-43B3-8A12-CC29A7519F20}" type="slidenum">
              <a:rPr lang="en-US" altLang="en-US" sz="1200" smtClean="0"/>
              <a:pPr/>
              <a:t>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F72C46AF-AD5F-4DC4-8258-A2B203B08B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05FADD57-1214-4CF4-8B66-6A58E9D6B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Make sure all teams know their cluster number!</a:t>
            </a: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BA134EDB-5A05-4BCB-83A6-1259F812F9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C65BC917-976C-4104-AD55-6613C443C6FB}" type="slidenum">
              <a:rPr lang="en-US" altLang="en-US" sz="1200" smtClean="0"/>
              <a:pPr/>
              <a:t>10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539327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6374A679-6365-41A2-95B6-3F71CC60E3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B69F135D-7AE6-4056-8F9B-BAC2EB024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Which households were skipped for now?</a:t>
            </a:r>
          </a:p>
          <a:p>
            <a:r>
              <a:rPr lang="en-US" altLang="en-US"/>
              <a:t>Which household does Interviewer 1 have?</a:t>
            </a:r>
          </a:p>
          <a:p>
            <a:r>
              <a:rPr lang="en-US" altLang="en-US"/>
              <a:t>When done, choosing 9998 closes the household assignment and returns the system to the main menu</a:t>
            </a:r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527E553F-4F65-40B7-9277-0BF21EB401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DC0E4508-804F-4CE9-A4A4-AB72CDE61F66}" type="slidenum">
              <a:rPr lang="en-US" altLang="en-US" sz="1200" smtClean="0"/>
              <a:pPr/>
              <a:t>11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678597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2012C121-2DA1-4FB1-BF36-EE8DC93D2E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B3B60898-2ED0-4537-87CC-95F80346F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If we put a male interviewer on a house not selected, is that a problem?</a:t>
            </a:r>
          </a:p>
          <a:p>
            <a:r>
              <a:rPr lang="en-US" altLang="en-US"/>
              <a:t>	They can do household but will not be able to do anymore work…. So, ok, but not ideal.</a:t>
            </a:r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EC0D4651-063D-42DA-B197-B60F583C11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43915915-3E8D-452F-8BAB-B865BD14B88A}" type="slidenum">
              <a:rPr lang="en-US" altLang="en-US" sz="1200" smtClean="0"/>
              <a:pPr/>
              <a:t>12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9E271D35-971A-47CC-8E2C-322A46B83C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DF03CBBB-5982-4642-9E64-71E3BAAB2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73A72687-5358-4F66-8362-9DDD30612B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A6EC0A58-BE93-4C3A-BB75-3F467DE99B09}" type="slidenum">
              <a:rPr lang="en-US" altLang="en-US" sz="1200" smtClean="0"/>
              <a:pPr/>
              <a:t>13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9AB696-7A94-4475-9AB7-58F4C389B1A5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5214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D9E7AFE1-0CCB-4EA5-9757-5F6AEF1DB6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311CDD65-7E31-49B8-A700-DABEA1F6D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What three possible reasons are there for not pairing? </a:t>
            </a:r>
          </a:p>
          <a:p>
            <a:r>
              <a:rPr lang="en-US" altLang="en-US"/>
              <a:t>Answer – interviewers are not trying to receive assignment; or Bluetooth did not make connection (so troubleshoot – check if it’s on, or try again); or interviewer was not listening/prepared to receive when supervisor started sending.</a:t>
            </a: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82C32F22-D036-4FB8-AC33-DC2BD69367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BD30E24B-542E-47F1-B461-F2A81E59C151}" type="slidenum">
              <a:rPr lang="en-US" altLang="en-US" sz="1200" smtClean="0"/>
              <a:pPr/>
              <a:t>18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F72C46AF-AD5F-4DC4-8258-A2B203B08B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05FADD57-1214-4CF4-8B66-6A58E9D6B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Make sure all teams know their cluster number!</a:t>
            </a: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BA134EDB-5A05-4BCB-83A6-1259F812F9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C65BC917-976C-4104-AD55-6613C443C6FB}" type="slidenum">
              <a:rPr lang="en-US" altLang="en-US" sz="1200" smtClean="0"/>
              <a:pPr/>
              <a:t>20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ivider - Full Red">
    <p:bg>
      <p:bgPr>
        <a:solidFill>
          <a:srgbClr val="BA0C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827782"/>
            <a:ext cx="5486400" cy="1077218"/>
          </a:xfrm>
        </p:spPr>
        <p:txBody>
          <a:bodyPr wrap="square" anchor="t" anchorCtr="0">
            <a:sp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349C05-927F-3348-96DF-9086CF2761D6}" type="datetime1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5/30/2022</a:t>
            </a:fld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</a:rPr>
              <a:t>FOOTER GOES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782948-4DBE-204D-AB9E-B65E067054AE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pic>
        <p:nvPicPr>
          <p:cNvPr id="6" name="Picture 5" descr="USAID_Logo_White_v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" y="5943600"/>
            <a:ext cx="1536970" cy="457200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746760" y="990600"/>
            <a:ext cx="320040" cy="0"/>
          </a:xfrm>
          <a:prstGeom prst="line">
            <a:avLst/>
          </a:prstGeom>
          <a:ln w="1905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102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D55326A-4124-4BD2-8169-9F96E8BDE4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7341460-9510-4729-BA18-A1018366AF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37E6C53-94E3-4CA7-A7D2-2C62E49DD6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83AC02-C930-4867-8C62-00878095DD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8617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301625"/>
            <a:ext cx="7772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827213"/>
            <a:ext cx="38100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827213"/>
            <a:ext cx="38100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46513"/>
            <a:ext cx="38100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DE240C7-19E7-497E-AC35-3B19F66466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586B046-0534-4914-A9EA-447825D1EC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6D8F8D0-B0F1-4FFC-8112-F61D615BD7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AAF443-B190-45A6-9C11-C65AD09901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030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F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6104" y="457200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39224"/>
            <a:ext cx="2133600" cy="16637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017F59-29DA-6F48-B92A-5AD511CC2D63}" type="datetime1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6C6463"/>
                </a:solidFill>
                <a:effectLst/>
                <a:uLnTx/>
                <a:uFillTx/>
                <a:latin typeface="Gill Sans MT"/>
                <a:ea typeface="+mn-ea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5/30/2022</a:t>
            </a:fld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6C6463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9224"/>
            <a:ext cx="2895600" cy="16637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6C6463"/>
                </a:solidFill>
                <a:effectLst/>
                <a:uLnTx/>
                <a:uFillTx/>
                <a:latin typeface="Gill Sans MT"/>
                <a:ea typeface="+mn-ea"/>
              </a:rPr>
              <a:t>FOOTER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39224"/>
            <a:ext cx="2133600" cy="16637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782948-4DBE-204D-AB9E-B65E067054AE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6C6463"/>
                </a:solidFill>
                <a:effectLst/>
                <a:uLnTx/>
                <a:uFillTx/>
                <a:latin typeface="Gill Sans MT"/>
                <a:ea typeface="+mn-ea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6C6463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sp>
        <p:nvSpPr>
          <p:cNvPr id="7" name="Frame 6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2222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785440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0" i="0" kern="1200">
          <a:solidFill>
            <a:srgbClr val="BA0C2F"/>
          </a:solidFill>
          <a:latin typeface="Gill Sans MT"/>
          <a:ea typeface="+mj-ea"/>
          <a:cs typeface="Gill Sans MT"/>
        </a:defRPr>
      </a:lvl1pPr>
    </p:titleStyle>
    <p:bodyStyle>
      <a:lvl1pPr marL="230188" indent="-230188" algn="l" defTabSz="457200" rtl="0" eaLnBrk="1" latinLnBrk="0" hangingPunct="1">
        <a:spcBef>
          <a:spcPts val="0"/>
        </a:spcBef>
        <a:spcAft>
          <a:spcPts val="1200"/>
        </a:spcAft>
        <a:buFont typeface="Arial"/>
        <a:buChar char="•"/>
        <a:defRPr sz="2000" b="0" i="0" kern="1200">
          <a:solidFill>
            <a:srgbClr val="6C6463"/>
          </a:solidFill>
          <a:latin typeface="Gill Sans MT"/>
          <a:ea typeface="+mn-ea"/>
          <a:cs typeface="Gill Sans MT"/>
        </a:defRPr>
      </a:lvl1pPr>
      <a:lvl2pPr marL="684213" indent="-230188" algn="l" defTabSz="457200" rtl="0" eaLnBrk="1" latinLnBrk="0" hangingPunct="1">
        <a:spcBef>
          <a:spcPts val="0"/>
        </a:spcBef>
        <a:spcAft>
          <a:spcPts val="1200"/>
        </a:spcAft>
        <a:buFont typeface="Arial"/>
        <a:buChar char="–"/>
        <a:defRPr sz="2000" b="0" i="0" kern="1200">
          <a:solidFill>
            <a:srgbClr val="6C6463"/>
          </a:solidFill>
          <a:latin typeface="Gill Sans MT"/>
          <a:ea typeface="+mn-ea"/>
          <a:cs typeface="Gill Sans MT"/>
        </a:defRPr>
      </a:lvl2pPr>
      <a:lvl3pPr marL="914400" indent="-230188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rgbClr val="6C6463"/>
          </a:solidFill>
          <a:latin typeface="Gill Sans MT"/>
          <a:ea typeface="+mn-ea"/>
          <a:cs typeface="Gill Sans MT"/>
        </a:defRPr>
      </a:lvl3pPr>
      <a:lvl4pPr marL="1146175" indent="-231775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rgbClr val="6C6463"/>
          </a:solidFill>
          <a:latin typeface="Gill Sans MT"/>
          <a:ea typeface="+mn-ea"/>
          <a:cs typeface="Gill Sans MT"/>
        </a:defRPr>
      </a:lvl4pPr>
      <a:lvl5pPr marL="1255713" indent="-230188" algn="l" defTabSz="457200" rtl="0" eaLnBrk="1" latinLnBrk="0" hangingPunct="1">
        <a:spcBef>
          <a:spcPct val="20000"/>
        </a:spcBef>
        <a:buFont typeface="Arial"/>
        <a:buChar char="»"/>
        <a:defRPr sz="1400" b="0" i="0" kern="1200">
          <a:solidFill>
            <a:srgbClr val="6C6463"/>
          </a:solidFill>
          <a:latin typeface="Gill Sans MT"/>
          <a:ea typeface="+mn-ea"/>
          <a:cs typeface="Gill Sans M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Affectation%20de%20m&#233;nages.mp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Transfer%20d'affectation%20de%20m&#233;nages.mp4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899160" y="609600"/>
            <a:ext cx="6934200" cy="1077218"/>
          </a:xfrm>
        </p:spPr>
        <p:txBody>
          <a:bodyPr>
            <a:normAutofit/>
          </a:bodyPr>
          <a:lstStyle/>
          <a:p>
            <a:pPr algn="ctr"/>
            <a:r>
              <a:rPr lang="fr-FR" altLang="en-US" sz="4000" dirty="0"/>
              <a:t>Affectation de ménages</a:t>
            </a:r>
          </a:p>
        </p:txBody>
      </p:sp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7848600" y="561849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en-US" sz="2800" dirty="0">
              <a:latin typeface="Times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4953000"/>
            <a:ext cx="8516938" cy="431800"/>
          </a:xfrm>
          <a:prstGeom prst="rect">
            <a:avLst/>
          </a:prstGeom>
          <a:noFill/>
          <a:ln>
            <a:solidFill>
              <a:srgbClr val="C2113A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2200" dirty="0">
                <a:solidFill>
                  <a:schemeClr val="bg1"/>
                </a:solidFill>
                <a:latin typeface="+mn-lt"/>
              </a:rPr>
              <a:t>Superviseur (</a:t>
            </a:r>
            <a:r>
              <a:rPr lang="fr-FR" sz="2200" i="1" dirty="0" err="1">
                <a:solidFill>
                  <a:schemeClr val="bg1"/>
                </a:solidFill>
                <a:latin typeface="+mn-lt"/>
              </a:rPr>
              <a:t>sender</a:t>
            </a:r>
            <a:r>
              <a:rPr lang="fr-FR" sz="2200" i="1" dirty="0">
                <a:solidFill>
                  <a:schemeClr val="bg1"/>
                </a:solidFill>
                <a:latin typeface="+mn-lt"/>
              </a:rPr>
              <a:t>) </a:t>
            </a:r>
            <a:r>
              <a:rPr lang="fr-FR" sz="2200" dirty="0">
                <a:solidFill>
                  <a:schemeClr val="bg1"/>
                </a:solidFill>
                <a:latin typeface="+mn-lt"/>
              </a:rPr>
              <a:t>&gt;&gt; </a:t>
            </a:r>
            <a:r>
              <a:rPr lang="fr-FR" sz="2200" b="1" u="sng" dirty="0">
                <a:solidFill>
                  <a:schemeClr val="bg1"/>
                </a:solidFill>
                <a:latin typeface="+mn-lt"/>
              </a:rPr>
              <a:t>Bluetooth</a:t>
            </a:r>
            <a:r>
              <a:rPr lang="fr-FR" sz="2200" dirty="0">
                <a:solidFill>
                  <a:schemeClr val="bg1"/>
                </a:solidFill>
                <a:latin typeface="+mn-lt"/>
              </a:rPr>
              <a:t> &gt;&gt; Enquêteur (</a:t>
            </a:r>
            <a:r>
              <a:rPr lang="fr-FR" sz="2200" i="1" dirty="0" err="1">
                <a:solidFill>
                  <a:schemeClr val="bg1"/>
                </a:solidFill>
                <a:latin typeface="+mn-lt"/>
              </a:rPr>
              <a:t>receiver</a:t>
            </a:r>
            <a:r>
              <a:rPr lang="fr-FR" sz="2200" dirty="0">
                <a:solidFill>
                  <a:schemeClr val="bg1"/>
                </a:solidFill>
                <a:latin typeface="+mn-lt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47C921-CDB1-498D-837B-F4BDF17AE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743" y="1686818"/>
            <a:ext cx="6497857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885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A98AF909-2B85-4AB8-B7AF-47D9FEFA84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6025" y="301625"/>
            <a:ext cx="7089775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000" dirty="0" err="1"/>
              <a:t>Vidéo</a:t>
            </a:r>
            <a:r>
              <a:rPr lang="en-US" altLang="en-US" sz="4000" dirty="0"/>
              <a:t> et discussion</a:t>
            </a:r>
          </a:p>
        </p:txBody>
      </p:sp>
      <p:sp>
        <p:nvSpPr>
          <p:cNvPr id="25603" name="Rectangle 5">
            <a:extLst>
              <a:ext uri="{FF2B5EF4-FFF2-40B4-BE49-F238E27FC236}">
                <a16:creationId xmlns:a16="http://schemas.microsoft.com/office/drawing/2014/main" id="{BE74912B-F00C-4798-9257-227DABE7F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9717ED-4848-4567-BE10-332B2A19013E}"/>
              </a:ext>
            </a:extLst>
          </p:cNvPr>
          <p:cNvSpPr txBox="1"/>
          <p:nvPr/>
        </p:nvSpPr>
        <p:spPr>
          <a:xfrm>
            <a:off x="409575" y="1255713"/>
            <a:ext cx="835342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latin typeface="+mn-lt"/>
              </a:rPr>
              <a:t>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07B83C-D532-43DF-8A7B-1D556485F9FA}"/>
              </a:ext>
            </a:extLst>
          </p:cNvPr>
          <p:cNvSpPr txBox="1"/>
          <p:nvPr/>
        </p:nvSpPr>
        <p:spPr>
          <a:xfrm>
            <a:off x="685800" y="3084513"/>
            <a:ext cx="4321175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637897-15F2-4613-9FCB-2430AA9B61C2}"/>
              </a:ext>
            </a:extLst>
          </p:cNvPr>
          <p:cNvSpPr txBox="1"/>
          <p:nvPr/>
        </p:nvSpPr>
        <p:spPr>
          <a:xfrm>
            <a:off x="1828800" y="1924417"/>
            <a:ext cx="5715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Démonstration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de </a:t>
            </a:r>
            <a:r>
              <a:rPr lang="en-US" sz="3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l’affectation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de ménages dans le menu du </a:t>
            </a:r>
            <a:r>
              <a:rPr lang="en-US" sz="3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superviseur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0881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4D745F8E-4B3B-4504-8EC9-DBA0AE06A6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1625" y="301625"/>
            <a:ext cx="8537575" cy="609600"/>
          </a:xfrm>
        </p:spPr>
        <p:txBody>
          <a:bodyPr/>
          <a:lstStyle/>
          <a:p>
            <a:pPr algn="ctr"/>
            <a:r>
              <a:rPr lang="en-US" altLang="en-US" sz="3200" dirty="0"/>
              <a:t>Le </a:t>
            </a:r>
            <a:r>
              <a:rPr lang="en-US" altLang="en-US" sz="3200" dirty="0" err="1"/>
              <a:t>superviseur</a:t>
            </a:r>
            <a:r>
              <a:rPr lang="en-US" altLang="en-US" sz="3200" dirty="0"/>
              <a:t> </a:t>
            </a:r>
            <a:r>
              <a:rPr lang="en-US" altLang="en-US" sz="3200" dirty="0" err="1"/>
              <a:t>affecte</a:t>
            </a:r>
            <a:r>
              <a:rPr lang="en-US" altLang="en-US" sz="3200" dirty="0"/>
              <a:t> des ménages</a:t>
            </a:r>
          </a:p>
        </p:txBody>
      </p:sp>
      <p:sp>
        <p:nvSpPr>
          <p:cNvPr id="14339" name="Rectangle 5">
            <a:extLst>
              <a:ext uri="{FF2B5EF4-FFF2-40B4-BE49-F238E27FC236}">
                <a16:creationId xmlns:a16="http://schemas.microsoft.com/office/drawing/2014/main" id="{0FF7518E-ABC6-4D35-87D5-3B453E878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pic>
        <p:nvPicPr>
          <p:cNvPr id="14340" name="Picture 4" descr="http://www.ccbhomes.com/wp-content/uploads/2014/09/step1.png">
            <a:extLst>
              <a:ext uri="{FF2B5EF4-FFF2-40B4-BE49-F238E27FC236}">
                <a16:creationId xmlns:a16="http://schemas.microsoft.com/office/drawing/2014/main" id="{C02F6FD1-F51A-4BD0-A25E-26448B3DD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12713"/>
            <a:ext cx="88582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3">
            <a:extLst>
              <a:ext uri="{FF2B5EF4-FFF2-40B4-BE49-F238E27FC236}">
                <a16:creationId xmlns:a16="http://schemas.microsoft.com/office/drawing/2014/main" id="{49D3DB69-B4FF-4299-BD5E-9F48DF7AC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87463"/>
            <a:ext cx="8153400" cy="553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Oval 8">
            <a:extLst>
              <a:ext uri="{FF2B5EF4-FFF2-40B4-BE49-F238E27FC236}">
                <a16:creationId xmlns:a16="http://schemas.microsoft.com/office/drawing/2014/main" id="{F17BB3A7-78DD-4374-9048-8F2B211FD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500688"/>
            <a:ext cx="3482975" cy="355600"/>
          </a:xfrm>
          <a:prstGeom prst="ellipse">
            <a:avLst/>
          </a:prstGeom>
          <a:noFill/>
          <a:ln w="38100" algn="ctr">
            <a:solidFill>
              <a:srgbClr val="E1004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335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04E38DC1-E5C1-4577-A382-780D9387AF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1625" y="301625"/>
            <a:ext cx="8537575" cy="609600"/>
          </a:xfrm>
        </p:spPr>
        <p:txBody>
          <a:bodyPr/>
          <a:lstStyle/>
          <a:p>
            <a:pPr algn="ctr"/>
            <a:r>
              <a:rPr lang="en-US" altLang="en-US" sz="3200" dirty="0"/>
              <a:t>Le </a:t>
            </a:r>
            <a:r>
              <a:rPr lang="en-US" altLang="en-US" sz="3200" dirty="0" err="1"/>
              <a:t>superviseur</a:t>
            </a:r>
            <a:r>
              <a:rPr lang="en-US" altLang="en-US" sz="3200" dirty="0"/>
              <a:t> </a:t>
            </a:r>
            <a:r>
              <a:rPr lang="en-US" altLang="en-US" sz="3200" dirty="0" err="1"/>
              <a:t>affecte</a:t>
            </a:r>
            <a:r>
              <a:rPr lang="en-US" altLang="en-US" sz="3200" dirty="0"/>
              <a:t> des ménages</a:t>
            </a:r>
          </a:p>
        </p:txBody>
      </p:sp>
      <p:sp>
        <p:nvSpPr>
          <p:cNvPr id="16387" name="Rectangle 5">
            <a:extLst>
              <a:ext uri="{FF2B5EF4-FFF2-40B4-BE49-F238E27FC236}">
                <a16:creationId xmlns:a16="http://schemas.microsoft.com/office/drawing/2014/main" id="{A6545F7B-DEA8-4D32-86CD-74AF3DA52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pic>
        <p:nvPicPr>
          <p:cNvPr id="16388" name="Picture 4" descr="http://www.ccbhomes.com/wp-content/uploads/2014/09/step1.png">
            <a:extLst>
              <a:ext uri="{FF2B5EF4-FFF2-40B4-BE49-F238E27FC236}">
                <a16:creationId xmlns:a16="http://schemas.microsoft.com/office/drawing/2014/main" id="{FD2A7FB1-F690-4102-B6A4-D32813350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12713"/>
            <a:ext cx="88582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924E85-13CD-4819-93B0-3C049E8C5D6D}"/>
              </a:ext>
            </a:extLst>
          </p:cNvPr>
          <p:cNvSpPr txBox="1"/>
          <p:nvPr/>
        </p:nvSpPr>
        <p:spPr>
          <a:xfrm>
            <a:off x="614363" y="2936875"/>
            <a:ext cx="8201025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600" dirty="0">
                <a:latin typeface="+mn-lt"/>
              </a:rPr>
              <a:t>When finished, review the assignment:</a:t>
            </a:r>
          </a:p>
        </p:txBody>
      </p:sp>
      <p:pic>
        <p:nvPicPr>
          <p:cNvPr id="16390" name="Picture 1">
            <a:extLst>
              <a:ext uri="{FF2B5EF4-FFF2-40B4-BE49-F238E27FC236}">
                <a16:creationId xmlns:a16="http://schemas.microsoft.com/office/drawing/2014/main" id="{A67F03E2-1831-40E7-A87E-A2545DD468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913" y="1743075"/>
            <a:ext cx="577215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817890-4D66-4585-AA22-3C51C3DCB395}"/>
              </a:ext>
            </a:extLst>
          </p:cNvPr>
          <p:cNvSpPr txBox="1"/>
          <p:nvPr/>
        </p:nvSpPr>
        <p:spPr>
          <a:xfrm>
            <a:off x="674688" y="1192213"/>
            <a:ext cx="8201025" cy="4924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600" dirty="0">
                <a:latin typeface="+mn-lt"/>
              </a:rPr>
              <a:t>Si à un homme </a:t>
            </a:r>
            <a:r>
              <a:rPr lang="en-US" sz="2600" dirty="0" err="1">
                <a:latin typeface="+mn-lt"/>
              </a:rPr>
              <a:t>affecté</a:t>
            </a:r>
            <a:r>
              <a:rPr lang="en-US" sz="2600" dirty="0">
                <a:latin typeface="+mn-lt"/>
              </a:rPr>
              <a:t> un ménage non </a:t>
            </a:r>
            <a:r>
              <a:rPr lang="en-US" sz="2600" dirty="0" err="1">
                <a:latin typeface="+mn-lt"/>
              </a:rPr>
              <a:t>sélectionné</a:t>
            </a:r>
            <a:r>
              <a:rPr lang="en-US" sz="2600" dirty="0">
                <a:latin typeface="+mn-lt"/>
              </a:rPr>
              <a:t> :</a:t>
            </a:r>
          </a:p>
        </p:txBody>
      </p:sp>
      <p:pic>
        <p:nvPicPr>
          <p:cNvPr id="16392" name="Picture 3">
            <a:extLst>
              <a:ext uri="{FF2B5EF4-FFF2-40B4-BE49-F238E27FC236}">
                <a16:creationId xmlns:a16="http://schemas.microsoft.com/office/drawing/2014/main" id="{1D717868-99EE-49FD-B38D-B6870C587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913" y="3470275"/>
            <a:ext cx="5018087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>
            <a:extLst>
              <a:ext uri="{FF2B5EF4-FFF2-40B4-BE49-F238E27FC236}">
                <a16:creationId xmlns:a16="http://schemas.microsoft.com/office/drawing/2014/main" id="{CFD57DD1-7BD9-499C-B064-207F7CAD6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61849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en-US" sz="2800" dirty="0">
              <a:latin typeface="Times" panose="02020603050405020304" pitchFamily="18" charset="0"/>
            </a:endParaRPr>
          </a:p>
        </p:txBody>
      </p:sp>
      <p:pic>
        <p:nvPicPr>
          <p:cNvPr id="18435" name="Picture 8" descr="https://upload.wikimedia.org/wikipedia/commons/thumb/d/da/Bluetooth.svg/2000px-Bluetooth.svg.png">
            <a:extLst>
              <a:ext uri="{FF2B5EF4-FFF2-40B4-BE49-F238E27FC236}">
                <a16:creationId xmlns:a16="http://schemas.microsoft.com/office/drawing/2014/main" id="{B907BBD7-B5DC-4C5A-BBA3-679B57814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950" y="1676400"/>
            <a:ext cx="111125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Title 5">
            <a:extLst>
              <a:ext uri="{FF2B5EF4-FFF2-40B4-BE49-F238E27FC236}">
                <a16:creationId xmlns:a16="http://schemas.microsoft.com/office/drawing/2014/main" id="{0CD4654F-45E0-4755-8FC9-5CE598B8F4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01625"/>
            <a:ext cx="83058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fr-FR" altLang="en-US" sz="4400" dirty="0"/>
              <a:t>Transfer des données par Bluetooth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42EF97-45EB-4C30-BB8B-235D980FDF95}"/>
              </a:ext>
            </a:extLst>
          </p:cNvPr>
          <p:cNvSpPr txBox="1"/>
          <p:nvPr/>
        </p:nvSpPr>
        <p:spPr>
          <a:xfrm>
            <a:off x="685800" y="906145"/>
            <a:ext cx="7315200" cy="403187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fr-FR" sz="2400" dirty="0">
                <a:latin typeface="+mn-lt"/>
              </a:rPr>
              <a:t>Bluetooth est une technologie sans fil permettant de partager des données sur une courte distance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fr-FR" sz="2400" dirty="0">
                <a:latin typeface="+mn-lt"/>
              </a:rPr>
              <a:t>CMIS utilise Bluetooth pour transférer les données au sein de chaque équipe. </a:t>
            </a:r>
          </a:p>
          <a:p>
            <a:pPr marL="457200" indent="-4572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fr-FR" altLang="en-US" sz="2400" dirty="0">
                <a:latin typeface="+mn-lt"/>
              </a:rPr>
              <a:t>Chaque tablette a un Bluetooth intégré</a:t>
            </a:r>
            <a:endParaRPr lang="fr-FR" sz="2400" dirty="0">
              <a:latin typeface="+mn-lt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fr-FR" altLang="en-US" sz="2400" dirty="0">
                <a:latin typeface="+mj-lt"/>
              </a:rPr>
              <a:t>Utilisé pour affecter les ménages, envoyer les données au superviseur, partager les ménages</a:t>
            </a:r>
            <a:endParaRPr lang="fr-FR" sz="2400" dirty="0">
              <a:latin typeface="+mj-lt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fr-FR" altLang="en-US" sz="2400" dirty="0">
                <a:latin typeface="+mn-lt"/>
              </a:rPr>
              <a:t>Emetteur et Récepteur dans chaque transfert</a:t>
            </a:r>
            <a:endParaRPr lang="fr-FR" sz="2000" dirty="0">
              <a:latin typeface="+mn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19791B7F-756F-46C9-9F45-C07E38138A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147003"/>
            <a:ext cx="7772400" cy="914400"/>
          </a:xfrm>
        </p:spPr>
        <p:txBody>
          <a:bodyPr/>
          <a:lstStyle/>
          <a:p>
            <a:r>
              <a:rPr lang="en-US" altLang="en-US" sz="3600" dirty="0"/>
              <a:t>Choses à </a:t>
            </a:r>
            <a:r>
              <a:rPr lang="en-US" altLang="en-US" sz="3600" dirty="0" err="1"/>
              <a:t>retenir</a:t>
            </a:r>
            <a:r>
              <a:rPr lang="en-US" altLang="en-US" sz="3600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59392-21BB-42D3-86E4-E27B4BCA8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3800" y="1242378"/>
            <a:ext cx="5105400" cy="38862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fr-FR" sz="3200" dirty="0"/>
              <a:t>Le transfert Bluetooth se fait </a:t>
            </a:r>
            <a:r>
              <a:rPr lang="en-US" sz="3200" dirty="0">
                <a:solidFill>
                  <a:srgbClr val="FF0000"/>
                </a:solidFill>
              </a:rPr>
              <a:t>un </a:t>
            </a:r>
            <a:r>
              <a:rPr lang="en-US" sz="3200" dirty="0" err="1">
                <a:solidFill>
                  <a:srgbClr val="FF0000"/>
                </a:solidFill>
              </a:rPr>
              <a:t>vers</a:t>
            </a:r>
            <a:r>
              <a:rPr lang="en-US" sz="3200" dirty="0">
                <a:solidFill>
                  <a:srgbClr val="FF0000"/>
                </a:solidFill>
              </a:rPr>
              <a:t> un </a:t>
            </a:r>
          </a:p>
          <a:p>
            <a:pPr>
              <a:defRPr/>
            </a:pPr>
            <a:r>
              <a:rPr lang="fr-FR" sz="3200" dirty="0"/>
              <a:t>La portée efficace du Bluetooth est d'environ 10 mètres</a:t>
            </a:r>
            <a:endParaRPr lang="en-US" sz="3200" dirty="0"/>
          </a:p>
          <a:p>
            <a:pPr>
              <a:defRPr/>
            </a:pPr>
            <a:r>
              <a:rPr lang="fr-FR" sz="3200" dirty="0"/>
              <a:t>L'expéditeur et le destinataire doivent se coordonner afin qu'ils commencent tous les deux le processus de transfert à peu près en même temps</a:t>
            </a:r>
            <a:endParaRPr lang="en-US" sz="3200" dirty="0"/>
          </a:p>
          <a:p>
            <a:pPr>
              <a:defRPr/>
            </a:pPr>
            <a:r>
              <a:rPr lang="fr-FR" sz="3200" dirty="0"/>
              <a:t>S'ils ne se coordonnent pas bien, l'une des tablettes peut expirer (30 secondes sans connexion)</a:t>
            </a:r>
            <a:endParaRPr lang="en-US" sz="3200" dirty="0"/>
          </a:p>
          <a:p>
            <a:pPr>
              <a:defRPr/>
            </a:pPr>
            <a:endParaRPr lang="en-US" sz="3200" dirty="0"/>
          </a:p>
          <a:p>
            <a:pPr>
              <a:defRPr/>
            </a:pPr>
            <a:endParaRPr lang="en-US" sz="3200" dirty="0"/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  <p:pic>
        <p:nvPicPr>
          <p:cNvPr id="10244" name="Picture 3" descr="A picture containing clipart&#10;&#10;Description automatically generated">
            <a:extLst>
              <a:ext uri="{FF2B5EF4-FFF2-40B4-BE49-F238E27FC236}">
                <a16:creationId xmlns:a16="http://schemas.microsoft.com/office/drawing/2014/main" id="{FE18DF29-9755-43BF-85FD-D6EB83690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20800"/>
            <a:ext cx="2193925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4">
            <a:extLst>
              <a:ext uri="{FF2B5EF4-FFF2-40B4-BE49-F238E27FC236}">
                <a16:creationId xmlns:a16="http://schemas.microsoft.com/office/drawing/2014/main" id="{A9C6D514-7A32-4234-8268-F7D26A737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3800475"/>
            <a:ext cx="37909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19791B7F-756F-46C9-9F45-C07E38138A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fr-FR" altLang="en-US" sz="3600" dirty="0"/>
              <a:t>Besoin de coordination lors des transferts</a:t>
            </a:r>
            <a:endParaRPr lang="en-US" alt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59392-21BB-42D3-86E4-E27B4BCA8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1403"/>
            <a:ext cx="8839200" cy="1605597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fr-FR" sz="3200" dirty="0"/>
              <a:t>Les transferts Bluetooth sont comme passer une balle dans le sport</a:t>
            </a:r>
          </a:p>
          <a:p>
            <a:pPr marL="0" indent="0">
              <a:buNone/>
              <a:defRPr/>
            </a:pPr>
            <a:r>
              <a:rPr lang="en-US" sz="3200" dirty="0"/>
              <a:t> – </a:t>
            </a:r>
            <a:r>
              <a:rPr lang="fr-FR" sz="3200" dirty="0"/>
              <a:t>l'expéditeur et le destinataire doivent travailler ensemble</a:t>
            </a:r>
            <a:endParaRPr lang="en-US" sz="3200" dirty="0"/>
          </a:p>
          <a:p>
            <a:pPr>
              <a:defRPr/>
            </a:pPr>
            <a:endParaRPr lang="en-US" sz="3200" dirty="0"/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168EDC3-34C4-4670-A95A-0B0E8B37F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667000"/>
            <a:ext cx="3813630" cy="200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881D4FA-FC83-4D4E-9034-8DF08F7B5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630" y="3429000"/>
            <a:ext cx="4610100" cy="265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167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AAB2C266-5A7B-4F4F-A37D-393167C7B0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1625"/>
            <a:ext cx="86106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fr-FR" altLang="en-US" sz="3600" dirty="0"/>
              <a:t>Les enquêteurs se préparent pour recevoir</a:t>
            </a:r>
          </a:p>
        </p:txBody>
      </p:sp>
      <p:pic>
        <p:nvPicPr>
          <p:cNvPr id="20483" name="Picture 4" descr="http://www.byui.edu/Images/disability_services/step2-resized200x209.png">
            <a:extLst>
              <a:ext uri="{FF2B5EF4-FFF2-40B4-BE49-F238E27FC236}">
                <a16:creationId xmlns:a16="http://schemas.microsoft.com/office/drawing/2014/main" id="{73F8D91B-35A3-4000-A187-A63F64C5B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30163"/>
            <a:ext cx="947738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FBB68B-FAFE-4A95-BE66-63C6DBEC5007}"/>
              </a:ext>
            </a:extLst>
          </p:cNvPr>
          <p:cNvSpPr txBox="1"/>
          <p:nvPr/>
        </p:nvSpPr>
        <p:spPr>
          <a:xfrm>
            <a:off x="409575" y="1143000"/>
            <a:ext cx="8353425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sz="2400" dirty="0">
                <a:latin typeface="+mn-lt"/>
              </a:rPr>
              <a:t>Dans le menu principal de l’enquêteur,  faites ce qui suit 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585B19-6956-410D-8F73-4D18E1973EE9}"/>
              </a:ext>
            </a:extLst>
          </p:cNvPr>
          <p:cNvSpPr txBox="1"/>
          <p:nvPr/>
        </p:nvSpPr>
        <p:spPr>
          <a:xfrm>
            <a:off x="685800" y="4406900"/>
            <a:ext cx="4876800" cy="157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sz="2400" dirty="0">
                <a:latin typeface="+mn-lt"/>
              </a:rPr>
              <a:t>Le système commence à rechercher une connexion Bluetooth - les enquêteurs informent les superviseurs qu'ils sont prêts …</a:t>
            </a:r>
          </a:p>
        </p:txBody>
      </p:sp>
      <p:cxnSp>
        <p:nvCxnSpPr>
          <p:cNvPr id="20486" name="Straight Connector 11">
            <a:extLst>
              <a:ext uri="{FF2B5EF4-FFF2-40B4-BE49-F238E27FC236}">
                <a16:creationId xmlns:a16="http://schemas.microsoft.com/office/drawing/2014/main" id="{836EF8E0-D28B-4DC7-A8BF-663256880EF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61975" y="4041775"/>
            <a:ext cx="8153400" cy="0"/>
          </a:xfrm>
          <a:prstGeom prst="line">
            <a:avLst/>
          </a:prstGeom>
          <a:noFill/>
          <a:ln w="22225" algn="ctr">
            <a:solidFill>
              <a:srgbClr val="C2113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0487" name="Picture 2">
            <a:extLst>
              <a:ext uri="{FF2B5EF4-FFF2-40B4-BE49-F238E27FC236}">
                <a16:creationId xmlns:a16="http://schemas.microsoft.com/office/drawing/2014/main" id="{0E406266-002F-45B4-863E-0DFB120E0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600200"/>
            <a:ext cx="4114800" cy="239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8" name="Picture 7">
            <a:extLst>
              <a:ext uri="{FF2B5EF4-FFF2-40B4-BE49-F238E27FC236}">
                <a16:creationId xmlns:a16="http://schemas.microsoft.com/office/drawing/2014/main" id="{63516024-4C01-4EA9-A7CE-11EB7C611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043363"/>
            <a:ext cx="3228975" cy="273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9" name="Oval 25">
            <a:extLst>
              <a:ext uri="{FF2B5EF4-FFF2-40B4-BE49-F238E27FC236}">
                <a16:creationId xmlns:a16="http://schemas.microsoft.com/office/drawing/2014/main" id="{4E947DE6-DE47-4A7F-90C8-5A1544D85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667000"/>
            <a:ext cx="3482975" cy="355600"/>
          </a:xfrm>
          <a:prstGeom prst="ellipse">
            <a:avLst/>
          </a:prstGeom>
          <a:noFill/>
          <a:ln w="38100" algn="ctr">
            <a:solidFill>
              <a:srgbClr val="E1004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en-US" sz="2800" dirty="0">
              <a:latin typeface="Times" panose="02020603050405020304" pitchFamily="18" charset="0"/>
            </a:endParaRPr>
          </a:p>
        </p:txBody>
      </p:sp>
      <p:pic>
        <p:nvPicPr>
          <p:cNvPr id="20490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4847F8-D29C-4E99-A8E4-C4C15283F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601788"/>
            <a:ext cx="3798888" cy="258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1" name="Oval 22">
            <a:extLst>
              <a:ext uri="{FF2B5EF4-FFF2-40B4-BE49-F238E27FC236}">
                <a16:creationId xmlns:a16="http://schemas.microsoft.com/office/drawing/2014/main" id="{9AB5A1B3-1C92-4CA6-B353-DC8EFA22C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3302000"/>
            <a:ext cx="3482975" cy="355600"/>
          </a:xfrm>
          <a:prstGeom prst="ellipse">
            <a:avLst/>
          </a:prstGeom>
          <a:noFill/>
          <a:ln w="38100" algn="ctr">
            <a:solidFill>
              <a:srgbClr val="E1004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en-US" sz="2800" dirty="0">
              <a:latin typeface="Times" panose="02020603050405020304" pitchFamily="18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76FA1AB-9D7A-4049-B43D-78A931259043}"/>
              </a:ext>
            </a:extLst>
          </p:cNvPr>
          <p:cNvCxnSpPr>
            <a:cxnSpLocks/>
          </p:cNvCxnSpPr>
          <p:nvPr/>
        </p:nvCxnSpPr>
        <p:spPr bwMode="auto">
          <a:xfrm flipV="1">
            <a:off x="3148013" y="2917825"/>
            <a:ext cx="1347787" cy="411163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D9A18AA2-CA3F-43A0-8D77-AA09550DC7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6025" y="301625"/>
            <a:ext cx="7699375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fr-FR" altLang="en-US" sz="3600" dirty="0"/>
              <a:t>Les superviseurs se préparent pour envoyer</a:t>
            </a:r>
          </a:p>
        </p:txBody>
      </p:sp>
      <p:sp>
        <p:nvSpPr>
          <p:cNvPr id="21507" name="Rectangle 5">
            <a:extLst>
              <a:ext uri="{FF2B5EF4-FFF2-40B4-BE49-F238E27FC236}">
                <a16:creationId xmlns:a16="http://schemas.microsoft.com/office/drawing/2014/main" id="{9B958647-57FD-4083-B36E-62D7B0206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61849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en-US" sz="2800" dirty="0">
              <a:latin typeface="Times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396A5C-BC28-4DB4-9280-C8F1D42F2D43}"/>
              </a:ext>
            </a:extLst>
          </p:cNvPr>
          <p:cNvSpPr txBox="1"/>
          <p:nvPr/>
        </p:nvSpPr>
        <p:spPr>
          <a:xfrm>
            <a:off x="409575" y="1143000"/>
            <a:ext cx="85058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sz="2800" dirty="0">
                <a:latin typeface="+mn-lt"/>
              </a:rPr>
              <a:t>Dans le menu principal du superviseur,  faites ce qui suit </a:t>
            </a:r>
            <a:r>
              <a:rPr lang="fr-FR" dirty="0">
                <a:latin typeface="+mn-lt"/>
              </a:rPr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1B4D29-B18C-457A-ACF3-3C0A61B020E4}"/>
              </a:ext>
            </a:extLst>
          </p:cNvPr>
          <p:cNvSpPr txBox="1"/>
          <p:nvPr/>
        </p:nvSpPr>
        <p:spPr>
          <a:xfrm>
            <a:off x="371475" y="5086350"/>
            <a:ext cx="4800600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sz="2000" dirty="0">
                <a:latin typeface="+mn-lt"/>
              </a:rPr>
              <a:t>Le système commence à rechercher une connexion Bluetooth avec tous les enquêteurs, qu'ils soient en position de réception ou non</a:t>
            </a:r>
          </a:p>
        </p:txBody>
      </p:sp>
      <p:cxnSp>
        <p:nvCxnSpPr>
          <p:cNvPr id="21510" name="Straight Connector 10">
            <a:extLst>
              <a:ext uri="{FF2B5EF4-FFF2-40B4-BE49-F238E27FC236}">
                <a16:creationId xmlns:a16="http://schemas.microsoft.com/office/drawing/2014/main" id="{30A76140-26D2-44C8-AF56-6F377738B73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1938" y="4772025"/>
            <a:ext cx="8153400" cy="0"/>
          </a:xfrm>
          <a:prstGeom prst="line">
            <a:avLst/>
          </a:prstGeom>
          <a:noFill/>
          <a:ln w="22225" algn="ctr">
            <a:solidFill>
              <a:srgbClr val="C2113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1511" name="Picture 4" descr="http://www.byui.edu/Images/disability_services/step2-resized200x209.png">
            <a:extLst>
              <a:ext uri="{FF2B5EF4-FFF2-40B4-BE49-F238E27FC236}">
                <a16:creationId xmlns:a16="http://schemas.microsoft.com/office/drawing/2014/main" id="{1E1C79B4-770A-45D0-A1B8-D10D980C5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76200"/>
            <a:ext cx="947738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Picture 1">
            <a:extLst>
              <a:ext uri="{FF2B5EF4-FFF2-40B4-BE49-F238E27FC236}">
                <a16:creationId xmlns:a16="http://schemas.microsoft.com/office/drawing/2014/main" id="{D4F09499-16A0-4B7F-9647-587E16154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95450"/>
            <a:ext cx="3481388" cy="289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3" name="Picture 2">
            <a:extLst>
              <a:ext uri="{FF2B5EF4-FFF2-40B4-BE49-F238E27FC236}">
                <a16:creationId xmlns:a16="http://schemas.microsoft.com/office/drawing/2014/main" id="{91361B38-FB3F-463D-9ADF-E33946878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762125"/>
            <a:ext cx="3805238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F8631C-846A-42BD-A1A9-E6AD4B877906}"/>
              </a:ext>
            </a:extLst>
          </p:cNvPr>
          <p:cNvCxnSpPr>
            <a:cxnSpLocks/>
            <a:stCxn id="21515" idx="5"/>
          </p:cNvCxnSpPr>
          <p:nvPr/>
        </p:nvCxnSpPr>
        <p:spPr bwMode="auto">
          <a:xfrm>
            <a:off x="2971800" y="2301875"/>
            <a:ext cx="966788" cy="20955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5" name="Oval 15">
            <a:extLst>
              <a:ext uri="{FF2B5EF4-FFF2-40B4-BE49-F238E27FC236}">
                <a16:creationId xmlns:a16="http://schemas.microsoft.com/office/drawing/2014/main" id="{60990BA4-1FB7-45A7-8D42-F402CADC6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98663"/>
            <a:ext cx="3482975" cy="355600"/>
          </a:xfrm>
          <a:prstGeom prst="ellipse">
            <a:avLst/>
          </a:prstGeom>
          <a:noFill/>
          <a:ln w="38100" algn="ctr">
            <a:solidFill>
              <a:srgbClr val="E1004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en-US" sz="2800" dirty="0">
              <a:latin typeface="Times" panose="02020603050405020304" pitchFamily="18" charset="0"/>
            </a:endParaRPr>
          </a:p>
        </p:txBody>
      </p:sp>
      <p:sp>
        <p:nvSpPr>
          <p:cNvPr id="21516" name="Oval 16">
            <a:extLst>
              <a:ext uri="{FF2B5EF4-FFF2-40B4-BE49-F238E27FC236}">
                <a16:creationId xmlns:a16="http://schemas.microsoft.com/office/drawing/2014/main" id="{9985A2EC-2D4E-4829-925E-A4A601DE4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025" y="2362200"/>
            <a:ext cx="3482975" cy="355600"/>
          </a:xfrm>
          <a:prstGeom prst="ellipse">
            <a:avLst/>
          </a:prstGeom>
          <a:noFill/>
          <a:ln w="38100" algn="ctr">
            <a:solidFill>
              <a:srgbClr val="E1004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en-US" sz="2800" dirty="0">
              <a:latin typeface="Times" panose="02020603050405020304" pitchFamily="18" charset="0"/>
            </a:endParaRPr>
          </a:p>
        </p:txBody>
      </p:sp>
      <p:pic>
        <p:nvPicPr>
          <p:cNvPr id="21517" name="Picture 5">
            <a:extLst>
              <a:ext uri="{FF2B5EF4-FFF2-40B4-BE49-F238E27FC236}">
                <a16:creationId xmlns:a16="http://schemas.microsoft.com/office/drawing/2014/main" id="{783E7C79-6338-4FA7-BFA7-0C89BEE02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050" y="4038600"/>
            <a:ext cx="3333750" cy="277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51553F69-A536-46C0-A1EF-28C6F2E4D0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6025" y="301625"/>
            <a:ext cx="7089775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3600" dirty="0"/>
              <a:t>Les </a:t>
            </a:r>
            <a:r>
              <a:rPr lang="en-US" altLang="en-US" sz="3600" dirty="0" err="1"/>
              <a:t>superviseurs</a:t>
            </a:r>
            <a:r>
              <a:rPr lang="en-US" altLang="en-US" sz="3600" dirty="0"/>
              <a:t> </a:t>
            </a:r>
            <a:r>
              <a:rPr lang="en-US" altLang="en-US" sz="3600" dirty="0" err="1"/>
              <a:t>envoient</a:t>
            </a:r>
            <a:r>
              <a:rPr lang="en-US" altLang="en-US" sz="3600" dirty="0"/>
              <a:t> les affectations</a:t>
            </a:r>
          </a:p>
        </p:txBody>
      </p:sp>
      <p:sp>
        <p:nvSpPr>
          <p:cNvPr id="22531" name="Rectangle 5">
            <a:extLst>
              <a:ext uri="{FF2B5EF4-FFF2-40B4-BE49-F238E27FC236}">
                <a16:creationId xmlns:a16="http://schemas.microsoft.com/office/drawing/2014/main" id="{572E73F0-16E5-4704-B85F-14FD67194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pic>
        <p:nvPicPr>
          <p:cNvPr id="22532" name="Picture 6" descr="http://www.byui.edu/Images/disability_services/step3-resized200x209.png">
            <a:extLst>
              <a:ext uri="{FF2B5EF4-FFF2-40B4-BE49-F238E27FC236}">
                <a16:creationId xmlns:a16="http://schemas.microsoft.com/office/drawing/2014/main" id="{C75B22ED-6453-4051-B007-EB604CD7F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363"/>
            <a:ext cx="957263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C4D38A-5ACD-4A3E-9295-13A5C7347397}"/>
              </a:ext>
            </a:extLst>
          </p:cNvPr>
          <p:cNvSpPr txBox="1"/>
          <p:nvPr/>
        </p:nvSpPr>
        <p:spPr>
          <a:xfrm>
            <a:off x="533400" y="1143000"/>
            <a:ext cx="8201025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fr-FR" altLang="en-US" sz="2400" dirty="0">
                <a:latin typeface="+mn-lt"/>
              </a:rPr>
              <a:t>Chaque enquêteur en vert est connecté; Chaque enquêteur rouge n'est pas connecté / non apparié  </a:t>
            </a:r>
            <a:r>
              <a:rPr lang="en-US" sz="2400" dirty="0">
                <a:latin typeface="+mn-lt"/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85E157-4125-4150-BF22-6C2581746CED}"/>
              </a:ext>
            </a:extLst>
          </p:cNvPr>
          <p:cNvSpPr txBox="1"/>
          <p:nvPr/>
        </p:nvSpPr>
        <p:spPr>
          <a:xfrm>
            <a:off x="406400" y="5029200"/>
            <a:ext cx="8432800" cy="70788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sz="2000" dirty="0">
                <a:latin typeface="+mn-lt"/>
              </a:rPr>
              <a:t>Le superviseur peut essayer de s’apparier à plus d'enquêteurs ou peut envoyer des données à des enquêteurs connectés (puis réessayer tout le processus)</a:t>
            </a:r>
            <a:endParaRPr lang="en-US" sz="2000" dirty="0"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3D215F-A6A3-4C28-8624-DC4446AF2134}"/>
              </a:ext>
            </a:extLst>
          </p:cNvPr>
          <p:cNvSpPr txBox="1"/>
          <p:nvPr/>
        </p:nvSpPr>
        <p:spPr>
          <a:xfrm>
            <a:off x="5791200" y="2328863"/>
            <a:ext cx="2943225" cy="1938992"/>
          </a:xfrm>
          <a:prstGeom prst="rect">
            <a:avLst/>
          </a:prstGeom>
          <a:noFill/>
          <a:ln w="15875">
            <a:solidFill>
              <a:srgbClr val="C2113A"/>
            </a:solidFill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fr-FR" altLang="en-US" sz="2400" dirty="0">
                <a:latin typeface="+mn-lt"/>
              </a:rPr>
              <a:t>Cliquez sur</a:t>
            </a:r>
            <a:r>
              <a:rPr lang="en-US" altLang="en-US" sz="2400" b="1" dirty="0">
                <a:latin typeface="+mn-lt"/>
              </a:rPr>
              <a:t> Send data</a:t>
            </a:r>
            <a:r>
              <a:rPr lang="fr-FR" altLang="en-US" sz="2400" dirty="0">
                <a:latin typeface="+mn-lt"/>
              </a:rPr>
              <a:t> lorsque vous êtes prêt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2400" dirty="0">
                <a:latin typeface="+mn-lt"/>
              </a:rPr>
              <a:t>(Tous les enquêteurs sont verts ou rouges)</a:t>
            </a:r>
            <a:endParaRPr lang="en-US" sz="2400" dirty="0"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E4E789-6EC4-4F39-8C29-9556A5C8729E}"/>
              </a:ext>
            </a:extLst>
          </p:cNvPr>
          <p:cNvSpPr txBox="1"/>
          <p:nvPr/>
        </p:nvSpPr>
        <p:spPr>
          <a:xfrm>
            <a:off x="533400" y="5724525"/>
            <a:ext cx="8201025" cy="9540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2800" dirty="0">
                <a:latin typeface="+mn-lt"/>
              </a:rPr>
              <a:t>Si le transfert se fait avec succès, les fenêtres Bluetooth de l'enquêteur et du superviseur se ferment</a:t>
            </a:r>
            <a:endParaRPr lang="en-US" dirty="0">
              <a:latin typeface="+mn-lt"/>
            </a:endParaRPr>
          </a:p>
        </p:txBody>
      </p:sp>
      <p:pic>
        <p:nvPicPr>
          <p:cNvPr id="22537" name="Picture 1">
            <a:extLst>
              <a:ext uri="{FF2B5EF4-FFF2-40B4-BE49-F238E27FC236}">
                <a16:creationId xmlns:a16="http://schemas.microsoft.com/office/drawing/2014/main" id="{C437C05A-6BDB-4EB1-9287-E277E73F7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2074863"/>
            <a:ext cx="3175000" cy="280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538" name="Elbow Connector 3">
            <a:extLst>
              <a:ext uri="{FF2B5EF4-FFF2-40B4-BE49-F238E27FC236}">
                <a16:creationId xmlns:a16="http://schemas.microsoft.com/office/drawing/2014/main" id="{D6F1E232-21C7-4B2A-89A3-A3A3B90BAE4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667000" y="2667000"/>
            <a:ext cx="3124200" cy="1676400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rgbClr val="00206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0F56DA73-153C-4DD3-A997-99193C1448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6025" y="301625"/>
            <a:ext cx="7089775" cy="609600"/>
          </a:xfrm>
        </p:spPr>
        <p:txBody>
          <a:bodyPr/>
          <a:lstStyle/>
          <a:p>
            <a:pPr algn="ctr"/>
            <a:r>
              <a:rPr lang="en-US" altLang="en-US" sz="3200" dirty="0" err="1"/>
              <a:t>Enquêteurs</a:t>
            </a:r>
            <a:r>
              <a:rPr lang="en-US" altLang="en-US" sz="3200" dirty="0"/>
              <a:t> </a:t>
            </a:r>
            <a:r>
              <a:rPr lang="en-US" altLang="en-US" sz="3200" dirty="0" err="1"/>
              <a:t>confirment</a:t>
            </a:r>
            <a:r>
              <a:rPr lang="en-US" altLang="en-US" sz="3200" dirty="0"/>
              <a:t> </a:t>
            </a:r>
            <a:r>
              <a:rPr lang="en-US" altLang="en-US" sz="3200" dirty="0" err="1"/>
              <a:t>l’affectation</a:t>
            </a:r>
            <a:endParaRPr lang="en-US" altLang="en-US" sz="3200" dirty="0"/>
          </a:p>
        </p:txBody>
      </p:sp>
      <p:sp>
        <p:nvSpPr>
          <p:cNvPr id="24579" name="Rectangle 5">
            <a:extLst>
              <a:ext uri="{FF2B5EF4-FFF2-40B4-BE49-F238E27FC236}">
                <a16:creationId xmlns:a16="http://schemas.microsoft.com/office/drawing/2014/main" id="{6731A3BA-8953-4A78-951A-321D6FA6D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pic>
        <p:nvPicPr>
          <p:cNvPr id="24580" name="Picture 8" descr="http://www.byui.edu/Images/disability_services/step4-resized200x209.png">
            <a:extLst>
              <a:ext uri="{FF2B5EF4-FFF2-40B4-BE49-F238E27FC236}">
                <a16:creationId xmlns:a16="http://schemas.microsoft.com/office/drawing/2014/main" id="{08B06203-0A63-4720-B8DE-1617B09AD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9063"/>
            <a:ext cx="933450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288F4CD-F199-4538-A517-844AABBA6B12}"/>
              </a:ext>
            </a:extLst>
          </p:cNvPr>
          <p:cNvSpPr txBox="1"/>
          <p:nvPr/>
        </p:nvSpPr>
        <p:spPr>
          <a:xfrm>
            <a:off x="409575" y="1219200"/>
            <a:ext cx="835342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Dans le menu principal </a:t>
            </a:r>
            <a:r>
              <a:rPr lang="en-US" dirty="0" err="1">
                <a:latin typeface="+mn-lt"/>
              </a:rPr>
              <a:t>enquêteur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choisir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ce</a:t>
            </a:r>
            <a:r>
              <a:rPr lang="en-US" dirty="0">
                <a:latin typeface="+mn-lt"/>
              </a:rPr>
              <a:t> qui suit :</a:t>
            </a:r>
          </a:p>
        </p:txBody>
      </p:sp>
      <p:cxnSp>
        <p:nvCxnSpPr>
          <p:cNvPr id="24582" name="Straight Connector 17">
            <a:extLst>
              <a:ext uri="{FF2B5EF4-FFF2-40B4-BE49-F238E27FC236}">
                <a16:creationId xmlns:a16="http://schemas.microsoft.com/office/drawing/2014/main" id="{5FD344B2-0F39-4605-92FE-06EE897C27E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3400" y="4267200"/>
            <a:ext cx="8153400" cy="0"/>
          </a:xfrm>
          <a:prstGeom prst="line">
            <a:avLst/>
          </a:prstGeom>
          <a:noFill/>
          <a:ln w="22225" algn="ctr">
            <a:solidFill>
              <a:srgbClr val="C2113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9267541-4A0F-408E-BBD6-11BFE4C10D1C}"/>
              </a:ext>
            </a:extLst>
          </p:cNvPr>
          <p:cNvSpPr txBox="1"/>
          <p:nvPr/>
        </p:nvSpPr>
        <p:spPr>
          <a:xfrm>
            <a:off x="457200" y="4343400"/>
            <a:ext cx="8077200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2400" dirty="0">
                <a:latin typeface="+mn-lt"/>
              </a:rPr>
              <a:t>Confirmez que tous les ménages affectés sont listés. Si oui, </a:t>
            </a:r>
            <a:r>
              <a:rPr lang="fr-FR" sz="2400" dirty="0">
                <a:solidFill>
                  <a:srgbClr val="FF0000"/>
                </a:solidFill>
                <a:latin typeface="+mn-lt"/>
              </a:rPr>
              <a:t>BRAVO!! </a:t>
            </a:r>
            <a:r>
              <a:rPr lang="fr-FR" sz="2400" dirty="0">
                <a:solidFill>
                  <a:srgbClr val="1E4ABD"/>
                </a:solidFill>
              </a:rPr>
              <a:t>BRAVO</a:t>
            </a:r>
            <a:r>
              <a:rPr lang="fr-FR" sz="2400" dirty="0">
                <a:solidFill>
                  <a:srgbClr val="1E4ABD"/>
                </a:solidFill>
                <a:latin typeface="+mn-lt"/>
              </a:rPr>
              <a:t>!!</a:t>
            </a:r>
            <a:r>
              <a:rPr lang="en-US" sz="2400" dirty="0">
                <a:solidFill>
                  <a:srgbClr val="1E4ABD"/>
                </a:solidFill>
                <a:latin typeface="+mn-lt"/>
              </a:rPr>
              <a:t> </a:t>
            </a:r>
          </a:p>
        </p:txBody>
      </p:sp>
      <p:pic>
        <p:nvPicPr>
          <p:cNvPr id="24584" name="Picture 1">
            <a:extLst>
              <a:ext uri="{FF2B5EF4-FFF2-40B4-BE49-F238E27FC236}">
                <a16:creationId xmlns:a16="http://schemas.microsoft.com/office/drawing/2014/main" id="{FE3B02FA-0491-4F53-90CA-BE05701EE9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27200"/>
            <a:ext cx="3784600" cy="242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5" name="Picture 1">
            <a:extLst>
              <a:ext uri="{FF2B5EF4-FFF2-40B4-BE49-F238E27FC236}">
                <a16:creationId xmlns:a16="http://schemas.microsoft.com/office/drawing/2014/main" id="{051E0BA5-FE64-416E-B3BA-1A2874EB37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17738"/>
            <a:ext cx="41910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6" name="Picture 1">
            <a:extLst>
              <a:ext uri="{FF2B5EF4-FFF2-40B4-BE49-F238E27FC236}">
                <a16:creationId xmlns:a16="http://schemas.microsoft.com/office/drawing/2014/main" id="{43E19992-147D-47F9-8A86-DA19D97B7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5137150"/>
            <a:ext cx="714375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33EF649-91CE-427C-9E09-630BD2A73E8F}"/>
              </a:ext>
            </a:extLst>
          </p:cNvPr>
          <p:cNvCxnSpPr>
            <a:cxnSpLocks/>
          </p:cNvCxnSpPr>
          <p:nvPr/>
        </p:nvCxnSpPr>
        <p:spPr bwMode="auto">
          <a:xfrm>
            <a:off x="3429000" y="2133600"/>
            <a:ext cx="1219200" cy="60960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ACCBFB19-3D5C-406A-976A-6362BB9322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86800" cy="6096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fr-FR" altLang="en-US" sz="3600"/>
              <a:t>Flux du travail de terrain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0573310-7297-451E-8430-1A637F936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76325"/>
            <a:ext cx="3036887" cy="762000"/>
          </a:xfrm>
          <a:prstGeom prst="rect">
            <a:avLst/>
          </a:prstGeom>
          <a:noFill/>
          <a:ln w="9525">
            <a:solidFill>
              <a:srgbClr val="E10040"/>
            </a:solidFill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fr-FR" altLang="en-US" sz="2000" dirty="0"/>
              <a:t>Arrivée en grappe, Identifier les ménages</a:t>
            </a:r>
            <a:endParaRPr lang="fr-FR" altLang="en-US" sz="2000" kern="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0BB1599-61D5-44DB-9286-0E0A87763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012496"/>
            <a:ext cx="3048000" cy="971550"/>
          </a:xfrm>
          <a:prstGeom prst="rect">
            <a:avLst/>
          </a:prstGeom>
          <a:solidFill>
            <a:srgbClr val="FFC000"/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fr-FR" altLang="en-US" sz="2000" kern="0" dirty="0"/>
              <a:t>Le superviseur affecte des ménages aux enquêteurs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21CE644-EB09-4E25-A5D6-FEA52FD27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3098346"/>
            <a:ext cx="3048000" cy="1340304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fr-FR" altLang="en-US" sz="2000" b="1">
                <a:solidFill>
                  <a:schemeClr val="tx2"/>
                </a:solidFill>
              </a:rPr>
              <a:t>Enquêteurs interviewent les MG, identifient les personnes éligibles</a:t>
            </a:r>
            <a:endParaRPr lang="fr-FR" altLang="en-US" sz="2000" kern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6E585BF-0DA3-49A8-96AB-3B05AD41A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5791200"/>
            <a:ext cx="3067050" cy="76200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fr-FR" altLang="en-US" sz="2000" kern="0"/>
              <a:t>Les biomarqueurs prennent taille &amp;poids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63AE71F-7875-4334-A5D6-93774AD90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990600"/>
            <a:ext cx="3417888" cy="161925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fr-FR" altLang="en-US" sz="2200" b="1">
                <a:solidFill>
                  <a:schemeClr val="tx2"/>
                </a:solidFill>
              </a:rPr>
              <a:t>Enquêteurs  procèdent aux interviews des éligibles, saisissent des données sur biomarqueurs</a:t>
            </a:r>
            <a:endParaRPr lang="fr-FR" altLang="en-US" sz="2200" kern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50D43A6B-15AC-49A3-830B-52601B444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4338" y="2679246"/>
            <a:ext cx="3417887" cy="838200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fr-FR" altLang="en-US" sz="2200" b="1">
                <a:solidFill>
                  <a:schemeClr val="tx2"/>
                </a:solidFill>
              </a:rPr>
              <a:t>Enquêteurs envoient les données au superviseur</a:t>
            </a:r>
            <a:endParaRPr lang="fr-FR" altLang="en-US" sz="2200" kern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51F305FE-1E26-48A4-B14D-3270457A7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4338" y="3562349"/>
            <a:ext cx="3417887" cy="1066801"/>
          </a:xfrm>
          <a:prstGeom prst="rect">
            <a:avLst/>
          </a:prstGeom>
          <a:noFill/>
          <a:ln w="9525">
            <a:solidFill>
              <a:schemeClr val="accent1">
                <a:lumMod val="90000"/>
              </a:schemeClr>
            </a:solidFill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fr-FR" altLang="en-US" sz="2200" kern="0"/>
              <a:t>Le superviseur exécute un contrôle pour fermer la grappe</a:t>
            </a:r>
            <a:r>
              <a:rPr lang="fr-FR" altLang="en-US" sz="2400" kern="0"/>
              <a:t> 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78BA2C74-7488-42F8-92FC-B744123B4D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4338" y="5791200"/>
            <a:ext cx="3417887" cy="838200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fr-FR" altLang="en-US" sz="2200" b="1">
                <a:solidFill>
                  <a:schemeClr val="tx2"/>
                </a:solidFill>
              </a:rPr>
              <a:t>Le superviseur transmet les données au BC</a:t>
            </a:r>
            <a:endParaRPr lang="fr-FR" altLang="en-US" sz="2200" kern="0"/>
          </a:p>
        </p:txBody>
      </p:sp>
      <p:cxnSp>
        <p:nvCxnSpPr>
          <p:cNvPr id="40971" name="Straight Arrow Connector 19">
            <a:extLst>
              <a:ext uri="{FF2B5EF4-FFF2-40B4-BE49-F238E27FC236}">
                <a16:creationId xmlns:a16="http://schemas.microsoft.com/office/drawing/2014/main" id="{07614346-23F4-40F3-8DEC-0AFE064FED5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33800" y="1447800"/>
            <a:ext cx="0" cy="5029200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2" name="Straight Arrow Connector 22">
            <a:extLst>
              <a:ext uri="{FF2B5EF4-FFF2-40B4-BE49-F238E27FC236}">
                <a16:creationId xmlns:a16="http://schemas.microsoft.com/office/drawing/2014/main" id="{759ED552-64A9-4D33-BD68-F95D0A4D064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34000" y="1447800"/>
            <a:ext cx="0" cy="5029200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3" name="Straight Arrow Connector 23">
            <a:extLst>
              <a:ext uri="{FF2B5EF4-FFF2-40B4-BE49-F238E27FC236}">
                <a16:creationId xmlns:a16="http://schemas.microsoft.com/office/drawing/2014/main" id="{12CE62E7-20DC-49F2-A7FB-3461E097088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905250" y="1600200"/>
            <a:ext cx="1276350" cy="4724400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Rectangle 2">
            <a:extLst>
              <a:ext uri="{FF2B5EF4-FFF2-40B4-BE49-F238E27FC236}">
                <a16:creationId xmlns:a16="http://schemas.microsoft.com/office/drawing/2014/main" id="{63BF229F-FAD4-442A-A9E4-C952A413B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4338" y="4800598"/>
            <a:ext cx="3409950" cy="838201"/>
          </a:xfrm>
          <a:prstGeom prst="rect">
            <a:avLst/>
          </a:prstGeom>
          <a:noFill/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fr-FR" altLang="en-US" sz="2200" kern="0"/>
              <a:t>Le superviseur procède à la remesure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5DE893BE-B9D7-4394-8E32-586003EB0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3" y="4629150"/>
            <a:ext cx="3143250" cy="971550"/>
          </a:xfrm>
          <a:prstGeom prst="rect">
            <a:avLst/>
          </a:prstGeom>
          <a:noFill/>
          <a:ln w="9525">
            <a:solidFill>
              <a:srgbClr val="666666"/>
            </a:solidFill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fr-FR" altLang="en-US" sz="2000" kern="0"/>
              <a:t>Les enquêteurs envoient les données aux superviseurs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A98AF909-2B85-4AB8-B7AF-47D9FEFA84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6025" y="301625"/>
            <a:ext cx="7089775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000" dirty="0" err="1"/>
              <a:t>Vidéo</a:t>
            </a:r>
            <a:r>
              <a:rPr lang="en-US" altLang="en-US" sz="4000" dirty="0"/>
              <a:t> et discussion</a:t>
            </a:r>
          </a:p>
        </p:txBody>
      </p:sp>
      <p:sp>
        <p:nvSpPr>
          <p:cNvPr id="25603" name="Rectangle 5">
            <a:extLst>
              <a:ext uri="{FF2B5EF4-FFF2-40B4-BE49-F238E27FC236}">
                <a16:creationId xmlns:a16="http://schemas.microsoft.com/office/drawing/2014/main" id="{BE74912B-F00C-4798-9257-227DABE7F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9717ED-4848-4567-BE10-332B2A19013E}"/>
              </a:ext>
            </a:extLst>
          </p:cNvPr>
          <p:cNvSpPr txBox="1"/>
          <p:nvPr/>
        </p:nvSpPr>
        <p:spPr>
          <a:xfrm>
            <a:off x="409575" y="1255713"/>
            <a:ext cx="835342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latin typeface="+mn-lt"/>
              </a:rPr>
              <a:t>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07B83C-D532-43DF-8A7B-1D556485F9FA}"/>
              </a:ext>
            </a:extLst>
          </p:cNvPr>
          <p:cNvSpPr txBox="1"/>
          <p:nvPr/>
        </p:nvSpPr>
        <p:spPr>
          <a:xfrm>
            <a:off x="685800" y="3084513"/>
            <a:ext cx="4321175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637897-15F2-4613-9FCB-2430AA9B61C2}"/>
              </a:ext>
            </a:extLst>
          </p:cNvPr>
          <p:cNvSpPr txBox="1"/>
          <p:nvPr/>
        </p:nvSpPr>
        <p:spPr>
          <a:xfrm>
            <a:off x="1828800" y="1924417"/>
            <a:ext cx="56404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 on transfer of assignments</a:t>
            </a:r>
            <a:endParaRPr lang="en-US" sz="3200" dirty="0">
              <a:latin typeface="+mn-l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A98AF909-2B85-4AB8-B7AF-47D9FEFA84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6025" y="301625"/>
            <a:ext cx="7089775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000" dirty="0" err="1"/>
              <a:t>Exercice</a:t>
            </a:r>
            <a:r>
              <a:rPr lang="en-US" altLang="en-US" sz="4000" dirty="0"/>
              <a:t> – 30 minutes</a:t>
            </a:r>
          </a:p>
        </p:txBody>
      </p:sp>
      <p:sp>
        <p:nvSpPr>
          <p:cNvPr id="25603" name="Rectangle 5">
            <a:extLst>
              <a:ext uri="{FF2B5EF4-FFF2-40B4-BE49-F238E27FC236}">
                <a16:creationId xmlns:a16="http://schemas.microsoft.com/office/drawing/2014/main" id="{BE74912B-F00C-4798-9257-227DABE7F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9717ED-4848-4567-BE10-332B2A19013E}"/>
              </a:ext>
            </a:extLst>
          </p:cNvPr>
          <p:cNvSpPr txBox="1"/>
          <p:nvPr/>
        </p:nvSpPr>
        <p:spPr>
          <a:xfrm>
            <a:off x="357187" y="862509"/>
            <a:ext cx="8786813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fr-FR" dirty="0">
                <a:latin typeface="+mn-lt"/>
              </a:rPr>
              <a:t>Les superviseurs et les enquêteurs ouvrent leurs menus respectifs</a:t>
            </a:r>
            <a:endParaRPr lang="en-US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+mn-lt"/>
              </a:rPr>
              <a:t>Les </a:t>
            </a:r>
            <a:r>
              <a:rPr lang="en-US" dirty="0" err="1">
                <a:latin typeface="+mn-lt"/>
              </a:rPr>
              <a:t>superviseurs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ouvrent</a:t>
            </a:r>
            <a:r>
              <a:rPr lang="en-US" dirty="0">
                <a:latin typeface="+mn-lt"/>
              </a:rPr>
              <a:t> le </a:t>
            </a:r>
            <a:r>
              <a:rPr lang="en-US" dirty="0" err="1">
                <a:latin typeface="+mn-lt"/>
              </a:rPr>
              <a:t>formulaire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d’affectation</a:t>
            </a:r>
            <a:r>
              <a:rPr lang="en-US" dirty="0">
                <a:latin typeface="+mn-lt"/>
              </a:rPr>
              <a:t> (option 1 du menu </a:t>
            </a:r>
            <a:r>
              <a:rPr lang="en-US" dirty="0" err="1">
                <a:latin typeface="+mn-lt"/>
              </a:rPr>
              <a:t>superviseur</a:t>
            </a:r>
            <a:r>
              <a:rPr lang="en-US" dirty="0">
                <a:latin typeface="+mn-lt"/>
              </a:rPr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+mn-lt"/>
              </a:rPr>
              <a:t>Affecter UN ménage à </a:t>
            </a:r>
            <a:r>
              <a:rPr lang="en-US" dirty="0" err="1">
                <a:latin typeface="+mn-lt"/>
              </a:rPr>
              <a:t>chaque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enquêteur</a:t>
            </a:r>
            <a:r>
              <a:rPr lang="en-US" dirty="0">
                <a:latin typeface="+mn-lt"/>
              </a:rPr>
              <a:t> de </a:t>
            </a:r>
            <a:r>
              <a:rPr lang="en-US" dirty="0" err="1">
                <a:latin typeface="+mn-lt"/>
              </a:rPr>
              <a:t>leur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équipe</a:t>
            </a:r>
            <a:r>
              <a:rPr lang="en-US" dirty="0">
                <a:latin typeface="+mn-lt"/>
              </a:rPr>
              <a:t>, y </a:t>
            </a:r>
            <a:r>
              <a:rPr lang="en-US" dirty="0" err="1">
                <a:latin typeface="+mn-lt"/>
              </a:rPr>
              <a:t>compris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eux-même</a:t>
            </a:r>
            <a:r>
              <a:rPr lang="en-US" dirty="0">
                <a:latin typeface="+mn-lt"/>
              </a:rPr>
              <a:t> pour la </a:t>
            </a:r>
            <a:r>
              <a:rPr lang="en-US" dirty="0" err="1">
                <a:latin typeface="+mn-lt"/>
              </a:rPr>
              <a:t>grappe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assignée</a:t>
            </a:r>
            <a:r>
              <a:rPr lang="en-US" dirty="0">
                <a:latin typeface="+mn-lt"/>
              </a:rPr>
              <a:t> à </a:t>
            </a:r>
            <a:r>
              <a:rPr lang="en-US" dirty="0" err="1">
                <a:latin typeface="+mn-lt"/>
              </a:rPr>
              <a:t>l’équipe</a:t>
            </a:r>
            <a:r>
              <a:rPr lang="en-US" dirty="0">
                <a:latin typeface="+mn-lt"/>
              </a:rPr>
              <a:t>. 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fr-FR" dirty="0">
                <a:latin typeface="+mn-lt"/>
              </a:rPr>
              <a:t>Ensuite, effectuez un transfert Bluetooth vers chaque membre de l'équipe à tour de rôle</a:t>
            </a:r>
            <a:endParaRPr lang="en-US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fr-FR" dirty="0">
                <a:latin typeface="+mn-lt"/>
              </a:rPr>
              <a:t>Quand le transfert est </a:t>
            </a:r>
            <a:r>
              <a:rPr lang="fr-FR" dirty="0" err="1">
                <a:latin typeface="+mn-lt"/>
              </a:rPr>
              <a:t>termoné</a:t>
            </a:r>
            <a:r>
              <a:rPr lang="fr-FR" dirty="0">
                <a:latin typeface="+mn-lt"/>
              </a:rPr>
              <a:t>, l'enquêteur vérifie que l'affectation du ménage est reçue</a:t>
            </a:r>
            <a:endParaRPr lang="en-US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fr-FR" dirty="0">
                <a:highlight>
                  <a:srgbClr val="FFFF00"/>
                </a:highlight>
                <a:latin typeface="+mn-lt"/>
              </a:rPr>
              <a:t>Utilisez le même numéro de grappe que celui de l’équipe</a:t>
            </a:r>
            <a:endParaRPr lang="en-US" dirty="0">
              <a:highlight>
                <a:srgbClr val="FFFF00"/>
              </a:highlight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US" dirty="0"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07B83C-D532-43DF-8A7B-1D556485F9FA}"/>
              </a:ext>
            </a:extLst>
          </p:cNvPr>
          <p:cNvSpPr txBox="1"/>
          <p:nvPr/>
        </p:nvSpPr>
        <p:spPr>
          <a:xfrm>
            <a:off x="990600" y="2743200"/>
            <a:ext cx="7086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8255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7360AA28-C5DA-4AC2-BE4E-00D5A545FA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1312" y="186427"/>
            <a:ext cx="8461375" cy="609598"/>
          </a:xfrm>
        </p:spPr>
        <p:txBody>
          <a:bodyPr>
            <a:normAutofit/>
          </a:bodyPr>
          <a:lstStyle/>
          <a:p>
            <a:pPr algn="ctr"/>
            <a:r>
              <a:rPr lang="fr-FR" altLang="en-US" dirty="0"/>
              <a:t>Affectation de ménages</a:t>
            </a:r>
            <a:r>
              <a:rPr lang="fr-FR" altLang="en-US" sz="2800" dirty="0"/>
              <a:t> – Points clés</a:t>
            </a:r>
          </a:p>
        </p:txBody>
      </p:sp>
      <p:sp>
        <p:nvSpPr>
          <p:cNvPr id="8195" name="Rectangle 5">
            <a:extLst>
              <a:ext uri="{FF2B5EF4-FFF2-40B4-BE49-F238E27FC236}">
                <a16:creationId xmlns:a16="http://schemas.microsoft.com/office/drawing/2014/main" id="{3CA6488A-0522-44FF-8A64-97E63D833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61849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en-US" sz="2800" dirty="0">
              <a:latin typeface="Times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2DA07D-56D5-4230-BDAD-C5E7A7D1C180}"/>
              </a:ext>
            </a:extLst>
          </p:cNvPr>
          <p:cNvSpPr txBox="1"/>
          <p:nvPr/>
        </p:nvSpPr>
        <p:spPr>
          <a:xfrm>
            <a:off x="433705" y="792480"/>
            <a:ext cx="7315200" cy="64735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800"/>
              </a:spcAft>
              <a:defRPr/>
            </a:pPr>
            <a:endParaRPr lang="fr-FR" sz="2300" dirty="0">
              <a:latin typeface="+mn-lt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fr-FR" sz="2300" dirty="0">
                <a:latin typeface="+mn-lt"/>
              </a:rPr>
              <a:t>Le superviseur a une liste électronique des ménages sélectionnés à partir de l'activité de dénombrement des ménages pour chaque grappe</a:t>
            </a: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fr-FR" sz="2300" dirty="0">
                <a:latin typeface="+mn-lt"/>
              </a:rPr>
              <a:t>Les ménages sont identifiés par un numéro, le nom du chef de ménage (obtenu lors du dénombrement), et éventuellement une adresse</a:t>
            </a: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fr-FR" sz="2300" dirty="0">
                <a:latin typeface="+mn-lt"/>
              </a:rPr>
              <a:t>L'affectation de ménages est un moyen d'organiser et de contrôler la répartition du travail au sein d’une grappe</a:t>
            </a:r>
          </a:p>
          <a:p>
            <a:pPr marL="914400" lvl="1" indent="-45720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fr-FR" sz="2300" dirty="0">
                <a:latin typeface="+mn-lt"/>
              </a:rPr>
              <a:t>Aide le superviseur à répartir le travail équitablement entre les membres de l'équipe</a:t>
            </a:r>
          </a:p>
          <a:p>
            <a:pPr marL="914400" lvl="1" indent="-45720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fr-FR" sz="2300" dirty="0">
                <a:latin typeface="+mn-lt"/>
              </a:rPr>
              <a:t>Assigner aux membres appropriés de l’équipe des ménages avec membres</a:t>
            </a:r>
            <a:r>
              <a:rPr lang="en-US" sz="2300" dirty="0">
                <a:latin typeface="+mn-lt"/>
              </a:rPr>
              <a:t> </a:t>
            </a:r>
            <a:r>
              <a:rPr lang="en-US" sz="2300" dirty="0" err="1">
                <a:latin typeface="+mn-lt"/>
              </a:rPr>
              <a:t>eligibles</a:t>
            </a:r>
            <a:r>
              <a:rPr lang="en-US" sz="2300" dirty="0">
                <a:latin typeface="+mn-lt"/>
              </a:rPr>
              <a:t> pour le questionnaire </a:t>
            </a:r>
            <a:r>
              <a:rPr lang="en-US" sz="2300" dirty="0" err="1">
                <a:latin typeface="+mn-lt"/>
              </a:rPr>
              <a:t>biomarqueur</a:t>
            </a:r>
            <a:endParaRPr lang="fr-FR" sz="2300" dirty="0">
              <a:latin typeface="+mn-lt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endParaRPr lang="fr-FR" sz="2300" dirty="0">
              <a:latin typeface="+mn-lt"/>
            </a:endParaRPr>
          </a:p>
          <a:p>
            <a:pPr marL="914400" lvl="1" indent="-45720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endParaRPr lang="fr-FR" sz="2300" dirty="0"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7360AA28-C5DA-4AC2-BE4E-00D5A545FA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228601"/>
            <a:ext cx="8461375" cy="609599"/>
          </a:xfrm>
        </p:spPr>
        <p:txBody>
          <a:bodyPr>
            <a:normAutofit/>
          </a:bodyPr>
          <a:lstStyle/>
          <a:p>
            <a:pPr algn="ctr"/>
            <a:r>
              <a:rPr lang="fr-FR" altLang="en-US" dirty="0"/>
              <a:t>Affectation de ménages</a:t>
            </a:r>
            <a:r>
              <a:rPr lang="fr-FR" altLang="en-US" sz="2800" dirty="0"/>
              <a:t> – Points clés (suite)</a:t>
            </a:r>
          </a:p>
        </p:txBody>
      </p:sp>
      <p:sp>
        <p:nvSpPr>
          <p:cNvPr id="8195" name="Rectangle 5">
            <a:extLst>
              <a:ext uri="{FF2B5EF4-FFF2-40B4-BE49-F238E27FC236}">
                <a16:creationId xmlns:a16="http://schemas.microsoft.com/office/drawing/2014/main" id="{3CA6488A-0522-44FF-8A64-97E63D833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61849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en-US" sz="2800" dirty="0">
              <a:latin typeface="Times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2DA07D-56D5-4230-BDAD-C5E7A7D1C180}"/>
              </a:ext>
            </a:extLst>
          </p:cNvPr>
          <p:cNvSpPr txBox="1"/>
          <p:nvPr/>
        </p:nvSpPr>
        <p:spPr>
          <a:xfrm>
            <a:off x="433705" y="792480"/>
            <a:ext cx="7315200" cy="678134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800"/>
              </a:spcAft>
              <a:defRPr/>
            </a:pPr>
            <a:endParaRPr lang="fr-FR" sz="2300" dirty="0">
              <a:latin typeface="+mn-lt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fr-FR" sz="2300" dirty="0">
                <a:latin typeface="+mn-lt"/>
              </a:rPr>
              <a:t>L’affectation de ménages donne la </a:t>
            </a:r>
            <a:r>
              <a:rPr lang="fr-FR" sz="2300" b="1" dirty="0">
                <a:latin typeface="+mn-lt"/>
              </a:rPr>
              <a:t>permission</a:t>
            </a:r>
            <a:r>
              <a:rPr lang="fr-FR" sz="2300" dirty="0">
                <a:latin typeface="+mn-lt"/>
              </a:rPr>
              <a:t> à l’enquêteur de commencer l’interview ménage </a:t>
            </a: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fr-FR" sz="2300" dirty="0">
                <a:latin typeface="+mn-lt"/>
              </a:rPr>
              <a:t>Dans le système CMIS, les ménages doivent être affectés à un enquêteur par le superviseur et transférés sur la tablette de l'enquêteur </a:t>
            </a:r>
          </a:p>
          <a:p>
            <a:pPr marL="914400" lvl="1" indent="-45720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fr-FR" sz="2300" dirty="0">
                <a:latin typeface="+mn-lt"/>
              </a:rPr>
              <a:t> les enquêteurs ne peuvent pas s’en attribuer eux-mêmes</a:t>
            </a: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fr-FR" sz="2300" dirty="0">
                <a:latin typeface="+mn-lt"/>
              </a:rPr>
              <a:t>Ceci afin de réduire le risque de cas de doublons</a:t>
            </a: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fr-FR" sz="2300" dirty="0">
                <a:latin typeface="+mn-lt"/>
              </a:rPr>
              <a:t>Faites attention à l'affectation de ménages</a:t>
            </a:r>
          </a:p>
          <a:p>
            <a:pPr marL="914400" lvl="1" indent="-45720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fr-FR" sz="2300" dirty="0">
                <a:latin typeface="+mn-lt"/>
              </a:rPr>
              <a:t>N’affecter pas le même ménage à plusieurs enquêteurs </a:t>
            </a:r>
          </a:p>
          <a:p>
            <a:pPr marL="914400" lvl="1" indent="-45720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endParaRPr lang="fr-FR" sz="2300" dirty="0">
              <a:latin typeface="+mn-lt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endParaRPr lang="fr-FR" sz="2300" dirty="0">
              <a:latin typeface="+mn-lt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endParaRPr lang="fr-FR" sz="2300" dirty="0">
              <a:latin typeface="+mn-lt"/>
            </a:endParaRPr>
          </a:p>
          <a:p>
            <a:pPr marL="914400" lvl="1" indent="-45720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endParaRPr lang="fr-FR" sz="23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83390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9B4355CA-ED97-4EF1-A0AA-047093447E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1625" y="301625"/>
            <a:ext cx="8461375" cy="609600"/>
          </a:xfrm>
        </p:spPr>
        <p:txBody>
          <a:bodyPr/>
          <a:lstStyle/>
          <a:p>
            <a:pPr algn="ctr"/>
            <a:r>
              <a:rPr lang="fr-FR" altLang="en-US" sz="3200" dirty="0"/>
              <a:t>Étapes de l'affectation des ménages</a:t>
            </a:r>
          </a:p>
        </p:txBody>
      </p:sp>
      <p:sp>
        <p:nvSpPr>
          <p:cNvPr id="9219" name="Rectangle 5">
            <a:extLst>
              <a:ext uri="{FF2B5EF4-FFF2-40B4-BE49-F238E27FC236}">
                <a16:creationId xmlns:a16="http://schemas.microsoft.com/office/drawing/2014/main" id="{574D08AA-1850-410F-A2C6-818C0F71C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61849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en-US" sz="2800" dirty="0">
              <a:latin typeface="Times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A58F44-664A-4FBA-A240-F9F7B215078D}"/>
              </a:ext>
            </a:extLst>
          </p:cNvPr>
          <p:cNvSpPr txBox="1"/>
          <p:nvPr/>
        </p:nvSpPr>
        <p:spPr>
          <a:xfrm>
            <a:off x="1274763" y="1501775"/>
            <a:ext cx="7618412" cy="330346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800"/>
              </a:spcAft>
              <a:defRPr/>
            </a:pPr>
            <a:r>
              <a:rPr lang="fr-FR" altLang="en-US" sz="2600" dirty="0">
                <a:latin typeface="+mn-lt"/>
              </a:rPr>
              <a:t>Le superviseur affecte les ménages sur sa tablette</a:t>
            </a:r>
          </a:p>
          <a:p>
            <a:pPr>
              <a:spcAft>
                <a:spcPts val="800"/>
              </a:spcAft>
              <a:defRPr/>
            </a:pPr>
            <a:endParaRPr lang="fr-FR" sz="2600" dirty="0">
              <a:latin typeface="+mn-lt"/>
            </a:endParaRPr>
          </a:p>
          <a:p>
            <a:pPr>
              <a:spcAft>
                <a:spcPts val="800"/>
              </a:spcAft>
              <a:defRPr/>
            </a:pPr>
            <a:r>
              <a:rPr lang="fr-FR" sz="2600" dirty="0">
                <a:latin typeface="+mn-lt"/>
              </a:rPr>
              <a:t>Le superviseur envoie l’affectation des ménages aux enquêteurs par Bluetooth </a:t>
            </a:r>
          </a:p>
          <a:p>
            <a:pPr>
              <a:spcAft>
                <a:spcPts val="800"/>
              </a:spcAft>
              <a:defRPr/>
            </a:pPr>
            <a:endParaRPr lang="fr-FR" altLang="en-US" sz="2600" dirty="0">
              <a:latin typeface="+mn-lt"/>
            </a:endParaRPr>
          </a:p>
          <a:p>
            <a:pPr>
              <a:spcAft>
                <a:spcPts val="800"/>
              </a:spcAft>
              <a:defRPr/>
            </a:pPr>
            <a:r>
              <a:rPr lang="fr-FR" altLang="en-US" sz="2600" dirty="0">
                <a:latin typeface="+mn-lt"/>
              </a:rPr>
              <a:t>Les enquêteurs confirment leur affectation sur leurs tablettes</a:t>
            </a:r>
            <a:endParaRPr lang="fr-FR" sz="2600" dirty="0">
              <a:latin typeface="+mn-lt"/>
            </a:endParaRPr>
          </a:p>
        </p:txBody>
      </p:sp>
      <p:pic>
        <p:nvPicPr>
          <p:cNvPr id="9221" name="Picture 4" descr="http://www.ccbhomes.com/wp-content/uploads/2014/09/step1.png">
            <a:extLst>
              <a:ext uri="{FF2B5EF4-FFF2-40B4-BE49-F238E27FC236}">
                <a16:creationId xmlns:a16="http://schemas.microsoft.com/office/drawing/2014/main" id="{824FACD4-1C4B-42FD-9B79-CB0DE9EFB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1312863"/>
            <a:ext cx="88582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4" descr="http://www.byui.edu/Images/disability_services/step2-resized200x209.png">
            <a:extLst>
              <a:ext uri="{FF2B5EF4-FFF2-40B4-BE49-F238E27FC236}">
                <a16:creationId xmlns:a16="http://schemas.microsoft.com/office/drawing/2014/main" id="{B5E459B4-2C40-4A4A-BF11-1851270FE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362200"/>
            <a:ext cx="947738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6" descr="http://www.byui.edu/Images/disability_services/step3-resized200x209.png">
            <a:extLst>
              <a:ext uri="{FF2B5EF4-FFF2-40B4-BE49-F238E27FC236}">
                <a16:creationId xmlns:a16="http://schemas.microsoft.com/office/drawing/2014/main" id="{1F670F9E-354B-4695-B5A6-D16A5C88D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581400"/>
            <a:ext cx="957263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4DA100C9-92ED-42C5-ACE3-F1668716CA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1625" y="301625"/>
            <a:ext cx="8537575" cy="609600"/>
          </a:xfrm>
        </p:spPr>
        <p:txBody>
          <a:bodyPr/>
          <a:lstStyle/>
          <a:p>
            <a:pPr algn="ctr"/>
            <a:r>
              <a:rPr lang="en-US" altLang="en-US" sz="3200" dirty="0" err="1"/>
              <a:t>Superviseur</a:t>
            </a:r>
            <a:r>
              <a:rPr lang="en-US" altLang="en-US" sz="3200" dirty="0"/>
              <a:t> </a:t>
            </a:r>
            <a:r>
              <a:rPr lang="en-US" altLang="en-US" sz="3200" dirty="0" err="1"/>
              <a:t>affecte</a:t>
            </a:r>
            <a:r>
              <a:rPr lang="en-US" altLang="en-US" sz="3200" dirty="0"/>
              <a:t> les ménages</a:t>
            </a:r>
          </a:p>
        </p:txBody>
      </p:sp>
      <p:sp>
        <p:nvSpPr>
          <p:cNvPr id="10243" name="Rectangle 5">
            <a:extLst>
              <a:ext uri="{FF2B5EF4-FFF2-40B4-BE49-F238E27FC236}">
                <a16:creationId xmlns:a16="http://schemas.microsoft.com/office/drawing/2014/main" id="{AD0B7694-B64D-4F49-B2DA-C619DB87E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pic>
        <p:nvPicPr>
          <p:cNvPr id="10244" name="Picture 4" descr="http://www.ccbhomes.com/wp-content/uploads/2014/09/step1.png">
            <a:extLst>
              <a:ext uri="{FF2B5EF4-FFF2-40B4-BE49-F238E27FC236}">
                <a16:creationId xmlns:a16="http://schemas.microsoft.com/office/drawing/2014/main" id="{ACE59B84-B642-4A31-988F-B6F6C49AC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12713"/>
            <a:ext cx="88582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BF96A4-96C0-4F77-98D7-CC7327DF7812}"/>
              </a:ext>
            </a:extLst>
          </p:cNvPr>
          <p:cNvSpPr txBox="1"/>
          <p:nvPr/>
        </p:nvSpPr>
        <p:spPr>
          <a:xfrm>
            <a:off x="271145" y="1100137"/>
            <a:ext cx="2243455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sz="2600" dirty="0">
                <a:latin typeface="+mn-lt"/>
              </a:rPr>
              <a:t>Dans le menu principal du superviseur, sélectionnez l'option 1 « Affecter des ménages »</a:t>
            </a:r>
            <a:endParaRPr lang="en-US" sz="26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0AEF12-6CE1-4B08-8E2A-B963C7518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340" y="1905000"/>
            <a:ext cx="3937268" cy="4190999"/>
          </a:xfrm>
          <a:prstGeom prst="rect">
            <a:avLst/>
          </a:prstGeom>
        </p:spPr>
      </p:pic>
      <p:sp>
        <p:nvSpPr>
          <p:cNvPr id="10249" name="Oval 3">
            <a:extLst>
              <a:ext uri="{FF2B5EF4-FFF2-40B4-BE49-F238E27FC236}">
                <a16:creationId xmlns:a16="http://schemas.microsoft.com/office/drawing/2014/main" id="{C099984A-8537-45F8-B3F0-C0D758E94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7340" y="2209800"/>
            <a:ext cx="3395860" cy="457200"/>
          </a:xfrm>
          <a:prstGeom prst="ellipse">
            <a:avLst/>
          </a:prstGeom>
          <a:noFill/>
          <a:ln w="38100" algn="ctr">
            <a:solidFill>
              <a:srgbClr val="E1004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116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F477A7EA-D094-4E6B-8CD7-BAA8F4E05B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99913" y="398721"/>
            <a:ext cx="5319031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fr-FR" altLang="en-US" sz="3200" dirty="0"/>
              <a:t>Formulaire d'assignation de ménages</a:t>
            </a:r>
          </a:p>
        </p:txBody>
      </p:sp>
      <p:sp>
        <p:nvSpPr>
          <p:cNvPr id="11267" name="Rectangle 5">
            <a:extLst>
              <a:ext uri="{FF2B5EF4-FFF2-40B4-BE49-F238E27FC236}">
                <a16:creationId xmlns:a16="http://schemas.microsoft.com/office/drawing/2014/main" id="{28F919AF-0DF4-4757-A8F8-D59E42C65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61849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en-US" sz="2800" dirty="0">
              <a:latin typeface="Times" panose="02020603050405020304" pitchFamily="18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4BC13E9-8E15-45D9-BAE5-2405D4C0F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87991"/>
              </p:ext>
            </p:extLst>
          </p:nvPr>
        </p:nvGraphicFramePr>
        <p:xfrm>
          <a:off x="152400" y="381000"/>
          <a:ext cx="3286760" cy="491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1247037876"/>
                    </a:ext>
                  </a:extLst>
                </a:gridCol>
                <a:gridCol w="2143760">
                  <a:extLst>
                    <a:ext uri="{9D8B030D-6E8A-4147-A177-3AD203B41FA5}">
                      <a16:colId xmlns:a16="http://schemas.microsoft.com/office/drawing/2014/main" val="768986665"/>
                    </a:ext>
                  </a:extLst>
                </a:gridCol>
              </a:tblGrid>
              <a:tr h="876300">
                <a:tc>
                  <a:txBody>
                    <a:bodyPr/>
                    <a:lstStyle/>
                    <a:p>
                      <a:r>
                        <a:rPr lang="en-US" b="1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033589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r>
                        <a:rPr lang="en-US" sz="1600" b="1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Numéro séquentiel du ménage à partir du </a:t>
                      </a:r>
                      <a:r>
                        <a:rPr lang="fr-FR" sz="1600" noProof="0" dirty="0"/>
                        <a:t>dénombrement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726393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r>
                        <a:rPr lang="en-US" sz="1600" b="1" dirty="0"/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Nom du chef de ménage (du </a:t>
                      </a:r>
                      <a:r>
                        <a:rPr lang="en-US" sz="1600" dirty="0" err="1"/>
                        <a:t>dénombrement</a:t>
                      </a:r>
                      <a:r>
                        <a:rPr lang="en-US" sz="16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940702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Résultat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Résultat</a:t>
                      </a:r>
                      <a:r>
                        <a:rPr lang="en-US" sz="1600" dirty="0"/>
                        <a:t> de </a:t>
                      </a:r>
                      <a:r>
                        <a:rPr lang="en-US" sz="1600" dirty="0" err="1"/>
                        <a:t>l’interview</a:t>
                      </a:r>
                      <a:r>
                        <a:rPr lang="en-US" sz="1600" dirty="0"/>
                        <a:t> – </a:t>
                      </a:r>
                      <a:r>
                        <a:rPr lang="fr-FR" sz="1600" dirty="0"/>
                        <a:t>zéro signifie aucun résultat reçu pour le moment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636533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Enq</a:t>
                      </a:r>
                      <a:r>
                        <a:rPr lang="en-US" sz="1600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Code de </a:t>
                      </a:r>
                      <a:r>
                        <a:rPr lang="en-US" sz="1600" dirty="0" err="1"/>
                        <a:t>l’enquêteur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assigné</a:t>
                      </a:r>
                      <a:r>
                        <a:rPr lang="en-US" sz="1600" dirty="0"/>
                        <a:t> au ménage - </a:t>
                      </a:r>
                      <a:r>
                        <a:rPr lang="en-US" sz="1600" dirty="0" err="1"/>
                        <a:t>zéro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signifie</a:t>
                      </a:r>
                      <a:r>
                        <a:rPr lang="en-US" sz="1600" dirty="0"/>
                        <a:t> pas encore </a:t>
                      </a:r>
                      <a:r>
                        <a:rPr lang="en-US" sz="1600" dirty="0" err="1"/>
                        <a:t>affecté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28098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7E5FC85F-206C-492B-B435-4508B6291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561" y="1828800"/>
            <a:ext cx="5366611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3511D5B5-8600-4669-9DEF-D3FE5354A5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1625" y="301625"/>
            <a:ext cx="8537575" cy="609600"/>
          </a:xfrm>
        </p:spPr>
        <p:txBody>
          <a:bodyPr>
            <a:normAutofit/>
          </a:bodyPr>
          <a:lstStyle/>
          <a:p>
            <a:pPr algn="ctr"/>
            <a:r>
              <a:rPr lang="en-US" altLang="en-US" sz="3200" dirty="0"/>
              <a:t>Le </a:t>
            </a:r>
            <a:r>
              <a:rPr lang="en-US" altLang="en-US" sz="3200" dirty="0" err="1"/>
              <a:t>supervoseur</a:t>
            </a:r>
            <a:r>
              <a:rPr lang="en-US" altLang="en-US" sz="3200" dirty="0"/>
              <a:t> </a:t>
            </a:r>
            <a:r>
              <a:rPr lang="en-US" altLang="en-US" sz="3200" dirty="0" err="1"/>
              <a:t>affecte</a:t>
            </a:r>
            <a:r>
              <a:rPr lang="en-US" altLang="en-US" sz="3200" dirty="0"/>
              <a:t> les ménages</a:t>
            </a:r>
          </a:p>
        </p:txBody>
      </p:sp>
      <p:sp>
        <p:nvSpPr>
          <p:cNvPr id="13315" name="Rectangle 5">
            <a:extLst>
              <a:ext uri="{FF2B5EF4-FFF2-40B4-BE49-F238E27FC236}">
                <a16:creationId xmlns:a16="http://schemas.microsoft.com/office/drawing/2014/main" id="{3F200A87-37D5-4750-A2BF-169B5C481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pic>
        <p:nvPicPr>
          <p:cNvPr id="13316" name="Picture 4" descr="http://www.ccbhomes.com/wp-content/uploads/2014/09/step1.png">
            <a:extLst>
              <a:ext uri="{FF2B5EF4-FFF2-40B4-BE49-F238E27FC236}">
                <a16:creationId xmlns:a16="http://schemas.microsoft.com/office/drawing/2014/main" id="{49B50192-8022-4272-B481-ADD875244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12713"/>
            <a:ext cx="88582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Remember Clipart">
            <a:extLst>
              <a:ext uri="{FF2B5EF4-FFF2-40B4-BE49-F238E27FC236}">
                <a16:creationId xmlns:a16="http://schemas.microsoft.com/office/drawing/2014/main" id="{E9F77D5D-0C80-4CFB-8957-B15EE0A44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41" y="911225"/>
            <a:ext cx="2138942" cy="2110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CE5BA9-0C9B-4E7C-A570-9BF088C73974}"/>
              </a:ext>
            </a:extLst>
          </p:cNvPr>
          <p:cNvSpPr txBox="1"/>
          <p:nvPr/>
        </p:nvSpPr>
        <p:spPr>
          <a:xfrm>
            <a:off x="3505200" y="911225"/>
            <a:ext cx="3886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Tourner la tablette en mode portrait pour que toutes les colonnes du formulaire soient visibles</a:t>
            </a:r>
            <a:r>
              <a:rPr lang="en-US" dirty="0">
                <a:latin typeface="+mj-lt"/>
              </a:rPr>
              <a:t>!</a:t>
            </a:r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C6803434-885E-4179-93E3-501DF785A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964838"/>
              </p:ext>
            </p:extLst>
          </p:nvPr>
        </p:nvGraphicFramePr>
        <p:xfrm>
          <a:off x="722313" y="3252153"/>
          <a:ext cx="8243888" cy="3388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1944">
                  <a:extLst>
                    <a:ext uri="{9D8B030D-6E8A-4147-A177-3AD203B41FA5}">
                      <a16:colId xmlns:a16="http://schemas.microsoft.com/office/drawing/2014/main" val="437736942"/>
                    </a:ext>
                  </a:extLst>
                </a:gridCol>
                <a:gridCol w="4121944">
                  <a:extLst>
                    <a:ext uri="{9D8B030D-6E8A-4147-A177-3AD203B41FA5}">
                      <a16:colId xmlns:a16="http://schemas.microsoft.com/office/drawing/2014/main" val="497237952"/>
                    </a:ext>
                  </a:extLst>
                </a:gridCol>
              </a:tblGrid>
              <a:tr h="828766">
                <a:tc>
                  <a:txBody>
                    <a:bodyPr/>
                    <a:lstStyle/>
                    <a:p>
                      <a:r>
                        <a:rPr lang="en-US" dirty="0"/>
                        <a:t> THIS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THIS…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321640"/>
                  </a:ext>
                </a:extLst>
              </a:tr>
              <a:tr h="25594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446288"/>
                  </a:ext>
                </a:extLst>
              </a:tr>
            </a:tbl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C32BDB4D-8BC7-4D8A-A548-2EB853C7C0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1637" y="4048055"/>
            <a:ext cx="3664762" cy="2374652"/>
          </a:xfrm>
          <a:prstGeom prst="rect">
            <a:avLst/>
          </a:prstGeom>
        </p:spPr>
      </p:pic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4927E528-F44C-481B-A20C-ADC04CC530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13" y="3914388"/>
            <a:ext cx="4119522" cy="2641987"/>
          </a:xfrm>
          <a:prstGeom prst="rect">
            <a:avLst/>
          </a:prstGeom>
        </p:spPr>
      </p:pic>
      <p:pic>
        <p:nvPicPr>
          <p:cNvPr id="1032" name="Picture 8" descr="Free Red X Transparent Png, Download Free Red X Transparent Png ...">
            <a:extLst>
              <a:ext uri="{FF2B5EF4-FFF2-40B4-BE49-F238E27FC236}">
                <a16:creationId xmlns:a16="http://schemas.microsoft.com/office/drawing/2014/main" id="{87C74E72-EF7D-42D1-A660-89A02A019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272" y="3358019"/>
            <a:ext cx="1025248" cy="116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Shape, arrow&#10;&#10;Description automatically generated">
            <a:extLst>
              <a:ext uri="{FF2B5EF4-FFF2-40B4-BE49-F238E27FC236}">
                <a16:creationId xmlns:a16="http://schemas.microsoft.com/office/drawing/2014/main" id="{E2423550-E778-4B0F-AFF8-A69FDAD1EE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3307144"/>
            <a:ext cx="1207481" cy="10464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F9B2F-B88A-44A9-8342-319EE275A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Démonstration</a:t>
            </a:r>
            <a:r>
              <a:rPr lang="en-US" dirty="0"/>
              <a:t>	</a:t>
            </a:r>
            <a:r>
              <a:rPr lang="en-US" dirty="0" err="1"/>
              <a:t>d’affectation</a:t>
            </a:r>
            <a:r>
              <a:rPr lang="en-US" dirty="0"/>
              <a:t> de la </a:t>
            </a:r>
            <a:r>
              <a:rPr lang="en-US" dirty="0" err="1"/>
              <a:t>grappe</a:t>
            </a:r>
            <a:r>
              <a:rPr lang="en-US" dirty="0"/>
              <a:t> 001: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DCCE9A-F4D9-4901-A771-0C44DE015C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9660736"/>
              </p:ext>
            </p:extLst>
          </p:nvPr>
        </p:nvGraphicFramePr>
        <p:xfrm>
          <a:off x="685800" y="1600201"/>
          <a:ext cx="7772398" cy="3930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3351517602"/>
                    </a:ext>
                  </a:extLst>
                </a:gridCol>
                <a:gridCol w="4114798">
                  <a:extLst>
                    <a:ext uri="{9D8B030D-6E8A-4147-A177-3AD203B41FA5}">
                      <a16:colId xmlns:a16="http://schemas.microsoft.com/office/drawing/2014/main" val="3217416054"/>
                    </a:ext>
                  </a:extLst>
                </a:gridCol>
              </a:tblGrid>
              <a:tr h="534865">
                <a:tc>
                  <a:txBody>
                    <a:bodyPr/>
                    <a:lstStyle/>
                    <a:p>
                      <a:r>
                        <a:rPr lang="fr-FR" sz="2800" dirty="0"/>
                        <a:t>Ménages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Enquêteur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555353"/>
                  </a:ext>
                </a:extLst>
              </a:tr>
              <a:tr h="534865">
                <a:tc>
                  <a:txBody>
                    <a:bodyPr/>
                    <a:lstStyle/>
                    <a:p>
                      <a:r>
                        <a:rPr lang="en-US" sz="2800" dirty="0"/>
                        <a:t>2,3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1601: Michael Musyoka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649758"/>
                  </a:ext>
                </a:extLst>
              </a:tr>
              <a:tr h="534865"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1602: Joshua </a:t>
                      </a:r>
                      <a:r>
                        <a:rPr lang="en-US" sz="2800" dirty="0" err="1"/>
                        <a:t>Gitonga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102414"/>
                  </a:ext>
                </a:extLst>
              </a:tr>
              <a:tr h="527538"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1600: Yvonne </a:t>
                      </a:r>
                      <a:r>
                        <a:rPr lang="en-US" sz="2800" dirty="0" err="1"/>
                        <a:t>Rono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630199"/>
                  </a:ext>
                </a:extLst>
              </a:tr>
              <a:tr h="534865">
                <a:tc>
                  <a:txBody>
                    <a:bodyPr/>
                    <a:lstStyle/>
                    <a:p>
                      <a:r>
                        <a:rPr lang="en-US" sz="2800" dirty="0"/>
                        <a:t>1,6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800" dirty="0"/>
                        <a:t>Ne sera pas attribué, remis à plus tard en fonction de l'avancement dans la grappe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075648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64605-87B3-413E-ABF3-4B8B8A827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DBCFB-EFE9-4F51-A9A8-CAF6A1938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AA00A-349F-4C0E-8567-9741DC743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83AC02-C930-4867-8C62-00878095DDC6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3491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rgbClr val="FFFFFF"/>
      </a:lt1>
      <a:dk2>
        <a:srgbClr val="002F6C"/>
      </a:dk2>
      <a:lt2>
        <a:srgbClr val="BA0C2F"/>
      </a:lt2>
      <a:accent1>
        <a:srgbClr val="002F6C"/>
      </a:accent1>
      <a:accent2>
        <a:srgbClr val="BA0C2F"/>
      </a:accent2>
      <a:accent3>
        <a:srgbClr val="6C6463"/>
      </a:accent3>
      <a:accent4>
        <a:srgbClr val="000000"/>
      </a:accent4>
      <a:accent5>
        <a:srgbClr val="CFCDC9"/>
      </a:accent5>
      <a:accent6>
        <a:srgbClr val="0067B9"/>
      </a:accent6>
      <a:hlink>
        <a:srgbClr val="6C6463"/>
      </a:hlink>
      <a:folHlink>
        <a:srgbClr val="CFCDC9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E0BC70FB04E14C8ED45C26FF73C393" ma:contentTypeVersion="537" ma:contentTypeDescription="Create a new document." ma:contentTypeScope="" ma:versionID="56ef05e91298091bd0032303818eb56f">
  <xsd:schema xmlns:xsd="http://www.w3.org/2001/XMLSchema" xmlns:xs="http://www.w3.org/2001/XMLSchema" xmlns:p="http://schemas.microsoft.com/office/2006/metadata/properties" xmlns:ns2="d16efad5-0601-4cf0-b7c2-89968258c777" xmlns:ns3="d58a30a2-7d65-49ea-9133-261ce59728b8" targetNamespace="http://schemas.microsoft.com/office/2006/metadata/properties" ma:root="true" ma:fieldsID="9d116479b8783fc41734a29f84eb5fe7" ns2:_="" ns3:_="">
    <xsd:import namespace="d16efad5-0601-4cf0-b7c2-89968258c777"/>
    <xsd:import namespace="d58a30a2-7d65-49ea-9133-261ce59728b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2:SharedWithUsers" minOccurs="0"/>
                <xsd:element ref="ns2:SharedWithDetails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Tags" minOccurs="0"/>
                <xsd:element ref="ns3:MediaServiceOCR" minOccurs="0"/>
                <xsd:element ref="ns3:MediaLengthInSeconds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6efad5-0601-4cf0-b7c2-89968258c77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8a30a2-7d65-49ea-9133-261ce59728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21" nillable="true" ma:displayName="Tags" ma:internalName="MediaServiceAutoTags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d16efad5-0601-4cf0-b7c2-89968258c777">VMX3MACP777Z-1201013908-6527</_dlc_DocId>
    <_dlc_DocIdUrl xmlns="d16efad5-0601-4cf0-b7c2-89968258c777">
      <Url>https://icfonline.sharepoint.com/sites/ihd-dhs/Standard8/_layouts/15/DocIdRedir.aspx?ID=VMX3MACP777Z-1201013908-6527</Url>
      <Description>VMX3MACP777Z-1201013908-6527</Description>
    </_dlc_DocIdUrl>
  </documentManagement>
</p:properties>
</file>

<file path=customXml/item4.xml><?xml version="1.0" encoding="utf-8"?>
<LongProperties xmlns="http://schemas.microsoft.com/office/2006/metadata/longProperties"/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6B34C7-3E46-451D-A5C7-1532BD02365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1002ABFD-074F-457E-A22F-71CC9CFD67AD}"/>
</file>

<file path=customXml/itemProps3.xml><?xml version="1.0" encoding="utf-8"?>
<ds:datastoreItem xmlns:ds="http://schemas.openxmlformats.org/officeDocument/2006/customXml" ds:itemID="{6C29F401-D189-4C30-A36F-74456040B91F}">
  <ds:schemaRefs>
    <ds:schemaRef ds:uri="http://www.w3.org/XML/1998/namespace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d16efad5-0601-4cf0-b7c2-89968258c777"/>
    <ds:schemaRef ds:uri="d58a30a2-7d65-49ea-9133-261ce59728b8"/>
    <ds:schemaRef ds:uri="http://schemas.microsoft.com/office/2006/metadata/properties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474C6CCD-AE20-4A32-BC83-04D580FF46F1}">
  <ds:schemaRefs>
    <ds:schemaRef ds:uri="http://schemas.microsoft.com/office/2006/metadata/longProperties"/>
  </ds:schemaRefs>
</ds:datastoreItem>
</file>

<file path=customXml/itemProps5.xml><?xml version="1.0" encoding="utf-8"?>
<ds:datastoreItem xmlns:ds="http://schemas.openxmlformats.org/officeDocument/2006/customXml" ds:itemID="{A7BB927B-CAFD-49BA-95E1-2328B0002DC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5344</TotalTime>
  <Words>1121</Words>
  <Application>Microsoft Office PowerPoint</Application>
  <PresentationFormat>On-screen Show (4:3)</PresentationFormat>
  <Paragraphs>139</Paragraphs>
  <Slides>21</Slides>
  <Notes>10</Notes>
  <HiddenSlides>6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Gill Sans MT</vt:lpstr>
      <vt:lpstr>Times</vt:lpstr>
      <vt:lpstr>Office Theme</vt:lpstr>
      <vt:lpstr>Affectation de ménages</vt:lpstr>
      <vt:lpstr>Flux du travail de terrain</vt:lpstr>
      <vt:lpstr>Affectation de ménages – Points clés</vt:lpstr>
      <vt:lpstr>Affectation de ménages – Points clés (suite)</vt:lpstr>
      <vt:lpstr>Étapes de l'affectation des ménages</vt:lpstr>
      <vt:lpstr>Superviseur affecte les ménages</vt:lpstr>
      <vt:lpstr>Formulaire d'assignation de ménages</vt:lpstr>
      <vt:lpstr>Le supervoseur affecte les ménages</vt:lpstr>
      <vt:lpstr>Démonstration d’affectation de la grappe 001: </vt:lpstr>
      <vt:lpstr>Vidéo et discussion</vt:lpstr>
      <vt:lpstr>Le superviseur affecte des ménages</vt:lpstr>
      <vt:lpstr>Le superviseur affecte des ménages</vt:lpstr>
      <vt:lpstr>Transfer des données par Bluetooth</vt:lpstr>
      <vt:lpstr>Choses à retenir…</vt:lpstr>
      <vt:lpstr>Besoin de coordination lors des transferts</vt:lpstr>
      <vt:lpstr>Les enquêteurs se préparent pour recevoir</vt:lpstr>
      <vt:lpstr>Les superviseurs se préparent pour envoyer</vt:lpstr>
      <vt:lpstr>Les superviseurs envoient les affectations</vt:lpstr>
      <vt:lpstr>Enquêteurs confirment l’affectation</vt:lpstr>
      <vt:lpstr>Vidéo et discussion</vt:lpstr>
      <vt:lpstr>Exercice – 30 minutes</vt:lpstr>
    </vt:vector>
  </TitlesOfParts>
  <Company>JDG Communications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Design Studio</dc:creator>
  <cp:lastModifiedBy>Purvis, Keith</cp:lastModifiedBy>
  <cp:revision>263</cp:revision>
  <cp:lastPrinted>2004-09-30T16:41:33Z</cp:lastPrinted>
  <dcterms:created xsi:type="dcterms:W3CDTF">2004-09-17T20:07:42Z</dcterms:created>
  <dcterms:modified xsi:type="dcterms:W3CDTF">2022-05-30T09:44:09Z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isplay_urn:schemas-microsoft-com:office:office#Editor">
    <vt:lpwstr>Rojas, Guillermo</vt:lpwstr>
  </property>
  <property fmtid="{D5CDD505-2E9C-101B-9397-08002B2CF9AE}" pid="3" name="display_urn:schemas-microsoft-com:office:office#Author">
    <vt:lpwstr>Rojas, Guillermo</vt:lpwstr>
  </property>
  <property fmtid="{D5CDD505-2E9C-101B-9397-08002B2CF9AE}" pid="4" name="_dlc_DocId">
    <vt:lpwstr>VMX3MACP777Z-2087639942-368</vt:lpwstr>
  </property>
  <property fmtid="{D5CDD505-2E9C-101B-9397-08002B2CF9AE}" pid="5" name="_dlc_DocIdItemGuid">
    <vt:lpwstr>f125ebb4-544d-4140-9499-ff3b9d352250</vt:lpwstr>
  </property>
  <property fmtid="{D5CDD505-2E9C-101B-9397-08002B2CF9AE}" pid="6" name="_dlc_DocIdUrl">
    <vt:lpwstr>https://icfonline.sharepoint.com/sites/ihd-dhs/standard/_layouts/15/DocIdRedir.aspx?ID=VMX3MACP777Z-2087639942-368, VMX3MACP777Z-2087639942-368</vt:lpwstr>
  </property>
  <property fmtid="{D5CDD505-2E9C-101B-9397-08002B2CF9AE}" pid="7" name="ContentTypeId">
    <vt:lpwstr>0x010100A9E0BC70FB04E14C8ED45C26FF73C393</vt:lpwstr>
  </property>
</Properties>
</file>