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6"/>
  </p:sldMasterIdLst>
  <p:notesMasterIdLst>
    <p:notesMasterId r:id="rId26"/>
  </p:notesMasterIdLst>
  <p:handoutMasterIdLst>
    <p:handoutMasterId r:id="rId27"/>
  </p:handoutMasterIdLst>
  <p:sldIdLst>
    <p:sldId id="336" r:id="rId7"/>
    <p:sldId id="267" r:id="rId8"/>
    <p:sldId id="360" r:id="rId9"/>
    <p:sldId id="270" r:id="rId10"/>
    <p:sldId id="322" r:id="rId11"/>
    <p:sldId id="442" r:id="rId12"/>
    <p:sldId id="342" r:id="rId13"/>
    <p:sldId id="343" r:id="rId14"/>
    <p:sldId id="269" r:id="rId15"/>
    <p:sldId id="272" r:id="rId16"/>
    <p:sldId id="286" r:id="rId17"/>
    <p:sldId id="349" r:id="rId18"/>
    <p:sldId id="440" r:id="rId19"/>
    <p:sldId id="438" r:id="rId20"/>
    <p:sldId id="436" r:id="rId21"/>
    <p:sldId id="441" r:id="rId22"/>
    <p:sldId id="437" r:id="rId23"/>
    <p:sldId id="282" r:id="rId24"/>
    <p:sldId id="352" r:id="rId25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DDDDD"/>
    <a:srgbClr val="C2113A"/>
    <a:srgbClr val="003366"/>
    <a:srgbClr val="666666"/>
    <a:srgbClr val="1E4ABD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0238-119B-462F-9665-D529A06A08B4}" v="37" dt="2021-07-27T16:11:3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85051" autoAdjust="0"/>
  </p:normalViewPr>
  <p:slideViewPr>
    <p:cSldViewPr>
      <p:cViewPr varScale="1">
        <p:scale>
          <a:sx n="100" d="100"/>
          <a:sy n="100" d="100"/>
        </p:scale>
        <p:origin x="10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41C7118-DAD4-47BA-B3C7-347DB4CC9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501B1EE-CF93-4BB5-BFFB-706BEDB394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4433D2F-5F85-44D2-BCEB-11524787EA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850F561F-E7AF-48AE-8675-E6AA22D65E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C47E58-AE40-4AC0-96CB-FE49BD07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CE26957-A4A9-46C7-A5A8-60F237EAC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CD090B9-32A5-49EF-9B87-89C2E8FB36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ED6577A-B222-4EE9-B089-3D354A5763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6018435-F445-495E-9A9E-D3949B5D14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C577C6F-5BCB-4D20-B8DE-DF6B93902F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20B94B2-E53C-46F2-8D40-30B68FD8B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8F247-FBEB-4A7E-9448-3FA8C2CFE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3D6D3E4-2ED2-4A07-BFA7-8B854DB66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8DAF309-3587-4C1A-B1FB-5085C890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DD00699-47BC-4700-8AD6-6490634DD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55B000-B455-467D-8203-361B8D302E8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when starting the video, move to the 6.00 minute mark to move to the section on data transfer from interviewer to supervisor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8F247-FBEB-4A7E-9448-3FA8C2CFE4F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8F247-FBEB-4A7E-9448-3FA8C2CFE4F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5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26BEE5F-1EA0-4A2D-829B-4A3856752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445DEB5-741F-4547-B27A-067A609D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E031900-5902-4D6E-AEA4-30DB5BDD9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F55BC0-4D23-473A-8FC8-ED4B2887D677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841CCF5-4AD3-45D5-8069-F45DB4AA9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8CEB58B-DE02-4645-811D-F25E5C62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C9A0F47-F89D-456F-A4E5-520070E92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614701-8AB3-474B-A98B-1F2DDF463431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DEBC691-11FC-4C11-B6C5-A1B4E9F4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2678AE0-1804-45C9-A531-C51C3DFC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CE08550-BD5D-4BF9-808F-EF9DAE80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D297F9-EFF9-44A6-9913-E801DDE7DE2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DEBC691-11FC-4C11-B6C5-A1B4E9F4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2678AE0-1804-45C9-A531-C51C3DFC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CE08550-BD5D-4BF9-808F-EF9DAE80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D297F9-EFF9-44A6-9913-E801DDE7DE2A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043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is ready! Interviewers can watch! More eyes on each selection, the better</a:t>
            </a:r>
          </a:p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DD9B975-4677-4021-9813-EED9D63F2948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618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8D33DE-D50F-4518-9DC5-A56068C7EB3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7450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CC6145C-51A9-4C0D-8269-01AD2E4D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2C131CA-52EC-44A4-ADF4-326F83E0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B5FA7A6-F507-4B6E-B5E8-7028BB11B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3ACB79-EFA5-4EE0-B8EA-5B3194AE1D2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BCBF551-2827-4353-A774-43D0C898B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CD6BBED-3AC9-4FBD-B877-F15F0619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For now, this is just evidence that the transfer worked! We will work on resolving problems later….</a:t>
            </a:r>
          </a:p>
          <a:p>
            <a:r>
              <a:rPr lang="en-US" altLang="en-US"/>
              <a:t>Listing checks to see that what was supposed to be done was done, and what shouldn’t be done, hasn’t been done</a:t>
            </a:r>
          </a:p>
          <a:p>
            <a:r>
              <a:rPr lang="en-US" altLang="en-US"/>
              <a:t>Point out components of listing – cluster, interviewer number, result code, number of visits, biomarker done/not done, total numbers at bottom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2E4E629-B019-4204-A708-B03DA22D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47DC8D8-BBC1-4193-9BC1-8AC67E361D54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0046758-20C5-429A-A899-8CBFA3C06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767334E-B947-4BE6-92A6-7D4E0E74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Interviewers can watch! More eyes on each selection, the better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5AB24B3-9EBD-4F85-808C-2FE5F1BFA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C8E3AB-1AEB-4648-8C49-955BC06ACDF7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D1D85-59D5-42F9-B13B-D871E0FAA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ADC5A-A291-426F-AC0C-00C668AD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FC8E6-31DA-43D6-8E47-CD4912CFD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8C44E-08D6-4D97-9CEA-B6FA93AADCEC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AEB8A6-016A-4E83-A489-90C05010F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BC5B3-4E65-4757-9A29-5D5895423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88F5F9-00B1-49A8-80F2-012D9051E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47C1-E57B-41C2-B9B7-77A79CDA6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A63CF-45C4-4A3B-866B-42ED2EC06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8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5/30/2022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3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fonline.sharepoint.com/sites/Y3activity-TOTFWtraining/Shared%20Documents/CAPI/TOT/Day%202/DHS_TransferData_v2.1-1080p.mp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61799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Transfert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8D0B-706C-49BC-BA8E-DCB3AEBEEB4D}"/>
              </a:ext>
            </a:extLst>
          </p:cNvPr>
          <p:cNvSpPr txBox="1"/>
          <p:nvPr/>
        </p:nvSpPr>
        <p:spPr>
          <a:xfrm>
            <a:off x="260420" y="4678363"/>
            <a:ext cx="7633398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+mn-lt"/>
              </a:rPr>
              <a:t>Transfert</a:t>
            </a:r>
            <a:r>
              <a:rPr lang="en-US" sz="2200" b="1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Enquêteur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émetteur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) &gt;&gt; Bluetooth &gt;&gt;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Superviseur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récepteur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) &gt;&gt;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CSWeb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&gt;&gt; Bureau Central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1B06-4448-4D89-BF3A-A4690DCB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1" y="1695208"/>
            <a:ext cx="1767049" cy="26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948832-02C1-4AFF-9109-F8036CEB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Vérifier la structure et l'avancement</a:t>
            </a:r>
            <a:endParaRPr lang="en-US" altLang="en-US" sz="4000" dirty="0"/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0E05EAC-D424-48C5-AAA2-3D3D5E47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7598EBA7-9669-419A-8FAC-F5FC2994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CFA474-EC38-4779-B5F8-3583CD9A318D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3200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Si le transfert de données réussit, le superviseur verra une liste des questionnaires faits par cet enquêteur </a:t>
            </a:r>
            <a:r>
              <a:rPr lang="en-US" altLang="en-US" sz="2600" b="0" kern="0" dirty="0"/>
              <a:t>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D89D8A-A3C7-4315-ABB8-984E1C1980E0}"/>
              </a:ext>
            </a:extLst>
          </p:cNvPr>
          <p:cNvSpPr txBox="1">
            <a:spLocks/>
          </p:cNvSpPr>
          <p:nvPr/>
        </p:nvSpPr>
        <p:spPr bwMode="auto">
          <a:xfrm>
            <a:off x="134938" y="4130675"/>
            <a:ext cx="3886200" cy="765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L'équipe devrait essayer de résoudre les problèmes régulièrement, plutôt que de les laisser jusqu'à la toute fin… Nous y reviendrons!</a:t>
            </a:r>
            <a:endParaRPr lang="en-US" altLang="en-US" sz="2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9574EB3-1FA2-4EB7-9659-6AA9DB1C9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600" dirty="0"/>
              <a:t>Transfert de superviseur à superviseur</a:t>
            </a:r>
            <a:endParaRPr lang="en-US" alt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1D59D5-81F7-4C30-923A-B27EA8E0FF98}"/>
              </a:ext>
            </a:extLst>
          </p:cNvPr>
          <p:cNvSpPr txBox="1">
            <a:spLocks/>
          </p:cNvSpPr>
          <p:nvPr/>
        </p:nvSpPr>
        <p:spPr bwMode="auto">
          <a:xfrm>
            <a:off x="569913" y="1219200"/>
            <a:ext cx="7964487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Le superviseur doit recevoir des données d'eux-mêmes</a:t>
            </a:r>
            <a:r>
              <a:rPr lang="en-US" altLang="en-US" sz="2600" b="0" kern="0" dirty="0"/>
              <a:t>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BF4CEA-BE8B-45DE-A9AB-594AE7129FF8}"/>
              </a:ext>
            </a:extLst>
          </p:cNvPr>
          <p:cNvSpPr txBox="1">
            <a:spLocks/>
          </p:cNvSpPr>
          <p:nvPr/>
        </p:nvSpPr>
        <p:spPr bwMode="auto">
          <a:xfrm>
            <a:off x="2362200" y="1671638"/>
            <a:ext cx="4419600" cy="1257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Dans le menu du superviseur, le superviseur se choisit lui-même comme enquêteur</a:t>
            </a:r>
            <a:endParaRPr lang="en-US" altLang="en-US" sz="2600" b="0" kern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E2D25C-86E9-44E9-A102-A3810FE219FA}"/>
              </a:ext>
            </a:extLst>
          </p:cNvPr>
          <p:cNvSpPr txBox="1">
            <a:spLocks/>
          </p:cNvSpPr>
          <p:nvPr/>
        </p:nvSpPr>
        <p:spPr bwMode="auto">
          <a:xfrm>
            <a:off x="169863" y="5892800"/>
            <a:ext cx="8763000" cy="96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La même liste que celle des enquêteurs apparaît avec les messages pour les ménages du superviseur </a:t>
            </a:r>
            <a:r>
              <a:rPr lang="en-US" altLang="en-US" sz="2600" b="0" kern="0" dirty="0"/>
              <a:t>…</a:t>
            </a:r>
          </a:p>
        </p:txBody>
      </p:sp>
      <p:pic>
        <p:nvPicPr>
          <p:cNvPr id="18440" name="Picture 2">
            <a:extLst>
              <a:ext uri="{FF2B5EF4-FFF2-40B4-BE49-F238E27FC236}">
                <a16:creationId xmlns:a16="http://schemas.microsoft.com/office/drawing/2014/main" id="{33846582-99FB-4E80-9453-C8E47272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159" y="3025833"/>
            <a:ext cx="3378200" cy="22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Arrow: Right 1">
            <a:extLst>
              <a:ext uri="{FF2B5EF4-FFF2-40B4-BE49-F238E27FC236}">
                <a16:creationId xmlns:a16="http://schemas.microsoft.com/office/drawing/2014/main" id="{FAAB617A-1CE0-4FDA-9FE2-BD1F4483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227513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2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E572A3D4-777D-4772-AD62-765DBE15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7455"/>
            <a:ext cx="1430337" cy="9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58B48-BAB5-414D-827F-627C5DEF9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982374"/>
            <a:ext cx="3077068" cy="27784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384A0B-DDD0-4DB0-82A2-ADDEEFF89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 dirty="0" err="1"/>
              <a:t>Transfert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données</a:t>
            </a:r>
            <a:endParaRPr lang="en-US" altLang="en-US" sz="3200" dirty="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5C557298-6207-4FB8-8758-7C0CA133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A8E5-ABAB-4324-BBE7-C0AC659CFDA6}"/>
              </a:ext>
            </a:extLst>
          </p:cNvPr>
          <p:cNvSpPr txBox="1"/>
          <p:nvPr/>
        </p:nvSpPr>
        <p:spPr>
          <a:xfrm>
            <a:off x="1274763" y="911225"/>
            <a:ext cx="7488237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  <a:hlinkClick r:id="rId3"/>
              </a:rPr>
              <a:t>DEMONSTRATION VIDEO</a:t>
            </a: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957814"/>
            <a:ext cx="5398295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Éviter les problèmes avec les transferts Bluetooth – Règles à suivre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2019299"/>
            <a:ext cx="7388224" cy="388620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Le destinataire doit toujours attendre que l'expéditeur soit prêt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Se mettre en mode réception juste avant que l'expéditeur n’envoie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u="sng" dirty="0"/>
              <a:t>Ne jamais</a:t>
            </a:r>
            <a:r>
              <a:rPr lang="fr-FR" sz="3200" dirty="0"/>
              <a:t> laisser l'écran "Attente de connexions" allumé pendant &gt; 30 secondes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Travailler en équipe pour coordonner et éviter les problèmes de temps morts</a:t>
            </a:r>
            <a:endParaRPr lang="en-US" sz="3200" dirty="0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D5C57A5-4A28-4B6B-8DDD-6D1A147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5930"/>
            <a:ext cx="1785938" cy="1513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37337-8F23-486C-9067-7B1F7D59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32668"/>
            <a:ext cx="396295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3425" cy="609600"/>
          </a:xfrm>
        </p:spPr>
        <p:txBody>
          <a:bodyPr>
            <a:normAutofit/>
          </a:bodyPr>
          <a:lstStyle/>
          <a:p>
            <a:r>
              <a:rPr lang="fr-FR"/>
              <a:t>Dépannage : si le transfert Bluetooth échoue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CC91D-07AA-4B15-8581-3A43B376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219200"/>
            <a:ext cx="1676400" cy="383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40B75-B5B6-4E16-91AF-6EEE8A68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99" y="1186543"/>
            <a:ext cx="3391501" cy="163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C79363-C687-4FCF-8450-A49E00637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88" y="3138487"/>
            <a:ext cx="3509279" cy="166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2A39C8-05C4-4C91-A91E-F6BB4344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8" y="5057775"/>
            <a:ext cx="3509279" cy="1692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9F05F0-5B1A-4C3E-98D8-06800F581C9B}"/>
              </a:ext>
            </a:extLst>
          </p:cNvPr>
          <p:cNvSpPr/>
          <p:nvPr/>
        </p:nvSpPr>
        <p:spPr>
          <a:xfrm>
            <a:off x="4953000" y="1905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51FE61-D2E5-4ECE-B90B-142B9E376051}"/>
              </a:ext>
            </a:extLst>
          </p:cNvPr>
          <p:cNvSpPr/>
          <p:nvPr/>
        </p:nvSpPr>
        <p:spPr>
          <a:xfrm rot="5400000">
            <a:off x="7107770" y="2680638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5CB721-22C5-48D1-9603-7B94AF8A3596}"/>
              </a:ext>
            </a:extLst>
          </p:cNvPr>
          <p:cNvSpPr/>
          <p:nvPr/>
        </p:nvSpPr>
        <p:spPr>
          <a:xfrm rot="5400000">
            <a:off x="7107770" y="4648906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3352800" cy="57150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fr-FR" sz="2800"/>
              <a:t>Réessayez le transfert</a:t>
            </a:r>
          </a:p>
          <a:p>
            <a:pPr marL="457200" indent="-457200">
              <a:buAutoNum type="arabicPeriod"/>
            </a:pPr>
            <a:r>
              <a:rPr lang="fr-FR" sz="2800"/>
              <a:t>Comparez id Bluetooth avec code enquêteurs</a:t>
            </a:r>
          </a:p>
          <a:p>
            <a:pPr marL="457200" indent="-457200">
              <a:buAutoNum type="arabicPeriod"/>
            </a:pPr>
            <a:r>
              <a:rPr lang="fr-FR" sz="2800"/>
              <a:t>Si l'échec persiste, éteignez (ne redémarrez pas) les deux tablettes</a:t>
            </a:r>
          </a:p>
          <a:p>
            <a:pPr marL="457200" indent="-457200">
              <a:buAutoNum type="arabicPeriod"/>
            </a:pPr>
            <a:r>
              <a:rPr lang="fr-FR" sz="2800"/>
              <a:t>Démarrez les 2 tablettes, accédez aux paramètres Bluetooth et désactivez Bluetooth, puis réactivez-le</a:t>
            </a:r>
          </a:p>
          <a:p>
            <a:pPr marL="457200" indent="-457200">
              <a:buAutoNum type="arabicPeriod"/>
            </a:pPr>
            <a:r>
              <a:rPr lang="fr-FR" sz="2800"/>
              <a:t>Si l'échec persiste, contactez l'assistance IT.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fr-FR" dirty="0"/>
              <a:t>Codes de résultat incohérents : problème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4024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Exemple</a:t>
            </a:r>
            <a:endParaRPr lang="en-US" sz="2400" dirty="0"/>
          </a:p>
          <a:p>
            <a:pPr marL="454025" lvl="1" indent="0">
              <a:buNone/>
            </a:pPr>
            <a:r>
              <a:rPr lang="en-US" sz="2400" dirty="0"/>
              <a:t>Supervisor assigns households 1 and 2 to an interviewer and sends via Bluetooth</a:t>
            </a:r>
          </a:p>
          <a:p>
            <a:pPr marL="454025" lvl="1" indent="0">
              <a:buNone/>
            </a:pPr>
            <a:r>
              <a:rPr lang="en-US" sz="2400" dirty="0"/>
              <a:t>Interviewer completes interviews for households 1 and 2 but doesn’t send interviews to supervisor yet</a:t>
            </a:r>
          </a:p>
          <a:p>
            <a:pPr marL="454025" lvl="1" indent="0">
              <a:buNone/>
            </a:pPr>
            <a:r>
              <a:rPr lang="en-US" sz="2400" b="1" dirty="0"/>
              <a:t>Then…</a:t>
            </a:r>
            <a:r>
              <a:rPr lang="en-US" sz="2400" dirty="0"/>
              <a:t> supervisor assigns household 3 to interviewer and sends assignment file via Bluetooth to interviewer</a:t>
            </a:r>
          </a:p>
          <a:p>
            <a:pPr marL="454025" lvl="1" indent="0">
              <a:buNone/>
            </a:pPr>
            <a:r>
              <a:rPr lang="en-US" sz="2400" b="1" u="sng" dirty="0"/>
              <a:t>The interview status of “completed” on the interviewer tablet  for households 1 and 2 will be set to “Not visited” because the assignment file on the supervisor tablet has not been updated from the interviewer tablet</a:t>
            </a:r>
          </a:p>
        </p:txBody>
      </p:sp>
    </p:spTree>
    <p:extLst>
      <p:ext uri="{BB962C8B-B14F-4D97-AF65-F5344CB8AC3E}">
        <p14:creationId xmlns:p14="http://schemas.microsoft.com/office/powerpoint/2010/main" val="5053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en-US" dirty="0"/>
              <a:t>Codes de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incohérents</a:t>
            </a:r>
            <a:r>
              <a:rPr lang="en-US" dirty="0"/>
              <a:t> :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399" y="1600200"/>
            <a:ext cx="8074024" cy="4495800"/>
          </a:xfrm>
        </p:spPr>
        <p:txBody>
          <a:bodyPr>
            <a:normAutofit fontScale="92500" lnSpcReduction="10000"/>
          </a:bodyPr>
          <a:lstStyle/>
          <a:p>
            <a:r>
              <a:rPr lang="fr-FR" sz="3000" b="1" dirty="0"/>
              <a:t>Règle d'or pour éviter les ennuis </a:t>
            </a:r>
            <a:r>
              <a:rPr lang="en-US" sz="3000" b="1" dirty="0"/>
              <a:t>:</a:t>
            </a:r>
          </a:p>
          <a:p>
            <a:r>
              <a:rPr lang="fr-FR" sz="2400" dirty="0"/>
              <a:t>Avant que le superviseur </a:t>
            </a:r>
            <a:r>
              <a:rPr lang="fr-FR" sz="2400" b="1" dirty="0"/>
              <a:t>n'envoie une nouvelle affectation </a:t>
            </a:r>
            <a:r>
              <a:rPr lang="fr-FR" sz="2400" dirty="0"/>
              <a:t>à un enquêteur, il doit toujours </a:t>
            </a:r>
            <a:r>
              <a:rPr lang="fr-FR" sz="2400" b="1" dirty="0"/>
              <a:t>recevoir</a:t>
            </a:r>
            <a:r>
              <a:rPr lang="fr-FR" sz="2400" dirty="0"/>
              <a:t> les dernières données de cet enquêteur</a:t>
            </a:r>
            <a:endParaRPr lang="en-US" sz="2400" dirty="0"/>
          </a:p>
          <a:p>
            <a:r>
              <a:rPr lang="fr-FR" sz="2400" dirty="0"/>
              <a:t>Cela garantit que le fichier d'affectation qu'ils envoient a des codes de résultat cohérents avec les données sur la tablette des enquêteurs</a:t>
            </a:r>
            <a:endParaRPr lang="en-US" sz="2400" dirty="0"/>
          </a:p>
          <a:p>
            <a:r>
              <a:rPr lang="fr-FR" sz="2400" dirty="0"/>
              <a:t>Toujours transférer les données dans l'ordre suivant </a:t>
            </a:r>
            <a:r>
              <a:rPr lang="en-US" sz="2400" dirty="0"/>
              <a:t>:</a:t>
            </a:r>
          </a:p>
          <a:p>
            <a:pPr marL="454025" lvl="1" indent="0">
              <a:buNone/>
            </a:pPr>
            <a:r>
              <a:rPr lang="en-US" sz="2400" dirty="0"/>
              <a:t>1. </a:t>
            </a:r>
            <a:r>
              <a:rPr lang="fr-FR" sz="2400" dirty="0"/>
              <a:t>L'enquêteur envoie les données au superviseur</a:t>
            </a:r>
            <a:endParaRPr lang="en-US" sz="2400" dirty="0"/>
          </a:p>
          <a:p>
            <a:pPr marL="454025" lvl="1" indent="0">
              <a:buNone/>
            </a:pPr>
            <a:r>
              <a:rPr lang="en-US" sz="2400" dirty="0"/>
              <a:t>2. </a:t>
            </a:r>
            <a:r>
              <a:rPr lang="fr-FR" sz="2400" dirty="0"/>
              <a:t>Le superviseur envoie toutes nouvelles affectations à l'enquêteur via Bluetooth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3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4553"/>
            <a:ext cx="7924799" cy="609600"/>
          </a:xfrm>
        </p:spPr>
        <p:txBody>
          <a:bodyPr>
            <a:normAutofit fontScale="90000"/>
          </a:bodyPr>
          <a:lstStyle/>
          <a:p>
            <a:r>
              <a:rPr lang="fr-FR"/>
              <a:t>Éviter les problèmes de codes de résultat incohérents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9" y="3597624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Transfert Bluetooth des données d'interview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Superviseur (récepteur)</a:t>
            </a:r>
            <a:endParaRPr lang="fr-FR" sz="1800" i="1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8450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Enquêteur (expéditeur)</a:t>
            </a:r>
            <a:endParaRPr lang="fr-FR" sz="1800" i="1">
              <a:latin typeface="+mn-lt"/>
            </a:endParaRPr>
          </a:p>
        </p:txBody>
      </p:sp>
      <p:pic>
        <p:nvPicPr>
          <p:cNvPr id="8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571" y="2433108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98" y="5242296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 bwMode="auto">
          <a:xfrm>
            <a:off x="1414400" y="3631395"/>
            <a:ext cx="457200" cy="135272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873" y="354191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Transfert Bluetooth des données d'affectation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34674" y="61164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Superviseur (récepteur)</a:t>
            </a:r>
            <a:endParaRPr lang="fr-FR" sz="1800" i="1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3674" y="182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Enquêteur (expéditeur)</a:t>
            </a:r>
            <a:endParaRPr lang="fr-FR" sz="1800" i="1">
              <a:latin typeface="+mn-lt"/>
            </a:endParaRPr>
          </a:p>
        </p:txBody>
      </p:sp>
      <p:pic>
        <p:nvPicPr>
          <p:cNvPr id="26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445" y="2377401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72" y="5186589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Up Arrow 28"/>
          <p:cNvSpPr/>
          <p:nvPr/>
        </p:nvSpPr>
        <p:spPr bwMode="auto">
          <a:xfrm>
            <a:off x="5943600" y="3510492"/>
            <a:ext cx="484632" cy="1430316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476" y="1305580"/>
            <a:ext cx="383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FAITES CECI D’ABORD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5400" y="1295889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ENSUITE CELA</a:t>
            </a:r>
          </a:p>
        </p:txBody>
      </p:sp>
    </p:spTree>
    <p:extLst>
      <p:ext uri="{BB962C8B-B14F-4D97-AF65-F5344CB8AC3E}">
        <p14:creationId xmlns:p14="http://schemas.microsoft.com/office/powerpoint/2010/main" val="29584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7FB642C-ECAA-480E-A074-99752E3C6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Exercice</a:t>
            </a:r>
            <a:endParaRPr lang="en-US" altLang="en-US" sz="4000" dirty="0"/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1DE64F04-C855-4CC3-BE88-1B6411A2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5B746-AFF1-4A20-BCF2-33A22D2C225B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buAutoNum type="arabicPeriod"/>
              <a:defRPr/>
            </a:pPr>
            <a:r>
              <a:rPr lang="fr-FR" altLang="en-US" sz="2600" b="0" kern="0" dirty="0"/>
              <a:t>Chaque enquêteur (un à la fois) doit envoyer ses données à son superviseur</a:t>
            </a:r>
            <a:r>
              <a:rPr lang="en-US" altLang="en-US" sz="2600" b="0" kern="0" dirty="0"/>
              <a:t>.</a:t>
            </a:r>
          </a:p>
          <a:p>
            <a:pPr marL="514350" indent="-514350">
              <a:buAutoNum type="arabicPeriod"/>
              <a:defRPr/>
            </a:pPr>
            <a:r>
              <a:rPr lang="fr-FR" altLang="en-US" sz="2600" b="0" kern="0" dirty="0"/>
              <a:t>Lorsque les données sont reçues, examinez le rapport. Indique-t-il correctement l'état du travail effectué par l'enquêteur à ce jour</a:t>
            </a:r>
            <a:r>
              <a:rPr lang="en-US" altLang="en-US" sz="2600" b="0" kern="0" dirty="0"/>
              <a:t> ?</a:t>
            </a:r>
          </a:p>
          <a:p>
            <a:pPr>
              <a:defRPr/>
            </a:pPr>
            <a:endParaRPr lang="en-US" altLang="en-US" sz="2600" b="0" kern="0" dirty="0"/>
          </a:p>
          <a:p>
            <a:pPr marL="514350" indent="-514350" algn="ctr">
              <a:buAutoNum type="arabicPeriod"/>
              <a:defRPr/>
            </a:pPr>
            <a:endParaRPr lang="en-US" altLang="en-US" sz="2600" b="0" kern="0" dirty="0"/>
          </a:p>
        </p:txBody>
      </p:sp>
      <p:pic>
        <p:nvPicPr>
          <p:cNvPr id="18438" name="Picture 1">
            <a:extLst>
              <a:ext uri="{FF2B5EF4-FFF2-40B4-BE49-F238E27FC236}">
                <a16:creationId xmlns:a16="http://schemas.microsoft.com/office/drawing/2014/main" id="{2FAF458F-6647-4E8A-A8F8-3F8F3A13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3962400"/>
            <a:ext cx="298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0381DA1-D5D8-4F90-B608-F61538A0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Data Transfer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2F63681F-A512-4E57-A6B3-A87F41D8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E5E3-E193-4A07-BB71-0D7CB57DC6AF}"/>
              </a:ext>
            </a:extLst>
          </p:cNvPr>
          <p:cNvSpPr txBox="1"/>
          <p:nvPr/>
        </p:nvSpPr>
        <p:spPr>
          <a:xfrm>
            <a:off x="788193" y="-381000"/>
            <a:ext cx="748823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EXERCISE FEEDBACK AND QUESTIONS</a:t>
            </a: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7BF8F0FE-EF33-4F6D-9A09-2C11F480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DE880DE6-E8F7-4760-AB7C-200CB5C01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1625"/>
            <a:ext cx="7772400" cy="609600"/>
          </a:xfrm>
        </p:spPr>
        <p:txBody>
          <a:bodyPr/>
          <a:lstStyle/>
          <a:p>
            <a:pPr algn="ctr"/>
            <a:r>
              <a:rPr lang="fr-FR" altLang="en-US" sz="3200" dirty="0"/>
              <a:t>Quoi? Pourquoi? Quand? Qui? Comment?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A8467-FE34-4598-A5C1-A4AB8F2C8FEA}"/>
              </a:ext>
            </a:extLst>
          </p:cNvPr>
          <p:cNvSpPr txBox="1"/>
          <p:nvPr/>
        </p:nvSpPr>
        <p:spPr>
          <a:xfrm>
            <a:off x="152400" y="1295400"/>
            <a:ext cx="1828800" cy="462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Quoi?</a:t>
            </a:r>
          </a:p>
          <a:p>
            <a:pPr>
              <a:spcAft>
                <a:spcPts val="400"/>
              </a:spcAft>
              <a:defRPr/>
            </a:pPr>
            <a:endParaRPr lang="fr-FR" sz="40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Pourquoi?</a:t>
            </a:r>
          </a:p>
          <a:p>
            <a:pPr>
              <a:spcAft>
                <a:spcPts val="400"/>
              </a:spcAft>
              <a:defRPr/>
            </a:pPr>
            <a:endParaRPr lang="fr-FR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Quand?</a:t>
            </a:r>
          </a:p>
          <a:p>
            <a:pPr>
              <a:spcAft>
                <a:spcPts val="400"/>
              </a:spcAft>
              <a:defRPr/>
            </a:pPr>
            <a:endParaRPr lang="fr-FR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Qui?</a:t>
            </a:r>
          </a:p>
          <a:p>
            <a:pPr>
              <a:spcAft>
                <a:spcPts val="400"/>
              </a:spcAft>
              <a:defRPr/>
            </a:pPr>
            <a:endParaRPr lang="fr-FR" sz="32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Comment?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5B1CA-80F8-4441-A377-3486236B6C1D}"/>
              </a:ext>
            </a:extLst>
          </p:cNvPr>
          <p:cNvSpPr txBox="1"/>
          <p:nvPr/>
        </p:nvSpPr>
        <p:spPr>
          <a:xfrm>
            <a:off x="1828800" y="1295400"/>
            <a:ext cx="6781800" cy="468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Envoi de données au superviseur</a:t>
            </a:r>
          </a:p>
          <a:p>
            <a:pPr>
              <a:spcAft>
                <a:spcPts val="800"/>
              </a:spcAft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Sauvegardez constamment les données, contrôler les progrès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Au moins une fois par jour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Superviseurs, Enquêteurs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CCBFB19-3D5C-406A-976A-6362BB93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en-US" sz="3600"/>
              <a:t>Flux du travail de terrain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573310-7297-451E-8430-1A637F9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6325"/>
            <a:ext cx="3036887" cy="762000"/>
          </a:xfrm>
          <a:prstGeom prst="rect">
            <a:avLst/>
          </a:prstGeom>
          <a:noFill/>
          <a:ln w="9525">
            <a:solidFill>
              <a:srgbClr val="E1004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dirty="0">
                <a:solidFill>
                  <a:schemeClr val="bg1">
                    <a:lumMod val="65000"/>
                  </a:schemeClr>
                </a:solidFill>
              </a:rPr>
              <a:t>Arrivée en grappe, Identifier les ménages</a:t>
            </a:r>
            <a:endParaRPr lang="fr-FR" altLang="en-US" sz="20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BB1599-61D5-44DB-9286-0E0A8776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2496"/>
            <a:ext cx="3048000" cy="971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 dirty="0">
                <a:solidFill>
                  <a:schemeClr val="bg1">
                    <a:lumMod val="65000"/>
                  </a:schemeClr>
                </a:solidFill>
              </a:rPr>
              <a:t>Le superviseur affecte des ménages aux enquêteurs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CE644-EB09-4E25-A5D6-FEA52FD2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098346"/>
            <a:ext cx="3048000" cy="134030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b="1" dirty="0">
                <a:solidFill>
                  <a:schemeClr val="bg1">
                    <a:lumMod val="65000"/>
                  </a:schemeClr>
                </a:solidFill>
              </a:rPr>
              <a:t>Enquêteurs interviewent les MG, identifient les personnes éligibles</a:t>
            </a:r>
            <a:endParaRPr lang="fr-FR" altLang="en-US" sz="20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E585BF-0DA3-49A8-96AB-3B05AD41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791200"/>
            <a:ext cx="3067050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>
                <a:solidFill>
                  <a:schemeClr val="bg1">
                    <a:lumMod val="65000"/>
                  </a:schemeClr>
                </a:solidFill>
              </a:rPr>
              <a:t>Les biomarqueurs prennent taille &amp;poids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3AE71F-7875-4334-A5D6-93774AD9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3417888" cy="1619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>
                <a:solidFill>
                  <a:schemeClr val="bg1">
                    <a:lumMod val="65000"/>
                  </a:schemeClr>
                </a:solidFill>
              </a:rPr>
              <a:t>Enquêteurs  procèdent aux interviews des éligibles, saisissent des données sur biomarqueurs</a:t>
            </a:r>
            <a:endParaRPr lang="fr-FR" altLang="en-US" sz="2200" ker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D43A6B-15AC-49A3-830B-52601B44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679246"/>
            <a:ext cx="3417887" cy="838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 dirty="0">
                <a:solidFill>
                  <a:schemeClr val="tx2"/>
                </a:solidFill>
              </a:rPr>
              <a:t>Enquêteurs envoient les données au superviseur</a:t>
            </a:r>
            <a:endParaRPr lang="fr-FR" altLang="en-US" sz="2200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F305FE-1E26-48A4-B14D-3270457A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562349"/>
            <a:ext cx="3417887" cy="1066801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>
                <a:solidFill>
                  <a:schemeClr val="bg1">
                    <a:lumMod val="65000"/>
                  </a:schemeClr>
                </a:solidFill>
              </a:rPr>
              <a:t>Le superviseur exécute un contrôle pour fermer la grappe</a:t>
            </a:r>
            <a:r>
              <a:rPr lang="fr-FR" altLang="en-US" sz="2400" ker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BA2C74-7488-42F8-92FC-B744123B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791200"/>
            <a:ext cx="3417887" cy="838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 dirty="0">
                <a:solidFill>
                  <a:schemeClr val="bg1">
                    <a:lumMod val="65000"/>
                  </a:schemeClr>
                </a:solidFill>
              </a:rPr>
              <a:t>Le superviseur transmet les données au BC</a:t>
            </a:r>
            <a:endParaRPr lang="fr-FR" altLang="en-US" sz="22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971" name="Straight Arrow Connector 19">
            <a:extLst>
              <a:ext uri="{FF2B5EF4-FFF2-40B4-BE49-F238E27FC236}">
                <a16:creationId xmlns:a16="http://schemas.microsoft.com/office/drawing/2014/main" id="{07614346-23F4-40F3-8DEC-0AFE064FE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Arrow Connector 22">
            <a:extLst>
              <a:ext uri="{FF2B5EF4-FFF2-40B4-BE49-F238E27FC236}">
                <a16:creationId xmlns:a16="http://schemas.microsoft.com/office/drawing/2014/main" id="{759ED552-64A9-4D33-BD68-F95D0A4D06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Arrow Connector 23">
            <a:extLst>
              <a:ext uri="{FF2B5EF4-FFF2-40B4-BE49-F238E27FC236}">
                <a16:creationId xmlns:a16="http://schemas.microsoft.com/office/drawing/2014/main" id="{12CE62E7-20DC-49F2-A7FB-3461E0970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05250" y="1600200"/>
            <a:ext cx="1276350" cy="47244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63BF229F-FAD4-442A-A9E4-C952A413B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4800598"/>
            <a:ext cx="3409950" cy="838201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 dirty="0">
                <a:solidFill>
                  <a:schemeClr val="bg1">
                    <a:lumMod val="65000"/>
                  </a:schemeClr>
                </a:solidFill>
              </a:rPr>
              <a:t>Le superviseur procède à la remesure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E893BE-B9D7-4394-8E32-586003EB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629150"/>
            <a:ext cx="3143250" cy="971550"/>
          </a:xfrm>
          <a:prstGeom prst="rect">
            <a:avLst/>
          </a:prstGeom>
          <a:noFill/>
          <a:ln w="9525">
            <a:solidFill>
              <a:srgbClr val="666666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>
                <a:solidFill>
                  <a:schemeClr val="bg1">
                    <a:lumMod val="65000"/>
                  </a:schemeClr>
                </a:solidFill>
              </a:rPr>
              <a:t>Les enquêteurs envoient les données aux superviseurs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59D82B7-892C-4A33-BDEA-A61D2B96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fr-FR" altLang="en-US" sz="3200" dirty="0"/>
              <a:t>Étapes du transfert de données / soumission</a:t>
            </a:r>
            <a:endParaRPr lang="en-US" altLang="en-US" sz="3200" dirty="0"/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00FEAA1D-0567-4DB8-8F07-4454FDB3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2027D-9813-4F56-835A-945D667EA95C}"/>
              </a:ext>
            </a:extLst>
          </p:cNvPr>
          <p:cNvSpPr txBox="1"/>
          <p:nvPr/>
        </p:nvSpPr>
        <p:spPr>
          <a:xfrm>
            <a:off x="1274763" y="1511300"/>
            <a:ext cx="7488237" cy="4508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fr-FR" dirty="0">
                <a:latin typeface="+mn-lt"/>
              </a:rPr>
              <a:t>le superviseur se prépare à recevoir les données d'un enquêteur à la fois</a:t>
            </a:r>
            <a:endParaRPr lang="en-US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</a:rPr>
              <a:t>L'enquêteur envoie des données au superviseur</a:t>
            </a: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fr-FR" dirty="0">
                <a:latin typeface="+mn-lt"/>
              </a:rPr>
              <a:t>Le superviseur examine les messages d’erreur de structure et le rapport d’avancement</a:t>
            </a: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73FC43-6EB0-43F2-98BD-0D9C38CE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675D6024-C3C0-44E7-8E6B-741C0F8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83845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0C8BB6F-ECAA-4C49-8FDD-DEE743E2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419600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B38F7C-8E38-4DCB-B083-ED322035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61939"/>
            <a:ext cx="4362450" cy="652462"/>
          </a:xfrm>
        </p:spPr>
        <p:txBody>
          <a:bodyPr/>
          <a:lstStyle/>
          <a:p>
            <a:r>
              <a:rPr lang="fr-FR" altLang="en-US" dirty="0"/>
              <a:t>Points clés à retenir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3FFAB60-0DAD-4577-8DB8-A9E5486CD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914400"/>
            <a:ext cx="3657600" cy="5791200"/>
          </a:xfrm>
        </p:spPr>
        <p:txBody>
          <a:bodyPr>
            <a:normAutofit fontScale="92500" lnSpcReduction="20000"/>
          </a:bodyPr>
          <a:lstStyle/>
          <a:p>
            <a:endParaRPr lang="fr-FR" altLang="en-US" dirty="0"/>
          </a:p>
          <a:p>
            <a:r>
              <a:rPr lang="fr-FR" altLang="en-US" sz="2000" dirty="0"/>
              <a:t>Un seul enquêteur à la fois peut envoyer des données au superviseur</a:t>
            </a:r>
          </a:p>
          <a:p>
            <a:r>
              <a:rPr lang="fr-FR" altLang="en-US" sz="2000" dirty="0"/>
              <a:t>Bluetooth n'est pas wifi - ceux qui se connectent doivent être distants de moins de 10 mètres </a:t>
            </a:r>
          </a:p>
          <a:p>
            <a:r>
              <a:rPr lang="fr-FR" altLang="en-US" sz="2000" dirty="0"/>
              <a:t>Le superviseur doit être en mode réception avant que l'enquêteur ne commence à envoyer</a:t>
            </a:r>
          </a:p>
          <a:p>
            <a:r>
              <a:rPr lang="fr-FR" sz="2000" dirty="0"/>
              <a:t>L'expéditeur et le destinataire doivent se coordonner afin qu'ils commencent tous les deux le processus de transfert à peu près au même moment</a:t>
            </a:r>
            <a:endParaRPr lang="en-US" sz="2000" dirty="0"/>
          </a:p>
          <a:p>
            <a:r>
              <a:rPr lang="fr-FR" altLang="en-US" sz="2000" dirty="0"/>
              <a:t>La tablette du superviseur générera un rapport des questionnaires entamés ou complétés par l'enquêteur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07D1F64-5101-4A6A-AA5C-BAABC2CE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685925"/>
            <a:ext cx="4800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E548A-69DA-4131-9853-A6206BFC0666}"/>
              </a:ext>
            </a:extLst>
          </p:cNvPr>
          <p:cNvSpPr txBox="1"/>
          <p:nvPr/>
        </p:nvSpPr>
        <p:spPr>
          <a:xfrm>
            <a:off x="5410200" y="4848225"/>
            <a:ext cx="289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b="1" dirty="0">
                <a:latin typeface="+mn-lt"/>
              </a:rPr>
              <a:t>La coordination entre les membres de l'équipe est primordiale</a:t>
            </a:r>
            <a:r>
              <a:rPr lang="en-US" sz="2400" b="1" dirty="0">
                <a:latin typeface="+mn-lt"/>
              </a:rPr>
              <a:t> !</a:t>
            </a:r>
          </a:p>
        </p:txBody>
      </p:sp>
      <p:pic>
        <p:nvPicPr>
          <p:cNvPr id="1024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65E3073-D2FF-4D29-8466-B4470F31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3825"/>
            <a:ext cx="1600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B38F7C-8E38-4DCB-B083-ED322035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61938"/>
            <a:ext cx="4362450" cy="1081087"/>
          </a:xfrm>
        </p:spPr>
        <p:txBody>
          <a:bodyPr/>
          <a:lstStyle/>
          <a:p>
            <a:r>
              <a:rPr lang="fr-FR" altLang="en-US" dirty="0"/>
              <a:t>Points clés à retenir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3FFAB60-0DAD-4577-8DB8-A9E5486CD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05800" cy="5791200"/>
          </a:xfrm>
        </p:spPr>
        <p:txBody>
          <a:bodyPr>
            <a:normAutofit/>
          </a:bodyPr>
          <a:lstStyle/>
          <a:p>
            <a:endParaRPr lang="fr-FR" altLang="en-US" b="1" u="sng" dirty="0"/>
          </a:p>
          <a:p>
            <a:r>
              <a:rPr lang="fr-FR" altLang="en-US" sz="2800" b="1" u="sng" dirty="0"/>
              <a:t>Il n'est pas nécessaire d'appairer manuellement les appareils pour permettre les transferts Bluetooth dans le système CAPI</a:t>
            </a:r>
          </a:p>
          <a:p>
            <a:r>
              <a:rPr lang="fr-FR" altLang="en-US" sz="2800" dirty="0"/>
              <a:t>L'appairage se fait automatiquement</a:t>
            </a:r>
          </a:p>
          <a:p>
            <a:r>
              <a:rPr lang="fr-FR" altLang="en-US" sz="2800" dirty="0"/>
              <a:t>Tout ce qui est nécessaire est de définir manuellement l'identifiant Bluetooth Android comme le code de l'enquêteur/superviseur </a:t>
            </a:r>
            <a:r>
              <a:rPr lang="fr-FR" altLang="en-US" sz="2800" u="sng" dirty="0"/>
              <a:t>une fois</a:t>
            </a:r>
            <a:r>
              <a:rPr lang="fr-FR" altLang="en-US" sz="2800" b="1" u="sng" dirty="0"/>
              <a:t> </a:t>
            </a:r>
          </a:p>
          <a:p>
            <a:r>
              <a:rPr lang="fr-FR" altLang="en-US" sz="2800" dirty="0"/>
              <a:t>Une fois cela défini, aucune autre modification des paramètres Android n'est nécessaire</a:t>
            </a:r>
          </a:p>
        </p:txBody>
      </p:sp>
      <p:pic>
        <p:nvPicPr>
          <p:cNvPr id="1024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65E3073-D2FF-4D29-8466-B4470F31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3825"/>
            <a:ext cx="1600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2841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80115" y="30771"/>
            <a:ext cx="7772400" cy="1006878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200" dirty="0"/>
              <a:t>Le superviseur se prépare à recevoir des données</a:t>
            </a:r>
            <a:br>
              <a:rPr lang="en-US" altLang="en-US" sz="3200" dirty="0"/>
            </a:br>
            <a:endParaRPr lang="en-US" altLang="en-US" sz="3200" dirty="0"/>
          </a:p>
        </p:txBody>
      </p:sp>
      <p:pic>
        <p:nvPicPr>
          <p:cNvPr id="13315" name="Picture 4" descr="http://www.ccbhomes.com/wp-content/uploads/2014/09/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52400" y="6218943"/>
            <a:ext cx="8800115" cy="49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800" dirty="0"/>
              <a:t>Superviseur</a:t>
            </a:r>
            <a:r>
              <a:rPr lang="fr-FR" altLang="en-US" sz="2800" kern="0" dirty="0"/>
              <a:t> prêt! Dites à l'enquêteur d'envoyer </a:t>
            </a:r>
            <a:r>
              <a:rPr lang="en-US" altLang="en-US" sz="2600" b="0" kern="0" dirty="0"/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83A48C-267E-48C0-A973-A3F7E8F22287}"/>
              </a:ext>
            </a:extLst>
          </p:cNvPr>
          <p:cNvSpPr/>
          <p:nvPr/>
        </p:nvSpPr>
        <p:spPr>
          <a:xfrm rot="5400000">
            <a:off x="6575201" y="385279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6C8B4-ED36-4780-9565-48A8DB77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" y="1119215"/>
            <a:ext cx="4716033" cy="329814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14F844-F9C4-4130-880F-77FD9E609BDA}"/>
              </a:ext>
            </a:extLst>
          </p:cNvPr>
          <p:cNvSpPr/>
          <p:nvPr/>
        </p:nvSpPr>
        <p:spPr>
          <a:xfrm>
            <a:off x="3728306" y="2146312"/>
            <a:ext cx="1499347" cy="4709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5F96B-4531-4AAF-8BC5-FD6232AC3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95" y="4603675"/>
            <a:ext cx="3591426" cy="14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C55FC-ED6F-4376-AA1F-3B1E9F9C4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505" y="843353"/>
            <a:ext cx="373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Enquêteurs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envoient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5364" name="Picture 4" descr="http://www.byui.edu/Images/disability_services/step2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2193CF7-10D2-46D6-BA8D-955B4B232044}"/>
              </a:ext>
            </a:extLst>
          </p:cNvPr>
          <p:cNvSpPr/>
          <p:nvPr/>
        </p:nvSpPr>
        <p:spPr>
          <a:xfrm>
            <a:off x="3537656" y="21840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148522-FE44-40F5-AA74-1E64F1D57A16}"/>
              </a:ext>
            </a:extLst>
          </p:cNvPr>
          <p:cNvSpPr/>
          <p:nvPr/>
        </p:nvSpPr>
        <p:spPr>
          <a:xfrm rot="8481815">
            <a:off x="3552057" y="450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3435F83-335B-40B2-A250-05CDF31F9E21}"/>
              </a:ext>
            </a:extLst>
          </p:cNvPr>
          <p:cNvSpPr/>
          <p:nvPr/>
        </p:nvSpPr>
        <p:spPr>
          <a:xfrm>
            <a:off x="4026860" y="56377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5ED32-396F-4B58-A0EF-0131AF79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7" y="1299825"/>
            <a:ext cx="2905125" cy="287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0B506-10D1-4EAC-ABB4-C08BDCAF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17" y="1066800"/>
            <a:ext cx="3469341" cy="327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636B1B-AAD7-49EA-B6B6-97CC4148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168" y="5243280"/>
            <a:ext cx="3515216" cy="1219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200EBC-28B6-4E78-B848-1CF06741D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01" y="5039062"/>
            <a:ext cx="2657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308E3C8-B35C-44CB-93E2-EDD58602B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Enquêteurs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envoient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10869DE-644B-4440-84C3-7BB569A3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FD6708C-1D7E-41C6-B639-17D506D5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id="{2B0CA351-1597-4969-B004-6434C818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36650"/>
            <a:ext cx="77914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VMX3MACP777Z-1201013908-6537</_dlc_DocId>
    <_dlc_DocIdUrl xmlns="d16efad5-0601-4cf0-b7c2-89968258c777">
      <Url>https://icfonline.sharepoint.com/sites/ihd-dhs/Standard8/_layouts/15/DocIdRedir.aspx?ID=VMX3MACP777Z-1201013908-6537</Url>
      <Description>VMX3MACP777Z-1201013908-6537</Description>
    </_dlc_DocIdUrl>
  </documentManagement>
</p:properties>
</file>

<file path=customXml/itemProps1.xml><?xml version="1.0" encoding="utf-8"?>
<ds:datastoreItem xmlns:ds="http://schemas.openxmlformats.org/officeDocument/2006/customXml" ds:itemID="{327AD232-9F96-495C-9A07-C9B505B517F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32B16E7-05FD-4CDD-9485-1DD59638F6C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B290D497-1696-48CD-AD68-F5E5B6D703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1BE0F1-EDF1-4A4B-93C7-9028483DBAF1}"/>
</file>

<file path=customXml/itemProps5.xml><?xml version="1.0" encoding="utf-8"?>
<ds:datastoreItem xmlns:ds="http://schemas.openxmlformats.org/officeDocument/2006/customXml" ds:itemID="{42B73DE9-36A4-4D35-8BBB-3FA369768217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4946</TotalTime>
  <Words>1042</Words>
  <Application>Microsoft Office PowerPoint</Application>
  <PresentationFormat>On-screen Show (4:3)</PresentationFormat>
  <Paragraphs>138</Paragraphs>
  <Slides>19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</vt:lpstr>
      <vt:lpstr>Office Theme</vt:lpstr>
      <vt:lpstr>Transfert de données</vt:lpstr>
      <vt:lpstr>Quoi? Pourquoi? Quand? Qui? Comment?</vt:lpstr>
      <vt:lpstr>Flux du travail de terrain</vt:lpstr>
      <vt:lpstr>Étapes du transfert de données / soumission</vt:lpstr>
      <vt:lpstr>Points clés à retenir</vt:lpstr>
      <vt:lpstr>Points clés à retenir</vt:lpstr>
      <vt:lpstr>Le superviseur se prépare à recevoir des données </vt:lpstr>
      <vt:lpstr>Enquêteurs envoient les données</vt:lpstr>
      <vt:lpstr>Enquêteurs envoient les données</vt:lpstr>
      <vt:lpstr>Vérifier la structure et l'avancement</vt:lpstr>
      <vt:lpstr>Transfert de superviseur à superviseur</vt:lpstr>
      <vt:lpstr>Transfert de données</vt:lpstr>
      <vt:lpstr>Éviter les problèmes avec les transferts Bluetooth – Règles à suivre</vt:lpstr>
      <vt:lpstr>Dépannage : si le transfert Bluetooth échoue</vt:lpstr>
      <vt:lpstr>Codes de résultat incohérents : problème </vt:lpstr>
      <vt:lpstr>Codes de résultat incohérents : Solution</vt:lpstr>
      <vt:lpstr>Éviter les problèmes de codes de résultat incohérents</vt:lpstr>
      <vt:lpstr>Exercice</vt:lpstr>
      <vt:lpstr>Data Transfer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229</cp:revision>
  <cp:lastPrinted>2004-09-30T16:41:33Z</cp:lastPrinted>
  <dcterms:created xsi:type="dcterms:W3CDTF">2004-09-17T20:07:42Z</dcterms:created>
  <dcterms:modified xsi:type="dcterms:W3CDTF">2022-05-30T09:45:51Z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VMX3MACP777Z-329149472-688</vt:lpwstr>
  </property>
  <property fmtid="{D5CDD505-2E9C-101B-9397-08002B2CF9AE}" pid="5" name="_dlc_DocIdItemGuid">
    <vt:lpwstr>0bb47342-f479-4497-b708-6da25c3a52cb</vt:lpwstr>
  </property>
  <property fmtid="{D5CDD505-2E9C-101B-9397-08002B2CF9AE}" pid="6" name="_dlc_DocIdUrl">
    <vt:lpwstr>https://icfonline.sharepoint.com/sites/ihd-dhs/dhs8surveys/KenyaMIS2020/_layouts/15/DocIdRedir.aspx?ID=VMX3MACP777Z-329149472-688, VMX3MACP777Z-329149472-688</vt:lpwstr>
  </property>
  <property fmtid="{D5CDD505-2E9C-101B-9397-08002B2CF9AE}" pid="7" name="ContentTypeId">
    <vt:lpwstr>0x010100A9E0BC70FB04E14C8ED45C26FF73C393</vt:lpwstr>
  </property>
</Properties>
</file>