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5"/>
  </p:notesMasterIdLst>
  <p:handoutMasterIdLst>
    <p:handoutMasterId r:id="rId16"/>
  </p:handoutMasterIdLst>
  <p:sldIdLst>
    <p:sldId id="336" r:id="rId6"/>
    <p:sldId id="337" r:id="rId7"/>
    <p:sldId id="338" r:id="rId8"/>
    <p:sldId id="339" r:id="rId9"/>
    <p:sldId id="340" r:id="rId10"/>
    <p:sldId id="341" r:id="rId11"/>
    <p:sldId id="342" r:id="rId12"/>
    <p:sldId id="343" r:id="rId13"/>
    <p:sldId id="277"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2799B-8976-42D1-96E8-842F55A9B578}" v="5" dt="2021-07-26T00:03:31.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99841" autoAdjust="0"/>
  </p:normalViewPr>
  <p:slideViewPr>
    <p:cSldViewPr snapToObjects="1">
      <p:cViewPr varScale="1">
        <p:scale>
          <a:sx n="104" d="100"/>
          <a:sy n="104" d="100"/>
        </p:scale>
        <p:origin x="1062"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5/30/2022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3A0A8B57-FA8A-4721-B803-F7A072745650}" type="slidenum">
              <a:rPr lang="en-US" altLang="en-US" sz="1200" smtClean="0"/>
              <a:pPr/>
              <a:t>3</a:t>
            </a:fld>
            <a:endParaRPr lang="en-US" altLang="en-US" sz="1200"/>
          </a:p>
        </p:txBody>
      </p:sp>
    </p:spTree>
    <p:extLst>
      <p:ext uri="{BB962C8B-B14F-4D97-AF65-F5344CB8AC3E}">
        <p14:creationId xmlns:p14="http://schemas.microsoft.com/office/powerpoint/2010/main" val="352734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What must the result code be (far right on household list) to do a woman’s interview?</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D18D992-6485-4370-A871-0C02267D9F87}" type="slidenum">
              <a:rPr lang="en-US" altLang="en-US" sz="1200" smtClean="0"/>
              <a:pPr/>
              <a:t>4</a:t>
            </a:fld>
            <a:endParaRPr lang="en-US" altLang="en-US" sz="1200"/>
          </a:p>
        </p:txBody>
      </p:sp>
    </p:spTree>
    <p:extLst>
      <p:ext uri="{BB962C8B-B14F-4D97-AF65-F5344CB8AC3E}">
        <p14:creationId xmlns:p14="http://schemas.microsoft.com/office/powerpoint/2010/main" val="406314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Why might a woman you want to interview not be shown?</a:t>
            </a:r>
          </a:p>
          <a:p>
            <a:r>
              <a:rPr lang="en-US" altLang="en-US"/>
              <a:t>Answer: You might have picked the wrong household where she lives (or wrong cluster even!); she might not be eligible</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AE7B7B0-D8D9-4D67-8CB3-C0FCA4BAD5B0}" type="slidenum">
              <a:rPr lang="en-US" altLang="en-US" sz="1200" smtClean="0"/>
              <a:pPr/>
              <a:t>5</a:t>
            </a:fld>
            <a:endParaRPr lang="en-US" altLang="en-US" sz="1200"/>
          </a:p>
        </p:txBody>
      </p:sp>
    </p:spTree>
    <p:extLst>
      <p:ext uri="{BB962C8B-B14F-4D97-AF65-F5344CB8AC3E}">
        <p14:creationId xmlns:p14="http://schemas.microsoft.com/office/powerpoint/2010/main" val="3676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there have been more than one visit for this woman!</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981BBBB-94B8-42E9-848E-935585C2D03B}" type="slidenum">
              <a:rPr lang="en-US" altLang="en-US" sz="1200" smtClean="0"/>
              <a:pPr/>
              <a:t>6</a:t>
            </a:fld>
            <a:endParaRPr lang="en-US" altLang="en-US" sz="1200"/>
          </a:p>
        </p:txBody>
      </p:sp>
    </p:spTree>
    <p:extLst>
      <p:ext uri="{BB962C8B-B14F-4D97-AF65-F5344CB8AC3E}">
        <p14:creationId xmlns:p14="http://schemas.microsoft.com/office/powerpoint/2010/main" val="28573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which code is call back? ASK: what are examples of incapacitated?</a:t>
            </a: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0EF9C2F-12DB-43DA-881D-005E0A22E826}" type="slidenum">
              <a:rPr lang="en-US" altLang="en-US" sz="1200" smtClean="0"/>
              <a:pPr/>
              <a:t>7</a:t>
            </a:fld>
            <a:endParaRPr lang="en-US" altLang="en-US" sz="1200"/>
          </a:p>
        </p:txBody>
      </p:sp>
    </p:spTree>
    <p:extLst>
      <p:ext uri="{BB962C8B-B14F-4D97-AF65-F5344CB8AC3E}">
        <p14:creationId xmlns:p14="http://schemas.microsoft.com/office/powerpoint/2010/main" val="279802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Buttons – navigation (one at a time, or to last question (F10) ); add a note at anytime (highly encouraged); change language; see list of births in birth history (only available after entering it…….</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D2C4DC4-2D16-4BD8-B34B-4F08D26839E7}" type="slidenum">
              <a:rPr lang="en-US" altLang="en-US" sz="1200" smtClean="0"/>
              <a:pPr/>
              <a:t>8</a:t>
            </a:fld>
            <a:endParaRPr lang="en-US" altLang="en-US" sz="1200"/>
          </a:p>
        </p:txBody>
      </p:sp>
    </p:spTree>
    <p:extLst>
      <p:ext uri="{BB962C8B-B14F-4D97-AF65-F5344CB8AC3E}">
        <p14:creationId xmlns:p14="http://schemas.microsoft.com/office/powerpoint/2010/main" val="202316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BC6478B-5254-4FE0-BE03-CA2F831A12F0}"/>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4D28DB1-720F-491C-9DCD-2D57CE6EF6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Content expert will go over HW answers – CAPI expert will demo entry on their computer</a:t>
            </a:r>
          </a:p>
          <a:p>
            <a:r>
              <a:rPr lang="en-US" altLang="en-US"/>
              <a:t>Interviewers will then enter HW</a:t>
            </a:r>
          </a:p>
          <a:p>
            <a:r>
              <a:rPr lang="en-US" altLang="en-US"/>
              <a:t>Ask interviewers to identify their first woman in a HH “assigned to me” – via demo on your computer </a:t>
            </a:r>
          </a:p>
          <a:p>
            <a:endParaRPr lang="en-US" altLang="en-US"/>
          </a:p>
          <a:p>
            <a:r>
              <a:rPr lang="en-US" altLang="en-US"/>
              <a:t>Things to make sure to note during entry of woman – which is done with demo on facilitator laptop while class follows along on their tablets:</a:t>
            </a:r>
          </a:p>
          <a:p>
            <a:endParaRPr lang="en-US" altLang="en-US"/>
          </a:p>
        </p:txBody>
      </p:sp>
      <p:sp>
        <p:nvSpPr>
          <p:cNvPr id="21508" name="Slide Number Placeholder 3">
            <a:extLst>
              <a:ext uri="{FF2B5EF4-FFF2-40B4-BE49-F238E27FC236}">
                <a16:creationId xmlns:a16="http://schemas.microsoft.com/office/drawing/2014/main" id="{15AEFAF2-22FA-4931-BEBB-E20B1A4E42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B0F5ED2-8F75-44AF-9DAD-15E82FE842BE}"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5/30/2022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010E1B-C0F4-44F2-8017-F08466CECB96}" type="slidenum">
              <a:rPr lang="en-US" altLang="en-US"/>
              <a:pPr>
                <a:defRPr/>
              </a:pPr>
              <a:t>‹#›</a:t>
            </a:fld>
            <a:endParaRPr lang="en-US" altLang="en-US"/>
          </a:p>
        </p:txBody>
      </p:sp>
    </p:spTree>
    <p:extLst>
      <p:ext uri="{BB962C8B-B14F-4D97-AF65-F5344CB8AC3E}">
        <p14:creationId xmlns:p14="http://schemas.microsoft.com/office/powerpoint/2010/main" val="329828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5/30/2022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1752600"/>
            <a:ext cx="7924800" cy="1600200"/>
          </a:xfrm>
        </p:spPr>
        <p:txBody>
          <a:bodyPr>
            <a:normAutofit/>
          </a:bodyPr>
          <a:lstStyle/>
          <a:p>
            <a:pPr algn="ctr"/>
            <a:r>
              <a:rPr lang="fr-FR" altLang="en-US" sz="3600" dirty="0"/>
              <a:t>Démarrage des interviews individuelles</a:t>
            </a:r>
            <a:r>
              <a:rPr lang="en-US" altLang="en-US" sz="3600" dirty="0"/>
              <a:t>  </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extLst>
      <p:ext uri="{BB962C8B-B14F-4D97-AF65-F5344CB8AC3E}">
        <p14:creationId xmlns:p14="http://schemas.microsoft.com/office/powerpoint/2010/main" val="121810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1625" y="301625"/>
            <a:ext cx="8461375" cy="609600"/>
          </a:xfrm>
        </p:spPr>
        <p:txBody>
          <a:bodyPr/>
          <a:lstStyle/>
          <a:p>
            <a:pPr algn="ctr"/>
            <a:r>
              <a:rPr lang="en-US" altLang="en-US" sz="3200" dirty="0" err="1"/>
              <a:t>Etapes</a:t>
            </a:r>
            <a:r>
              <a:rPr lang="en-US" altLang="en-US" sz="3200" dirty="0"/>
              <a:t> …</a:t>
            </a:r>
          </a:p>
        </p:txBody>
      </p:sp>
      <p:sp>
        <p:nvSpPr>
          <p:cNvPr id="512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1511300"/>
            <a:ext cx="7488237" cy="4688463"/>
          </a:xfrm>
          <a:prstGeom prst="rect">
            <a:avLst/>
          </a:prstGeom>
          <a:noFill/>
        </p:spPr>
        <p:txBody>
          <a:bodyPr>
            <a:spAutoFit/>
          </a:bodyPr>
          <a:lstStyle/>
          <a:p>
            <a:pPr>
              <a:spcAft>
                <a:spcPts val="0"/>
              </a:spcAft>
              <a:defRPr/>
            </a:pPr>
            <a:r>
              <a:rPr lang="fr-FR" dirty="0">
                <a:latin typeface="+mn-lt"/>
              </a:rPr>
              <a:t>Dans le menu principal de l'enquêteur, choisissez "Menu pour les </a:t>
            </a:r>
            <a:r>
              <a:rPr lang="fr-FR" dirty="0" err="1">
                <a:latin typeface="+mn-lt"/>
              </a:rPr>
              <a:t>indivdus</a:t>
            </a:r>
            <a:r>
              <a:rPr lang="fr-FR" dirty="0">
                <a:latin typeface="+mn-lt"/>
              </a:rPr>
              <a:t> éligibles"</a:t>
            </a:r>
            <a:endParaRPr lang="en-US" dirty="0">
              <a:latin typeface="+mn-lt"/>
            </a:endParaRPr>
          </a:p>
          <a:p>
            <a:pPr>
              <a:spcBef>
                <a:spcPts val="1200"/>
              </a:spcBef>
              <a:spcAft>
                <a:spcPts val="800"/>
              </a:spcAft>
              <a:defRPr/>
            </a:pPr>
            <a:endParaRPr lang="en-US" sz="800" dirty="0">
              <a:latin typeface="+mn-lt"/>
            </a:endParaRPr>
          </a:p>
          <a:p>
            <a:pPr>
              <a:spcBef>
                <a:spcPts val="0"/>
              </a:spcBef>
              <a:spcAft>
                <a:spcPts val="800"/>
              </a:spcAft>
              <a:defRPr/>
            </a:pPr>
            <a:endParaRPr lang="en-US" dirty="0">
              <a:latin typeface="+mn-lt"/>
            </a:endParaRPr>
          </a:p>
          <a:p>
            <a:pPr>
              <a:spcBef>
                <a:spcPts val="0"/>
              </a:spcBef>
              <a:spcAft>
                <a:spcPts val="800"/>
              </a:spcAft>
              <a:defRPr/>
            </a:pPr>
            <a:endParaRPr lang="en-US" dirty="0"/>
          </a:p>
          <a:p>
            <a:pPr>
              <a:spcBef>
                <a:spcPts val="0"/>
              </a:spcBef>
              <a:spcAft>
                <a:spcPts val="800"/>
              </a:spcAft>
              <a:defRPr/>
            </a:pPr>
            <a:r>
              <a:rPr lang="fr-FR" dirty="0">
                <a:latin typeface="+mn-lt"/>
              </a:rPr>
              <a:t>Choisissez le ménage où vit la personne ; puis choisissez la personne à interviewer</a:t>
            </a:r>
            <a:endParaRPr lang="en-US" dirty="0">
              <a:latin typeface="+mn-lt"/>
            </a:endParaRPr>
          </a:p>
          <a:p>
            <a:pPr>
              <a:spcAft>
                <a:spcPts val="0"/>
              </a:spcAft>
              <a:defRPr/>
            </a:pPr>
            <a:endParaRPr lang="en-US" dirty="0"/>
          </a:p>
          <a:p>
            <a:pPr>
              <a:spcAft>
                <a:spcPts val="0"/>
              </a:spcAft>
              <a:defRPr/>
            </a:pPr>
            <a:endParaRPr lang="en-US" dirty="0">
              <a:latin typeface="+mn-lt"/>
            </a:endParaRPr>
          </a:p>
          <a:p>
            <a:pPr>
              <a:spcAft>
                <a:spcPts val="0"/>
              </a:spcAft>
              <a:defRPr/>
            </a:pPr>
            <a:r>
              <a:rPr lang="fr-FR" dirty="0">
                <a:latin typeface="+mn-lt"/>
              </a:rPr>
              <a:t>Choisissez le "résultat" de l’interview et lisez le consentement</a:t>
            </a:r>
            <a:endParaRPr lang="en-US" dirty="0">
              <a:latin typeface="+mn-lt"/>
            </a:endParaRPr>
          </a:p>
          <a:p>
            <a:pPr>
              <a:spcAft>
                <a:spcPts val="800"/>
              </a:spcAft>
              <a:defRPr/>
            </a:pPr>
            <a:endParaRPr lang="en-US" dirty="0">
              <a:latin typeface="+mn-lt"/>
            </a:endParaRPr>
          </a:p>
          <a:p>
            <a:pPr>
              <a:spcAft>
                <a:spcPts val="800"/>
              </a:spcAft>
              <a:defRPr/>
            </a:pPr>
            <a:endParaRPr lang="en-US" dirty="0"/>
          </a:p>
          <a:p>
            <a:pPr>
              <a:spcAft>
                <a:spcPts val="800"/>
              </a:spcAft>
              <a:defRPr/>
            </a:pPr>
            <a:r>
              <a:rPr lang="en-US" dirty="0" err="1">
                <a:latin typeface="+mn-lt"/>
              </a:rPr>
              <a:t>Commencezl’interview</a:t>
            </a:r>
            <a:r>
              <a:rPr lang="en-US" dirty="0">
                <a:latin typeface="+mn-lt"/>
              </a:rPr>
              <a:t>!</a:t>
            </a:r>
          </a:p>
          <a:p>
            <a:pPr>
              <a:spcAft>
                <a:spcPts val="800"/>
              </a:spcAft>
              <a:defRPr/>
            </a:pPr>
            <a:endParaRPr lang="en-US" dirty="0">
              <a:latin typeface="+mn-lt"/>
            </a:endParaRPr>
          </a:p>
        </p:txBody>
      </p:sp>
      <p:pic>
        <p:nvPicPr>
          <p:cNvPr id="5125"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1052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http://www.byui.edu/Images/disability_services/step4-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348288"/>
            <a:ext cx="9334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44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911225"/>
            <a:ext cx="7772400" cy="609600"/>
          </a:xfrm>
        </p:spPr>
        <p:txBody>
          <a:bodyPr>
            <a:normAutofit fontScale="90000"/>
          </a:bodyPr>
          <a:lstStyle/>
          <a:p>
            <a:pPr algn="ctr"/>
            <a:r>
              <a:rPr lang="en-US" altLang="en-US" sz="4000" dirty="0"/>
              <a:t>Menu pour les </a:t>
            </a:r>
            <a:r>
              <a:rPr lang="en-US" altLang="en-US" sz="4000" dirty="0" err="1"/>
              <a:t>individus</a:t>
            </a:r>
            <a:r>
              <a:rPr lang="en-US" altLang="en-US" sz="4000" dirty="0"/>
              <a:t> </a:t>
            </a:r>
            <a:r>
              <a:rPr lang="en-US" altLang="en-US" sz="4000" dirty="0" err="1"/>
              <a:t>éligibles</a:t>
            </a:r>
            <a:br>
              <a:rPr lang="en-US" altLang="en-US" sz="4000" dirty="0"/>
            </a:br>
            <a:endParaRPr lang="en-US" altLang="en-US" sz="4000" dirty="0"/>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6148"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D8D0A191-82DC-4DEE-9578-30BFDEF1BA5D}"/>
              </a:ext>
            </a:extLst>
          </p:cNvPr>
          <p:cNvPicPr>
            <a:picLocks noChangeAspect="1"/>
          </p:cNvPicPr>
          <p:nvPr/>
        </p:nvPicPr>
        <p:blipFill>
          <a:blip r:embed="rId4"/>
          <a:stretch>
            <a:fillRect/>
          </a:stretch>
        </p:blipFill>
        <p:spPr>
          <a:xfrm>
            <a:off x="2133600" y="1420812"/>
            <a:ext cx="3505200" cy="2362764"/>
          </a:xfrm>
          <a:prstGeom prst="rect">
            <a:avLst/>
          </a:prstGeom>
        </p:spPr>
      </p:pic>
    </p:spTree>
    <p:extLst>
      <p:ext uri="{BB962C8B-B14F-4D97-AF65-F5344CB8AC3E}">
        <p14:creationId xmlns:p14="http://schemas.microsoft.com/office/powerpoint/2010/main" val="87706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762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23863" y="896270"/>
            <a:ext cx="8261503" cy="3170099"/>
          </a:xfrm>
          <a:prstGeom prst="rect">
            <a:avLst/>
          </a:prstGeom>
          <a:noFill/>
        </p:spPr>
        <p:txBody>
          <a:bodyPr wrap="square">
            <a:spAutoFit/>
          </a:bodyPr>
          <a:lstStyle/>
          <a:p>
            <a:pPr algn="ctr">
              <a:defRPr/>
            </a:pPr>
            <a:r>
              <a:rPr lang="fr-FR" sz="3200" b="1" dirty="0"/>
              <a:t>D'abord, localisez le ménage dans lequel l'individu vit :</a:t>
            </a:r>
          </a:p>
          <a:p>
            <a:pPr>
              <a:defRPr/>
            </a:pPr>
            <a:endParaRPr lang="fr-FR" sz="3200" b="1" dirty="0"/>
          </a:p>
          <a:p>
            <a:pPr>
              <a:defRPr/>
            </a:pPr>
            <a:r>
              <a:rPr lang="fr-FR" sz="3200" b="1" dirty="0"/>
              <a:t>Le MG était-il:</a:t>
            </a:r>
          </a:p>
          <a:p>
            <a:pPr marL="342900" indent="-342900">
              <a:buFont typeface="Arial" panose="020B0604020202020204" pitchFamily="34" charset="0"/>
              <a:buChar char="•"/>
              <a:defRPr/>
            </a:pPr>
            <a:r>
              <a:rPr lang="fr-FR" sz="2400" dirty="0"/>
              <a:t>Interviewé par vous-même ?</a:t>
            </a:r>
            <a:endParaRPr lang="fr-FR" sz="2400" b="1" dirty="0"/>
          </a:p>
          <a:p>
            <a:pPr marL="342900" indent="-342900">
              <a:buFont typeface="Arial" panose="020B0604020202020204" pitchFamily="34" charset="0"/>
              <a:buChar char="•"/>
              <a:defRPr/>
            </a:pPr>
            <a:r>
              <a:rPr lang="fr-FR" sz="2400" dirty="0"/>
              <a:t>Interviewé par un autre </a:t>
            </a:r>
          </a:p>
          <a:p>
            <a:pPr>
              <a:defRPr/>
            </a:pPr>
            <a:r>
              <a:rPr lang="fr-FR" sz="2400" dirty="0"/>
              <a:t>Enquêteur et partagé avec vous ?</a:t>
            </a:r>
          </a:p>
        </p:txBody>
      </p:sp>
      <p:sp>
        <p:nvSpPr>
          <p:cNvPr id="13" name="TextBox 12"/>
          <p:cNvSpPr txBox="1"/>
          <p:nvPr/>
        </p:nvSpPr>
        <p:spPr>
          <a:xfrm>
            <a:off x="4798381" y="2111987"/>
            <a:ext cx="4343400" cy="369332"/>
          </a:xfrm>
          <a:prstGeom prst="rect">
            <a:avLst/>
          </a:prstGeom>
          <a:noFill/>
        </p:spPr>
        <p:txBody>
          <a:bodyPr>
            <a:spAutoFit/>
          </a:bodyPr>
          <a:lstStyle/>
          <a:p>
            <a:pPr algn="ctr">
              <a:defRPr/>
            </a:pPr>
            <a:r>
              <a:rPr lang="fr-FR" b="1" dirty="0">
                <a:latin typeface="+mn-lt"/>
              </a:rPr>
              <a:t>Choisissez le bon ménage</a:t>
            </a:r>
            <a:r>
              <a:rPr lang="fr-FR" dirty="0">
                <a:latin typeface="+mn-lt"/>
              </a:rPr>
              <a:t>:</a:t>
            </a:r>
          </a:p>
        </p:txBody>
      </p:sp>
      <p:sp>
        <p:nvSpPr>
          <p:cNvPr id="14" name="Title 1"/>
          <p:cNvSpPr txBox="1">
            <a:spLocks/>
          </p:cNvSpPr>
          <p:nvPr/>
        </p:nvSpPr>
        <p:spPr bwMode="auto">
          <a:xfrm>
            <a:off x="1219200" y="301625"/>
            <a:ext cx="7620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sz="3600" kern="0" dirty="0"/>
              <a:t>Choisissez la femme à enquêter</a:t>
            </a:r>
          </a:p>
        </p:txBody>
      </p:sp>
      <p:cxnSp>
        <p:nvCxnSpPr>
          <p:cNvPr id="8199" name="Straight Connector 18"/>
          <p:cNvCxnSpPr>
            <a:cxnSpLocks noChangeShapeType="1"/>
          </p:cNvCxnSpPr>
          <p:nvPr/>
        </p:nvCxnSpPr>
        <p:spPr bwMode="auto">
          <a:xfrm>
            <a:off x="4648200" y="2362200"/>
            <a:ext cx="0" cy="4357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15" name="TextBox 14"/>
          <p:cNvSpPr txBox="1"/>
          <p:nvPr/>
        </p:nvSpPr>
        <p:spPr>
          <a:xfrm>
            <a:off x="4648200" y="6042025"/>
            <a:ext cx="4343400" cy="369332"/>
          </a:xfrm>
          <a:prstGeom prst="rect">
            <a:avLst/>
          </a:prstGeom>
          <a:noFill/>
        </p:spPr>
        <p:txBody>
          <a:bodyPr>
            <a:spAutoFit/>
          </a:bodyPr>
          <a:lstStyle/>
          <a:p>
            <a:pPr algn="ctr">
              <a:defRPr/>
            </a:pPr>
            <a:r>
              <a:rPr lang="fr-FR" dirty="0">
                <a:latin typeface="+mn-lt"/>
              </a:rPr>
              <a:t>Le statut doit être «Complet »</a:t>
            </a:r>
          </a:p>
        </p:txBody>
      </p:sp>
      <p:sp>
        <p:nvSpPr>
          <p:cNvPr id="4" name="Arrow: Right 3">
            <a:extLst>
              <a:ext uri="{FF2B5EF4-FFF2-40B4-BE49-F238E27FC236}">
                <a16:creationId xmlns:a16="http://schemas.microsoft.com/office/drawing/2014/main" id="{5C1DAD38-7C02-4EAF-AFA3-4844F6789054}"/>
              </a:ext>
            </a:extLst>
          </p:cNvPr>
          <p:cNvSpPr/>
          <p:nvPr/>
        </p:nvSpPr>
        <p:spPr>
          <a:xfrm rot="21174521">
            <a:off x="4158996" y="526364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pic>
        <p:nvPicPr>
          <p:cNvPr id="5" name="Picture 4">
            <a:extLst>
              <a:ext uri="{FF2B5EF4-FFF2-40B4-BE49-F238E27FC236}">
                <a16:creationId xmlns:a16="http://schemas.microsoft.com/office/drawing/2014/main" id="{ABC3DBAB-4E31-4F9C-8FD5-296ECB40C568}"/>
              </a:ext>
            </a:extLst>
          </p:cNvPr>
          <p:cNvPicPr>
            <a:picLocks noChangeAspect="1"/>
          </p:cNvPicPr>
          <p:nvPr/>
        </p:nvPicPr>
        <p:blipFill>
          <a:blip r:embed="rId4"/>
          <a:stretch>
            <a:fillRect/>
          </a:stretch>
        </p:blipFill>
        <p:spPr>
          <a:xfrm>
            <a:off x="611035" y="4159334"/>
            <a:ext cx="3085955" cy="2463579"/>
          </a:xfrm>
          <a:prstGeom prst="rect">
            <a:avLst/>
          </a:prstGeom>
        </p:spPr>
      </p:pic>
      <p:pic>
        <p:nvPicPr>
          <p:cNvPr id="10" name="Picture 9">
            <a:extLst>
              <a:ext uri="{FF2B5EF4-FFF2-40B4-BE49-F238E27FC236}">
                <a16:creationId xmlns:a16="http://schemas.microsoft.com/office/drawing/2014/main" id="{955FF12E-FC7A-496E-9D14-563C25444A36}"/>
              </a:ext>
            </a:extLst>
          </p:cNvPr>
          <p:cNvPicPr>
            <a:picLocks noChangeAspect="1"/>
          </p:cNvPicPr>
          <p:nvPr/>
        </p:nvPicPr>
        <p:blipFill>
          <a:blip r:embed="rId5"/>
          <a:stretch>
            <a:fillRect/>
          </a:stretch>
        </p:blipFill>
        <p:spPr>
          <a:xfrm>
            <a:off x="4930935" y="2535920"/>
            <a:ext cx="3648283" cy="2125094"/>
          </a:xfrm>
          <a:prstGeom prst="rect">
            <a:avLst/>
          </a:prstGeom>
        </p:spPr>
      </p:pic>
    </p:spTree>
    <p:extLst>
      <p:ext uri="{BB962C8B-B14F-4D97-AF65-F5344CB8AC3E}">
        <p14:creationId xmlns:p14="http://schemas.microsoft.com/office/powerpoint/2010/main" val="198475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219200" y="301625"/>
            <a:ext cx="7620000" cy="609600"/>
          </a:xfrm>
        </p:spPr>
        <p:txBody>
          <a:bodyPr>
            <a:normAutofit fontScale="90000"/>
          </a:bodyPr>
          <a:lstStyle/>
          <a:p>
            <a:pPr algn="ctr"/>
            <a:r>
              <a:rPr lang="en-US" altLang="en-US" sz="4000" dirty="0" err="1"/>
              <a:t>Choisissez</a:t>
            </a:r>
            <a:r>
              <a:rPr lang="en-US" altLang="en-US" sz="4000" dirty="0"/>
              <a:t> </a:t>
            </a:r>
            <a:r>
              <a:rPr lang="en-US" altLang="en-US" sz="4000" dirty="0" err="1"/>
              <a:t>l’individu</a:t>
            </a:r>
            <a:r>
              <a:rPr lang="en-US" altLang="en-US" sz="4000" dirty="0"/>
              <a:t> à </a:t>
            </a:r>
            <a:r>
              <a:rPr lang="en-US" altLang="en-US" sz="4000" dirty="0" err="1"/>
              <a:t>enquêter</a:t>
            </a:r>
            <a:endParaRPr lang="en-US" altLang="en-US" sz="4000" dirty="0"/>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0244"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 y="1168400"/>
            <a:ext cx="8610600" cy="1077218"/>
          </a:xfrm>
          <a:prstGeom prst="rect">
            <a:avLst/>
          </a:prstGeom>
          <a:noFill/>
        </p:spPr>
        <p:txBody>
          <a:bodyPr>
            <a:spAutoFit/>
          </a:bodyPr>
          <a:lstStyle/>
          <a:p>
            <a:pPr algn="ctr">
              <a:defRPr/>
            </a:pPr>
            <a:r>
              <a:rPr lang="fr-FR" sz="3200" b="1" dirty="0">
                <a:latin typeface="+mn-lt"/>
              </a:rPr>
              <a:t>Deuxièmement, choisissez la personne à interviewer :</a:t>
            </a:r>
            <a:endParaRPr lang="en-US" sz="3200" b="1" dirty="0">
              <a:latin typeface="+mn-lt"/>
            </a:endParaRPr>
          </a:p>
        </p:txBody>
      </p:sp>
      <p:pic>
        <p:nvPicPr>
          <p:cNvPr id="4" name="Picture 3">
            <a:extLst>
              <a:ext uri="{FF2B5EF4-FFF2-40B4-BE49-F238E27FC236}">
                <a16:creationId xmlns:a16="http://schemas.microsoft.com/office/drawing/2014/main" id="{EDF7E71F-88E2-4705-9793-B2B070F9816B}"/>
              </a:ext>
            </a:extLst>
          </p:cNvPr>
          <p:cNvPicPr>
            <a:picLocks noChangeAspect="1"/>
          </p:cNvPicPr>
          <p:nvPr/>
        </p:nvPicPr>
        <p:blipFill>
          <a:blip r:embed="rId4"/>
          <a:stretch>
            <a:fillRect/>
          </a:stretch>
        </p:blipFill>
        <p:spPr>
          <a:xfrm>
            <a:off x="751878" y="2351836"/>
            <a:ext cx="7983748" cy="3058363"/>
          </a:xfrm>
          <a:prstGeom prst="rect">
            <a:avLst/>
          </a:prstGeom>
        </p:spPr>
      </p:pic>
    </p:spTree>
    <p:extLst>
      <p:ext uri="{BB962C8B-B14F-4D97-AF65-F5344CB8AC3E}">
        <p14:creationId xmlns:p14="http://schemas.microsoft.com/office/powerpoint/2010/main" val="76654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F45B1F-97BF-482B-8294-1468C9CE7773}"/>
              </a:ext>
            </a:extLst>
          </p:cNvPr>
          <p:cNvPicPr>
            <a:picLocks noChangeAspect="1"/>
          </p:cNvPicPr>
          <p:nvPr/>
        </p:nvPicPr>
        <p:blipFill>
          <a:blip r:embed="rId3"/>
          <a:stretch>
            <a:fillRect/>
          </a:stretch>
        </p:blipFill>
        <p:spPr>
          <a:xfrm>
            <a:off x="522615" y="1073396"/>
            <a:ext cx="4372585" cy="5630061"/>
          </a:xfrm>
          <a:prstGeom prst="rect">
            <a:avLst/>
          </a:prstGeom>
        </p:spPr>
      </p:pic>
      <p:sp>
        <p:nvSpPr>
          <p:cNvPr id="12291" name="Title 1"/>
          <p:cNvSpPr>
            <a:spLocks noGrp="1"/>
          </p:cNvSpPr>
          <p:nvPr>
            <p:ph type="title"/>
          </p:nvPr>
        </p:nvSpPr>
        <p:spPr>
          <a:xfrm>
            <a:off x="1143000" y="301625"/>
            <a:ext cx="7772400" cy="609600"/>
          </a:xfrm>
        </p:spPr>
        <p:txBody>
          <a:bodyPr>
            <a:normAutofit fontScale="90000"/>
          </a:bodyPr>
          <a:lstStyle/>
          <a:p>
            <a:pPr algn="ctr"/>
            <a:r>
              <a:rPr lang="fr-FR" altLang="en-US" sz="4000" dirty="0"/>
              <a:t>Page de couverture</a:t>
            </a:r>
          </a:p>
        </p:txBody>
      </p:sp>
      <p:pic>
        <p:nvPicPr>
          <p:cNvPr id="12292"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691745" y="3584475"/>
            <a:ext cx="2514600" cy="923330"/>
          </a:xfrm>
          <a:prstGeom prst="rect">
            <a:avLst/>
          </a:prstGeom>
          <a:noFill/>
        </p:spPr>
        <p:txBody>
          <a:bodyPr>
            <a:spAutoFit/>
          </a:bodyPr>
          <a:lstStyle/>
          <a:p>
            <a:pPr algn="ctr">
              <a:defRPr/>
            </a:pPr>
            <a:r>
              <a:rPr lang="fr-FR" dirty="0"/>
              <a:t>Information d’identification du questionnaire</a:t>
            </a:r>
            <a:endParaRPr lang="fr-FR" dirty="0">
              <a:latin typeface="+mn-lt"/>
            </a:endParaRPr>
          </a:p>
        </p:txBody>
      </p:sp>
      <p:sp>
        <p:nvSpPr>
          <p:cNvPr id="12" name="TextBox 11"/>
          <p:cNvSpPr txBox="1"/>
          <p:nvPr/>
        </p:nvSpPr>
        <p:spPr>
          <a:xfrm>
            <a:off x="6781800" y="1837234"/>
            <a:ext cx="2514600" cy="369332"/>
          </a:xfrm>
          <a:prstGeom prst="rect">
            <a:avLst/>
          </a:prstGeom>
          <a:noFill/>
        </p:spPr>
        <p:txBody>
          <a:bodyPr>
            <a:spAutoFit/>
          </a:bodyPr>
          <a:lstStyle/>
          <a:p>
            <a:pPr algn="ctr">
              <a:defRPr/>
            </a:pPr>
            <a:r>
              <a:rPr lang="fr-FR" dirty="0">
                <a:latin typeface="+mn-lt"/>
              </a:rPr>
              <a:t>Nom de la femme</a:t>
            </a:r>
          </a:p>
        </p:txBody>
      </p:sp>
      <p:cxnSp>
        <p:nvCxnSpPr>
          <p:cNvPr id="12299" name="Elbow Connector 24"/>
          <p:cNvCxnSpPr>
            <a:cxnSpLocks noChangeShapeType="1"/>
          </p:cNvCxnSpPr>
          <p:nvPr/>
        </p:nvCxnSpPr>
        <p:spPr bwMode="auto">
          <a:xfrm>
            <a:off x="3840595" y="4810344"/>
            <a:ext cx="2851150" cy="479779"/>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TextBox 14"/>
          <p:cNvSpPr txBox="1"/>
          <p:nvPr/>
        </p:nvSpPr>
        <p:spPr>
          <a:xfrm>
            <a:off x="6639069" y="4754344"/>
            <a:ext cx="2133600" cy="923330"/>
          </a:xfrm>
          <a:prstGeom prst="rect">
            <a:avLst/>
          </a:prstGeom>
          <a:noFill/>
        </p:spPr>
        <p:txBody>
          <a:bodyPr>
            <a:spAutoFit/>
          </a:bodyPr>
          <a:lstStyle/>
          <a:p>
            <a:pPr algn="ctr">
              <a:defRPr/>
            </a:pPr>
            <a:endParaRPr lang="fr-FR" dirty="0"/>
          </a:p>
          <a:p>
            <a:pPr algn="ctr">
              <a:defRPr/>
            </a:pPr>
            <a:r>
              <a:rPr lang="fr-FR" dirty="0"/>
              <a:t>     Information visites</a:t>
            </a:r>
          </a:p>
        </p:txBody>
      </p:sp>
      <p:sp>
        <p:nvSpPr>
          <p:cNvPr id="16" name="TextBox 15"/>
          <p:cNvSpPr txBox="1"/>
          <p:nvPr/>
        </p:nvSpPr>
        <p:spPr>
          <a:xfrm>
            <a:off x="2362200" y="6334125"/>
            <a:ext cx="4876800" cy="369332"/>
          </a:xfrm>
          <a:prstGeom prst="rect">
            <a:avLst/>
          </a:prstGeom>
          <a:noFill/>
        </p:spPr>
        <p:txBody>
          <a:bodyPr>
            <a:spAutoFit/>
          </a:bodyPr>
          <a:lstStyle/>
          <a:p>
            <a:pPr algn="ctr">
              <a:defRPr/>
            </a:pPr>
            <a:r>
              <a:rPr lang="fr-FR" b="1" dirty="0">
                <a:solidFill>
                  <a:srgbClr val="C00000"/>
                </a:solidFill>
                <a:latin typeface="+mn-lt"/>
              </a:rPr>
              <a:t>Tout est automatiquement rempli</a:t>
            </a:r>
          </a:p>
        </p:txBody>
      </p:sp>
      <p:sp>
        <p:nvSpPr>
          <p:cNvPr id="12293" name="Rectangle 6"/>
          <p:cNvSpPr>
            <a:spLocks noChangeArrowheads="1"/>
          </p:cNvSpPr>
          <p:nvPr/>
        </p:nvSpPr>
        <p:spPr bwMode="auto">
          <a:xfrm>
            <a:off x="522614" y="1837235"/>
            <a:ext cx="1306185" cy="1972766"/>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cxnSp>
        <p:nvCxnSpPr>
          <p:cNvPr id="12294" name="Elbow Connector 8"/>
          <p:cNvCxnSpPr>
            <a:cxnSpLocks noChangeShapeType="1"/>
          </p:cNvCxnSpPr>
          <p:nvPr/>
        </p:nvCxnSpPr>
        <p:spPr bwMode="auto">
          <a:xfrm>
            <a:off x="1694873" y="3078512"/>
            <a:ext cx="5091545" cy="513178"/>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298" name="Rectangle 23"/>
          <p:cNvSpPr>
            <a:spLocks noChangeArrowheads="1"/>
          </p:cNvSpPr>
          <p:nvPr/>
        </p:nvSpPr>
        <p:spPr bwMode="auto">
          <a:xfrm>
            <a:off x="352858" y="4343400"/>
            <a:ext cx="1596519" cy="2408237"/>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cxnSp>
        <p:nvCxnSpPr>
          <p:cNvPr id="12296" name="Elbow Connector 19"/>
          <p:cNvCxnSpPr>
            <a:cxnSpLocks noChangeShapeType="1"/>
            <a:endCxn id="12" idx="1"/>
          </p:cNvCxnSpPr>
          <p:nvPr/>
        </p:nvCxnSpPr>
        <p:spPr bwMode="auto">
          <a:xfrm>
            <a:off x="2987459" y="1422400"/>
            <a:ext cx="3794341" cy="599500"/>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805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11727" y="339726"/>
            <a:ext cx="7772400" cy="609600"/>
          </a:xfrm>
        </p:spPr>
        <p:txBody>
          <a:bodyPr>
            <a:normAutofit fontScale="90000"/>
          </a:bodyPr>
          <a:lstStyle/>
          <a:p>
            <a:pPr algn="ctr"/>
            <a:r>
              <a:rPr lang="fr-FR" altLang="en-US" sz="4000" dirty="0" err="1"/>
              <a:t>Complètez</a:t>
            </a:r>
            <a:r>
              <a:rPr lang="fr-FR" altLang="en-US" sz="4000" dirty="0"/>
              <a:t> la page de couverture</a:t>
            </a:r>
          </a:p>
        </p:txBody>
      </p:sp>
      <p:pic>
        <p:nvPicPr>
          <p:cNvPr id="14339"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371600" y="998023"/>
            <a:ext cx="5038725" cy="369332"/>
          </a:xfrm>
          <a:prstGeom prst="rect">
            <a:avLst/>
          </a:prstGeom>
          <a:noFill/>
        </p:spPr>
        <p:txBody>
          <a:bodyPr>
            <a:spAutoFit/>
          </a:bodyPr>
          <a:lstStyle/>
          <a:p>
            <a:pPr algn="ctr">
              <a:defRPr/>
            </a:pPr>
            <a:r>
              <a:rPr lang="fr-FR" b="1" dirty="0">
                <a:latin typeface="+mn-lt"/>
              </a:rPr>
              <a:t>Choisissez le “résultat” de la visite :</a:t>
            </a:r>
          </a:p>
        </p:txBody>
      </p:sp>
      <p:sp>
        <p:nvSpPr>
          <p:cNvPr id="22" name="TextBox 21"/>
          <p:cNvSpPr txBox="1"/>
          <p:nvPr/>
        </p:nvSpPr>
        <p:spPr>
          <a:xfrm>
            <a:off x="790358" y="4572000"/>
            <a:ext cx="3048000" cy="646331"/>
          </a:xfrm>
          <a:prstGeom prst="rect">
            <a:avLst/>
          </a:prstGeom>
          <a:noFill/>
        </p:spPr>
        <p:txBody>
          <a:bodyPr>
            <a:spAutoFit/>
          </a:bodyPr>
          <a:lstStyle/>
          <a:p>
            <a:pPr algn="ctr">
              <a:defRPr/>
            </a:pPr>
            <a:r>
              <a:rPr lang="fr-FR" b="1" dirty="0">
                <a:latin typeface="+mn-lt"/>
              </a:rPr>
              <a:t>Choisissez le résultat du consentement :</a:t>
            </a:r>
          </a:p>
        </p:txBody>
      </p:sp>
      <p:pic>
        <p:nvPicPr>
          <p:cNvPr id="4" name="Picture 3">
            <a:extLst>
              <a:ext uri="{FF2B5EF4-FFF2-40B4-BE49-F238E27FC236}">
                <a16:creationId xmlns:a16="http://schemas.microsoft.com/office/drawing/2014/main" id="{40C4D931-2C36-4CE0-8F6F-DA779F0DC629}"/>
              </a:ext>
            </a:extLst>
          </p:cNvPr>
          <p:cNvPicPr>
            <a:picLocks noChangeAspect="1"/>
          </p:cNvPicPr>
          <p:nvPr/>
        </p:nvPicPr>
        <p:blipFill>
          <a:blip r:embed="rId4"/>
          <a:stretch>
            <a:fillRect/>
          </a:stretch>
        </p:blipFill>
        <p:spPr>
          <a:xfrm>
            <a:off x="2160430" y="1335028"/>
            <a:ext cx="2829320" cy="3077004"/>
          </a:xfrm>
          <a:prstGeom prst="rect">
            <a:avLst/>
          </a:prstGeom>
        </p:spPr>
      </p:pic>
      <p:pic>
        <p:nvPicPr>
          <p:cNvPr id="7" name="Picture 6">
            <a:extLst>
              <a:ext uri="{FF2B5EF4-FFF2-40B4-BE49-F238E27FC236}">
                <a16:creationId xmlns:a16="http://schemas.microsoft.com/office/drawing/2014/main" id="{2020CB4F-C469-4AA6-B5AA-35E12817290C}"/>
              </a:ext>
            </a:extLst>
          </p:cNvPr>
          <p:cNvPicPr>
            <a:picLocks noChangeAspect="1"/>
          </p:cNvPicPr>
          <p:nvPr/>
        </p:nvPicPr>
        <p:blipFill>
          <a:blip r:embed="rId5"/>
          <a:stretch>
            <a:fillRect/>
          </a:stretch>
        </p:blipFill>
        <p:spPr>
          <a:xfrm>
            <a:off x="3838357" y="4640008"/>
            <a:ext cx="3901775" cy="1989392"/>
          </a:xfrm>
          <a:prstGeom prst="rect">
            <a:avLst/>
          </a:prstGeom>
        </p:spPr>
      </p:pic>
    </p:spTree>
    <p:extLst>
      <p:ext uri="{BB962C8B-B14F-4D97-AF65-F5344CB8AC3E}">
        <p14:creationId xmlns:p14="http://schemas.microsoft.com/office/powerpoint/2010/main" val="392152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14400" y="152400"/>
            <a:ext cx="8001000" cy="609600"/>
          </a:xfrm>
        </p:spPr>
        <p:txBody>
          <a:bodyPr>
            <a:normAutofit fontScale="90000"/>
          </a:bodyPr>
          <a:lstStyle/>
          <a:p>
            <a:pPr algn="ctr"/>
            <a:r>
              <a:rPr lang="en-US" altLang="en-US" sz="4400" dirty="0" err="1"/>
              <a:t>Commencez</a:t>
            </a:r>
            <a:r>
              <a:rPr lang="en-US" altLang="en-US" sz="4400" dirty="0"/>
              <a:t> </a:t>
            </a:r>
            <a:r>
              <a:rPr lang="en-US" altLang="en-US" sz="4400" dirty="0" err="1"/>
              <a:t>l’interview</a:t>
            </a:r>
            <a:r>
              <a:rPr lang="en-US" altLang="en-US" sz="4400" dirty="0"/>
              <a:t> </a:t>
            </a:r>
            <a:r>
              <a:rPr lang="en-US" altLang="en-US" sz="4400" dirty="0" err="1"/>
              <a:t>individuelle</a:t>
            </a:r>
            <a:r>
              <a:rPr lang="en-US" altLang="en-US" sz="4400" dirty="0"/>
              <a:t>!!</a:t>
            </a:r>
          </a:p>
        </p:txBody>
      </p:sp>
      <p:pic>
        <p:nvPicPr>
          <p:cNvPr id="16387" name="Picture 3" descr="http://www.byui.edu/Images/disability_services/step4-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747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2" name="Right Brace 8"/>
          <p:cNvSpPr>
            <a:spLocks/>
          </p:cNvSpPr>
          <p:nvPr/>
        </p:nvSpPr>
        <p:spPr bwMode="auto">
          <a:xfrm>
            <a:off x="6513838" y="2133600"/>
            <a:ext cx="228600" cy="866775"/>
          </a:xfrm>
          <a:prstGeom prst="rightBrace">
            <a:avLst>
              <a:gd name="adj1" fmla="val 8338"/>
              <a:gd name="adj2" fmla="val 50000"/>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1" name="TextBox 10"/>
          <p:cNvSpPr txBox="1"/>
          <p:nvPr/>
        </p:nvSpPr>
        <p:spPr>
          <a:xfrm>
            <a:off x="7104063" y="1905000"/>
            <a:ext cx="2039937" cy="892175"/>
          </a:xfrm>
          <a:prstGeom prst="rect">
            <a:avLst/>
          </a:prstGeom>
          <a:noFill/>
        </p:spPr>
        <p:txBody>
          <a:bodyPr>
            <a:spAutoFit/>
          </a:bodyPr>
          <a:lstStyle/>
          <a:p>
            <a:pPr algn="ctr">
              <a:defRPr/>
            </a:pPr>
            <a:r>
              <a:rPr lang="en-US" sz="2600" dirty="0">
                <a:latin typeface="+mn-lt"/>
              </a:rPr>
              <a:t>Questions, instructions</a:t>
            </a:r>
          </a:p>
        </p:txBody>
      </p:sp>
      <p:sp>
        <p:nvSpPr>
          <p:cNvPr id="17" name="TextBox 16"/>
          <p:cNvSpPr txBox="1"/>
          <p:nvPr/>
        </p:nvSpPr>
        <p:spPr>
          <a:xfrm>
            <a:off x="6528417" y="3124200"/>
            <a:ext cx="2438400" cy="3370153"/>
          </a:xfrm>
          <a:prstGeom prst="rect">
            <a:avLst/>
          </a:prstGeom>
          <a:noFill/>
        </p:spPr>
        <p:txBody>
          <a:bodyPr>
            <a:spAutoFit/>
          </a:bodyPr>
          <a:lstStyle/>
          <a:p>
            <a:pPr>
              <a:defRPr/>
            </a:pPr>
            <a:r>
              <a:rPr lang="en-US" sz="2400" dirty="0">
                <a:latin typeface="+mn-lt"/>
              </a:rPr>
              <a:t>Noir – lire à haute </a:t>
            </a:r>
            <a:r>
              <a:rPr lang="en-US" sz="2400" dirty="0" err="1">
                <a:latin typeface="+mn-lt"/>
              </a:rPr>
              <a:t>voix</a:t>
            </a:r>
            <a:r>
              <a:rPr lang="en-US" sz="2400" dirty="0">
                <a:latin typeface="+mn-lt"/>
              </a:rPr>
              <a:t> au </a:t>
            </a:r>
            <a:r>
              <a:rPr lang="en-US" sz="2400" dirty="0" err="1">
                <a:latin typeface="+mn-lt"/>
              </a:rPr>
              <a:t>répondant</a:t>
            </a:r>
            <a:endParaRPr lang="en-US" sz="2400" dirty="0">
              <a:latin typeface="+mn-lt"/>
            </a:endParaRPr>
          </a:p>
          <a:p>
            <a:pPr>
              <a:defRPr/>
            </a:pPr>
            <a:endParaRPr lang="en-US" sz="1050" dirty="0">
              <a:latin typeface="+mn-lt"/>
            </a:endParaRPr>
          </a:p>
          <a:p>
            <a:pPr>
              <a:defRPr/>
            </a:pPr>
            <a:r>
              <a:rPr lang="en-US" sz="2400" dirty="0">
                <a:solidFill>
                  <a:srgbClr val="0000CC"/>
                </a:solidFill>
                <a:latin typeface="+mn-lt"/>
              </a:rPr>
              <a:t>BEU</a:t>
            </a:r>
            <a:r>
              <a:rPr lang="en-US" sz="2400" dirty="0">
                <a:latin typeface="+mn-lt"/>
              </a:rPr>
              <a:t> – instructions </a:t>
            </a:r>
            <a:r>
              <a:rPr lang="en-US" sz="2400" dirty="0"/>
              <a:t>pour</a:t>
            </a:r>
            <a:r>
              <a:rPr lang="en-US" sz="2400" dirty="0">
                <a:latin typeface="+mn-lt"/>
              </a:rPr>
              <a:t> </a:t>
            </a:r>
            <a:r>
              <a:rPr lang="en-US" sz="2400" dirty="0" err="1">
                <a:latin typeface="+mn-lt"/>
              </a:rPr>
              <a:t>l’enquêteur</a:t>
            </a:r>
            <a:endParaRPr lang="en-US" sz="2400" dirty="0">
              <a:latin typeface="+mn-lt"/>
            </a:endParaRPr>
          </a:p>
          <a:p>
            <a:pPr>
              <a:defRPr/>
            </a:pPr>
            <a:endParaRPr lang="en-US" sz="1050" dirty="0">
              <a:solidFill>
                <a:srgbClr val="FF0000"/>
              </a:solidFill>
              <a:latin typeface="+mn-lt"/>
            </a:endParaRPr>
          </a:p>
          <a:p>
            <a:pPr>
              <a:defRPr/>
            </a:pPr>
            <a:r>
              <a:rPr lang="en-US" sz="2400" dirty="0">
                <a:solidFill>
                  <a:srgbClr val="FF0000"/>
                </a:solidFill>
                <a:latin typeface="+mn-lt"/>
              </a:rPr>
              <a:t>Rouge</a:t>
            </a:r>
            <a:r>
              <a:rPr lang="en-US" sz="2400" dirty="0">
                <a:latin typeface="+mn-lt"/>
              </a:rPr>
              <a:t> – actions pour </a:t>
            </a:r>
            <a:r>
              <a:rPr lang="en-US" sz="2400" dirty="0" err="1">
                <a:latin typeface="+mn-lt"/>
              </a:rPr>
              <a:t>l’enquêteur</a:t>
            </a:r>
            <a:endParaRPr lang="en-US" sz="2400" dirty="0">
              <a:latin typeface="+mn-lt"/>
            </a:endParaRPr>
          </a:p>
        </p:txBody>
      </p:sp>
      <p:pic>
        <p:nvPicPr>
          <p:cNvPr id="4" name="Picture 3">
            <a:extLst>
              <a:ext uri="{FF2B5EF4-FFF2-40B4-BE49-F238E27FC236}">
                <a16:creationId xmlns:a16="http://schemas.microsoft.com/office/drawing/2014/main" id="{76C09A89-70D1-445C-BF5B-76905873E64A}"/>
              </a:ext>
            </a:extLst>
          </p:cNvPr>
          <p:cNvPicPr>
            <a:picLocks noChangeAspect="1"/>
          </p:cNvPicPr>
          <p:nvPr/>
        </p:nvPicPr>
        <p:blipFill>
          <a:blip r:embed="rId4"/>
          <a:stretch>
            <a:fillRect/>
          </a:stretch>
        </p:blipFill>
        <p:spPr>
          <a:xfrm>
            <a:off x="937491" y="1647576"/>
            <a:ext cx="5010395" cy="2772024"/>
          </a:xfrm>
          <a:prstGeom prst="rect">
            <a:avLst/>
          </a:prstGeom>
        </p:spPr>
      </p:pic>
    </p:spTree>
    <p:extLst>
      <p:ext uri="{BB962C8B-B14F-4D97-AF65-F5344CB8AC3E}">
        <p14:creationId xmlns:p14="http://schemas.microsoft.com/office/powerpoint/2010/main" val="277707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0DE3493-70C7-4967-94E6-13E2C37B9A6C}"/>
              </a:ext>
            </a:extLst>
          </p:cNvPr>
          <p:cNvSpPr>
            <a:spLocks noGrp="1" noChangeArrowheads="1"/>
          </p:cNvSpPr>
          <p:nvPr>
            <p:ph type="title"/>
          </p:nvPr>
        </p:nvSpPr>
        <p:spPr>
          <a:xfrm>
            <a:off x="990600" y="152400"/>
            <a:ext cx="7772400" cy="609600"/>
          </a:xfrm>
        </p:spPr>
        <p:txBody>
          <a:bodyPr>
            <a:normAutofit fontScale="90000"/>
          </a:bodyPr>
          <a:lstStyle/>
          <a:p>
            <a:pPr algn="ctr"/>
            <a:r>
              <a:rPr lang="en-US" altLang="en-US" sz="4400" dirty="0" err="1"/>
              <a:t>Exercice</a:t>
            </a:r>
            <a:endParaRPr lang="en-US" altLang="en-US" sz="4400" dirty="0"/>
          </a:p>
        </p:txBody>
      </p:sp>
      <p:sp>
        <p:nvSpPr>
          <p:cNvPr id="20483" name="Rectangle 5">
            <a:extLst>
              <a:ext uri="{FF2B5EF4-FFF2-40B4-BE49-F238E27FC236}">
                <a16:creationId xmlns:a16="http://schemas.microsoft.com/office/drawing/2014/main" id="{A36F81AC-360A-4A77-907A-560D9EC057F3}"/>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6" name="TextBox 15">
            <a:extLst>
              <a:ext uri="{FF2B5EF4-FFF2-40B4-BE49-F238E27FC236}">
                <a16:creationId xmlns:a16="http://schemas.microsoft.com/office/drawing/2014/main" id="{6789DC19-CA24-4E74-AA55-AF645747F796}"/>
              </a:ext>
            </a:extLst>
          </p:cNvPr>
          <p:cNvSpPr txBox="1"/>
          <p:nvPr/>
        </p:nvSpPr>
        <p:spPr>
          <a:xfrm>
            <a:off x="232824" y="1371600"/>
            <a:ext cx="8824912" cy="2246769"/>
          </a:xfrm>
          <a:prstGeom prst="rect">
            <a:avLst/>
          </a:prstGeom>
          <a:noFill/>
        </p:spPr>
        <p:txBody>
          <a:bodyPr>
            <a:spAutoFit/>
          </a:bodyPr>
          <a:lstStyle/>
          <a:p>
            <a:pPr marL="457200" indent="-457200">
              <a:buFont typeface="Arial" panose="020B0604020202020204" pitchFamily="34" charset="0"/>
              <a:buChar char="•"/>
              <a:defRPr/>
            </a:pPr>
            <a:r>
              <a:rPr lang="en-US" sz="2800" dirty="0" err="1">
                <a:latin typeface="+mn-lt"/>
              </a:rPr>
              <a:t>Démonstration</a:t>
            </a:r>
            <a:r>
              <a:rPr lang="en-US" sz="2800" dirty="0">
                <a:latin typeface="+mn-lt"/>
              </a:rPr>
              <a:t> </a:t>
            </a:r>
            <a:r>
              <a:rPr lang="en-US" sz="2800" dirty="0" err="1">
                <a:latin typeface="+mn-lt"/>
              </a:rPr>
              <a:t>d’enquête</a:t>
            </a:r>
            <a:r>
              <a:rPr lang="en-US" sz="2800" dirty="0">
                <a:latin typeface="+mn-lt"/>
              </a:rPr>
              <a:t> </a:t>
            </a:r>
            <a:r>
              <a:rPr lang="en-US" sz="2800" dirty="0" err="1">
                <a:latin typeface="+mn-lt"/>
              </a:rPr>
              <a:t>individuelle</a:t>
            </a:r>
            <a:endParaRPr lang="en-US" sz="2800" dirty="0">
              <a:latin typeface="+mn-lt"/>
            </a:endParaRPr>
          </a:p>
          <a:p>
            <a:pPr marL="914400" lvl="1" indent="-457200">
              <a:buFont typeface="Arial" panose="020B0604020202020204" pitchFamily="34" charset="0"/>
              <a:buChar char="•"/>
              <a:defRPr/>
            </a:pPr>
            <a:r>
              <a:rPr lang="fr-FR" sz="2800" dirty="0">
                <a:solidFill>
                  <a:srgbClr val="7030A0"/>
                </a:solidFill>
              </a:rPr>
              <a:t>Démonstration d’une interview simulée avec CAPI</a:t>
            </a:r>
            <a:endParaRPr lang="en-US" sz="2800" dirty="0">
              <a:solidFill>
                <a:srgbClr val="7030A0"/>
              </a:solidFill>
            </a:endParaRPr>
          </a:p>
          <a:p>
            <a:pPr marL="457200" indent="-457200">
              <a:buFont typeface="Arial" panose="020B0604020202020204" pitchFamily="34" charset="0"/>
              <a:buChar char="•"/>
              <a:defRPr/>
            </a:pPr>
            <a:r>
              <a:rPr lang="en-US" sz="2800" dirty="0">
                <a:latin typeface="+mn-lt"/>
              </a:rPr>
              <a:t>Les </a:t>
            </a:r>
            <a:r>
              <a:rPr lang="en-US" sz="2800" dirty="0" err="1">
                <a:latin typeface="+mn-lt"/>
              </a:rPr>
              <a:t>enquêteurs</a:t>
            </a:r>
            <a:r>
              <a:rPr lang="en-US" sz="2800" dirty="0">
                <a:latin typeface="+mn-lt"/>
              </a:rPr>
              <a:t>  </a:t>
            </a:r>
            <a:r>
              <a:rPr lang="en-US" sz="2800" dirty="0" err="1">
                <a:latin typeface="+mn-lt"/>
              </a:rPr>
              <a:t>exécutent</a:t>
            </a:r>
            <a:r>
              <a:rPr lang="en-US" sz="2800" dirty="0">
                <a:latin typeface="+mn-lt"/>
              </a:rPr>
              <a:t> </a:t>
            </a:r>
            <a:r>
              <a:rPr lang="en-US" sz="2800" dirty="0" err="1">
                <a:latin typeface="+mn-lt"/>
              </a:rPr>
              <a:t>leur</a:t>
            </a:r>
            <a:r>
              <a:rPr lang="en-US" sz="2800" dirty="0">
                <a:latin typeface="+mn-lt"/>
              </a:rPr>
              <a:t> </a:t>
            </a:r>
            <a:r>
              <a:rPr lang="en-US" sz="2800" dirty="0" err="1">
                <a:latin typeface="+mn-lt"/>
              </a:rPr>
              <a:t>système</a:t>
            </a:r>
            <a:endParaRPr lang="en-US" sz="2800" dirty="0">
              <a:latin typeface="+mn-lt"/>
            </a:endParaRPr>
          </a:p>
          <a:p>
            <a:pPr marL="914400" lvl="1" indent="-457200">
              <a:buFont typeface="Arial" panose="020B0604020202020204" pitchFamily="34" charset="0"/>
              <a:buChar char="•"/>
              <a:defRPr/>
            </a:pPr>
            <a:r>
              <a:rPr lang="fr-FR" sz="2800" dirty="0">
                <a:solidFill>
                  <a:srgbClr val="7030A0"/>
                </a:solidFill>
                <a:latin typeface="+mn-lt"/>
              </a:rPr>
              <a:t>En utilisant votre PREMIER ménage affecté (qui devrait avoir une personne éligible !)</a:t>
            </a:r>
            <a:endParaRPr lang="en-US" sz="2600" dirty="0">
              <a:latin typeface="+mn-lt"/>
            </a:endParaRPr>
          </a:p>
        </p:txBody>
      </p:sp>
      <p:sp>
        <p:nvSpPr>
          <p:cNvPr id="17" name="TextBox 16">
            <a:extLst>
              <a:ext uri="{FF2B5EF4-FFF2-40B4-BE49-F238E27FC236}">
                <a16:creationId xmlns:a16="http://schemas.microsoft.com/office/drawing/2014/main" id="{C4D32AEF-15DF-45FC-AB22-B37680834132}"/>
              </a:ext>
            </a:extLst>
          </p:cNvPr>
          <p:cNvSpPr txBox="1"/>
          <p:nvPr/>
        </p:nvSpPr>
        <p:spPr>
          <a:xfrm>
            <a:off x="6945313" y="4071938"/>
            <a:ext cx="762000" cy="923925"/>
          </a:xfrm>
          <a:prstGeom prst="rect">
            <a:avLst/>
          </a:prstGeom>
          <a:noFill/>
        </p:spPr>
        <p:txBody>
          <a:bodyPr>
            <a:spAutoFit/>
          </a:bodyPr>
          <a:lstStyle/>
          <a:p>
            <a:pPr algn="ctr">
              <a:defRPr/>
            </a:pPr>
            <a:r>
              <a:rPr lang="en-US" sz="5400" dirty="0">
                <a:solidFill>
                  <a:srgbClr val="FFFF00"/>
                </a:solidFill>
                <a:latin typeface="+mn-lt"/>
              </a:rPr>
              <a:t>1</a:t>
            </a:r>
          </a:p>
        </p:txBody>
      </p:sp>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VMX3MACP777Z-1201013908-6544</_dlc_DocId>
    <_dlc_DocIdUrl xmlns="d16efad5-0601-4cf0-b7c2-89968258c777">
      <Url>https://icfonline.sharepoint.com/sites/ihd-dhs/Standard8/_layouts/15/DocIdRedir.aspx?ID=VMX3MACP777Z-1201013908-6544</Url>
      <Description>VMX3MACP777Z-1201013908-6544</Description>
    </_dlc_DocIdUrl>
  </documentManagement>
</p:properties>
</file>

<file path=customXml/itemProps1.xml><?xml version="1.0" encoding="utf-8"?>
<ds:datastoreItem xmlns:ds="http://schemas.openxmlformats.org/officeDocument/2006/customXml" ds:itemID="{0E63232D-2BC5-4E5B-9FF4-CAFD846A4697}"/>
</file>

<file path=customXml/itemProps2.xml><?xml version="1.0" encoding="utf-8"?>
<ds:datastoreItem xmlns:ds="http://schemas.openxmlformats.org/officeDocument/2006/customXml" ds:itemID="{FDC63674-D358-49DF-BE37-BE47C6E8B144}">
  <ds:schemaRefs>
    <ds:schemaRef ds:uri="http://schemas.microsoft.com/sharepoint/v3/contenttype/forms"/>
  </ds:schemaRefs>
</ds:datastoreItem>
</file>

<file path=customXml/itemProps3.xml><?xml version="1.0" encoding="utf-8"?>
<ds:datastoreItem xmlns:ds="http://schemas.openxmlformats.org/officeDocument/2006/customXml" ds:itemID="{8FCDBE24-CC9D-4D5F-AFB0-310261E5A40D}">
  <ds:schemaRefs>
    <ds:schemaRef ds:uri="http://schemas.microsoft.com/sharepoint/events"/>
  </ds:schemaRefs>
</ds:datastoreItem>
</file>

<file path=customXml/itemProps4.xml><?xml version="1.0" encoding="utf-8"?>
<ds:datastoreItem xmlns:ds="http://schemas.openxmlformats.org/officeDocument/2006/customXml" ds:itemID="{C6B71B20-3E8B-44B8-9C74-17276B060A95}">
  <ds:schemaRefs>
    <ds:schemaRef ds:uri="http://schemas.microsoft.com/office/2006/metadata/properties"/>
    <ds:schemaRef ds:uri="http://schemas.microsoft.com/office/infopath/2007/PartnerControls"/>
    <ds:schemaRef ds:uri="d16efad5-0601-4cf0-b7c2-89968258c777"/>
  </ds:schemaRefs>
</ds:datastoreItem>
</file>

<file path=docProps/app.xml><?xml version="1.0" encoding="utf-8"?>
<Properties xmlns="http://schemas.openxmlformats.org/officeDocument/2006/extended-properties" xmlns:vt="http://schemas.openxmlformats.org/officeDocument/2006/docPropsVTypes">
  <Template/>
  <TotalTime>7636</TotalTime>
  <Words>410</Words>
  <Application>Microsoft Office PowerPoint</Application>
  <PresentationFormat>On-screen Show (4:3)</PresentationFormat>
  <Paragraphs>65</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vt:lpstr>
      <vt:lpstr>Office Theme</vt:lpstr>
      <vt:lpstr>Démarrage des interviews individuelles  </vt:lpstr>
      <vt:lpstr>Etapes …</vt:lpstr>
      <vt:lpstr>Menu pour les individus éligibles </vt:lpstr>
      <vt:lpstr>PowerPoint Presentation</vt:lpstr>
      <vt:lpstr>Choisissez l’individu à enquêter</vt:lpstr>
      <vt:lpstr>Page de couverture</vt:lpstr>
      <vt:lpstr>Complètez la page de couverture</vt:lpstr>
      <vt:lpstr>Commencez l’interview individuelle!!</vt:lpstr>
      <vt:lpstr>Exercice</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155</cp:revision>
  <dcterms:created xsi:type="dcterms:W3CDTF">2015-12-15T14:16:42Z</dcterms:created>
  <dcterms:modified xsi:type="dcterms:W3CDTF">2022-05-30T13:43:07Z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b5d93f5d-712b-4640-8db6-0744d7917a6a</vt:lpwstr>
  </property>
</Properties>
</file>