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 id="2147483753" r:id="rId6"/>
  </p:sldMasterIdLst>
  <p:notesMasterIdLst>
    <p:notesMasterId r:id="rId29"/>
  </p:notesMasterIdLst>
  <p:handoutMasterIdLst>
    <p:handoutMasterId r:id="rId30"/>
  </p:handoutMasterIdLst>
  <p:sldIdLst>
    <p:sldId id="336" r:id="rId7"/>
    <p:sldId id="367" r:id="rId8"/>
    <p:sldId id="350" r:id="rId9"/>
    <p:sldId id="351" r:id="rId10"/>
    <p:sldId id="369" r:id="rId11"/>
    <p:sldId id="368" r:id="rId12"/>
    <p:sldId id="370" r:id="rId13"/>
    <p:sldId id="365" r:id="rId14"/>
    <p:sldId id="353" r:id="rId15"/>
    <p:sldId id="364" r:id="rId16"/>
    <p:sldId id="323" r:id="rId17"/>
    <p:sldId id="366" r:id="rId18"/>
    <p:sldId id="325" r:id="rId19"/>
    <p:sldId id="356" r:id="rId20"/>
    <p:sldId id="357" r:id="rId21"/>
    <p:sldId id="347" r:id="rId22"/>
    <p:sldId id="359" r:id="rId23"/>
    <p:sldId id="362" r:id="rId24"/>
    <p:sldId id="324" r:id="rId25"/>
    <p:sldId id="361" r:id="rId26"/>
    <p:sldId id="348" r:id="rId27"/>
    <p:sldId id="363"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6463"/>
    <a:srgbClr val="FFFFFF"/>
    <a:srgbClr val="CFCDC9"/>
    <a:srgbClr val="BA0C2F"/>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A2B54F-CAD6-4715-BE8E-475619E7D232}" v="4" dt="2021-07-27T19:07:31.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8" autoAdjust="0"/>
    <p:restoredTop sz="86374" autoAdjust="0"/>
  </p:normalViewPr>
  <p:slideViewPr>
    <p:cSldViewPr snapToObjects="1">
      <p:cViewPr varScale="1">
        <p:scale>
          <a:sx n="74" d="100"/>
          <a:sy n="74" d="100"/>
        </p:scale>
        <p:origin x="1133" y="77"/>
      </p:cViewPr>
      <p:guideLst>
        <p:guide orient="horz" pos="2160"/>
        <p:guide pos="2880"/>
      </p:guideLst>
    </p:cSldViewPr>
  </p:slideViewPr>
  <p:outlineViewPr>
    <p:cViewPr>
      <p:scale>
        <a:sx n="33" d="100"/>
        <a:sy n="33" d="100"/>
      </p:scale>
      <p:origin x="0" y="-157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microsoft.com/office/2015/10/relationships/revisionInfo" Target="revisionInfo.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10A2B54F-CAD6-4715-BE8E-475619E7D232}"/>
    <pc:docChg chg="undo custSel addSld delSld modSld sldOrd delMainMaster">
      <pc:chgData name="Purvis, Keith" userId="598b99ce-3dba-4fe3-b3fe-275042318a4f" providerId="ADAL" clId="{10A2B54F-CAD6-4715-BE8E-475619E7D232}" dt="2021-07-27T19:10:48.943" v="631" actId="2696"/>
      <pc:docMkLst>
        <pc:docMk/>
      </pc:docMkLst>
      <pc:sldChg chg="modSp add mod setBg">
        <pc:chgData name="Purvis, Keith" userId="598b99ce-3dba-4fe3-b3fe-275042318a4f" providerId="ADAL" clId="{10A2B54F-CAD6-4715-BE8E-475619E7D232}" dt="2021-07-27T19:05:29.390" v="122" actId="1076"/>
        <pc:sldMkLst>
          <pc:docMk/>
          <pc:sldMk cId="1605122933" sldId="323"/>
        </pc:sldMkLst>
        <pc:spChg chg="mod">
          <ac:chgData name="Purvis, Keith" userId="598b99ce-3dba-4fe3-b3fe-275042318a4f" providerId="ADAL" clId="{10A2B54F-CAD6-4715-BE8E-475619E7D232}" dt="2021-07-27T19:05:29.390" v="122" actId="1076"/>
          <ac:spMkLst>
            <pc:docMk/>
            <pc:sldMk cId="1605122933" sldId="323"/>
            <ac:spMk id="2" creationId="{00000000-0000-0000-0000-000000000000}"/>
          </ac:spMkLst>
        </pc:spChg>
        <pc:spChg chg="mod">
          <ac:chgData name="Purvis, Keith" userId="598b99ce-3dba-4fe3-b3fe-275042318a4f" providerId="ADAL" clId="{10A2B54F-CAD6-4715-BE8E-475619E7D232}" dt="2021-07-27T19:05:17.243" v="120" actId="27636"/>
          <ac:spMkLst>
            <pc:docMk/>
            <pc:sldMk cId="1605122933" sldId="323"/>
            <ac:spMk id="3" creationId="{00000000-0000-0000-0000-000000000000}"/>
          </ac:spMkLst>
        </pc:spChg>
      </pc:sldChg>
      <pc:sldChg chg="modSp add mod setBg">
        <pc:chgData name="Purvis, Keith" userId="598b99ce-3dba-4fe3-b3fe-275042318a4f" providerId="ADAL" clId="{10A2B54F-CAD6-4715-BE8E-475619E7D232}" dt="2021-07-27T19:08:00.565" v="204" actId="1076"/>
        <pc:sldMkLst>
          <pc:docMk/>
          <pc:sldMk cId="0" sldId="324"/>
        </pc:sldMkLst>
        <pc:spChg chg="mod">
          <ac:chgData name="Purvis, Keith" userId="598b99ce-3dba-4fe3-b3fe-275042318a4f" providerId="ADAL" clId="{10A2B54F-CAD6-4715-BE8E-475619E7D232}" dt="2021-07-27T19:08:00.565" v="204" actId="1076"/>
          <ac:spMkLst>
            <pc:docMk/>
            <pc:sldMk cId="0" sldId="324"/>
            <ac:spMk id="2" creationId="{00000000-0000-0000-0000-000000000000}"/>
          </ac:spMkLst>
        </pc:spChg>
        <pc:spChg chg="mod">
          <ac:chgData name="Purvis, Keith" userId="598b99ce-3dba-4fe3-b3fe-275042318a4f" providerId="ADAL" clId="{10A2B54F-CAD6-4715-BE8E-475619E7D232}" dt="2021-07-27T19:07:42.260" v="172" actId="27636"/>
          <ac:spMkLst>
            <pc:docMk/>
            <pc:sldMk cId="0" sldId="324"/>
            <ac:spMk id="3" creationId="{00000000-0000-0000-0000-000000000000}"/>
          </ac:spMkLst>
        </pc:spChg>
      </pc:sldChg>
      <pc:sldChg chg="modSp mod">
        <pc:chgData name="Purvis, Keith" userId="598b99ce-3dba-4fe3-b3fe-275042318a4f" providerId="ADAL" clId="{10A2B54F-CAD6-4715-BE8E-475619E7D232}" dt="2021-07-27T19:07:05.509" v="166" actId="1076"/>
        <pc:sldMkLst>
          <pc:docMk/>
          <pc:sldMk cId="1957100359" sldId="325"/>
        </pc:sldMkLst>
        <pc:spChg chg="mod">
          <ac:chgData name="Purvis, Keith" userId="598b99ce-3dba-4fe3-b3fe-275042318a4f" providerId="ADAL" clId="{10A2B54F-CAD6-4715-BE8E-475619E7D232}" dt="2021-07-27T19:06:59.002" v="164" actId="1076"/>
          <ac:spMkLst>
            <pc:docMk/>
            <pc:sldMk cId="1957100359" sldId="325"/>
            <ac:spMk id="2" creationId="{00000000-0000-0000-0000-000000000000}"/>
          </ac:spMkLst>
        </pc:spChg>
        <pc:spChg chg="mod">
          <ac:chgData name="Purvis, Keith" userId="598b99ce-3dba-4fe3-b3fe-275042318a4f" providerId="ADAL" clId="{10A2B54F-CAD6-4715-BE8E-475619E7D232}" dt="2021-07-27T19:07:05.509" v="166" actId="1076"/>
          <ac:spMkLst>
            <pc:docMk/>
            <pc:sldMk cId="1957100359" sldId="325"/>
            <ac:spMk id="3" creationId="{00000000-0000-0000-0000-000000000000}"/>
          </ac:spMkLst>
        </pc:spChg>
      </pc:sldChg>
      <pc:sldChg chg="modSp add mod ord">
        <pc:chgData name="Purvis, Keith" userId="598b99ce-3dba-4fe3-b3fe-275042318a4f" providerId="ADAL" clId="{10A2B54F-CAD6-4715-BE8E-475619E7D232}" dt="2021-07-27T19:03:11.579" v="118" actId="20577"/>
        <pc:sldMkLst>
          <pc:docMk/>
          <pc:sldMk cId="3165885502" sldId="336"/>
        </pc:sldMkLst>
        <pc:spChg chg="mod">
          <ac:chgData name="Purvis, Keith" userId="598b99ce-3dba-4fe3-b3fe-275042318a4f" providerId="ADAL" clId="{10A2B54F-CAD6-4715-BE8E-475619E7D232}" dt="2021-07-27T19:03:11.579" v="118" actId="20577"/>
          <ac:spMkLst>
            <pc:docMk/>
            <pc:sldMk cId="3165885502" sldId="336"/>
            <ac:spMk id="4098" creationId="{00000000-0000-0000-0000-000000000000}"/>
          </ac:spMkLst>
        </pc:spChg>
      </pc:sldChg>
      <pc:sldChg chg="del">
        <pc:chgData name="Purvis, Keith" userId="598b99ce-3dba-4fe3-b3fe-275042318a4f" providerId="ADAL" clId="{10A2B54F-CAD6-4715-BE8E-475619E7D232}" dt="2021-07-27T19:06:26.144" v="163" actId="2696"/>
        <pc:sldMkLst>
          <pc:docMk/>
          <pc:sldMk cId="0" sldId="343"/>
        </pc:sldMkLst>
      </pc:sldChg>
      <pc:sldChg chg="modSp mod">
        <pc:chgData name="Purvis, Keith" userId="598b99ce-3dba-4fe3-b3fe-275042318a4f" providerId="ADAL" clId="{10A2B54F-CAD6-4715-BE8E-475619E7D232}" dt="2021-07-27T19:10:41.245" v="630" actId="6549"/>
        <pc:sldMkLst>
          <pc:docMk/>
          <pc:sldMk cId="3286345161" sldId="348"/>
        </pc:sldMkLst>
        <pc:spChg chg="mod">
          <ac:chgData name="Purvis, Keith" userId="598b99ce-3dba-4fe3-b3fe-275042318a4f" providerId="ADAL" clId="{10A2B54F-CAD6-4715-BE8E-475619E7D232}" dt="2021-07-27T19:10:41.245" v="630" actId="6549"/>
          <ac:spMkLst>
            <pc:docMk/>
            <pc:sldMk cId="3286345161" sldId="348"/>
            <ac:spMk id="7" creationId="{00000000-0000-0000-0000-000000000000}"/>
          </ac:spMkLst>
        </pc:spChg>
      </pc:sldChg>
      <pc:sldChg chg="del">
        <pc:chgData name="Purvis, Keith" userId="598b99ce-3dba-4fe3-b3fe-275042318a4f" providerId="ADAL" clId="{10A2B54F-CAD6-4715-BE8E-475619E7D232}" dt="2021-07-27T19:10:48.943" v="631" actId="2696"/>
        <pc:sldMkLst>
          <pc:docMk/>
          <pc:sldMk cId="2333020202" sldId="349"/>
        </pc:sldMkLst>
      </pc:sldChg>
      <pc:sldChg chg="del">
        <pc:chgData name="Purvis, Keith" userId="598b99ce-3dba-4fe3-b3fe-275042318a4f" providerId="ADAL" clId="{10A2B54F-CAD6-4715-BE8E-475619E7D232}" dt="2021-07-27T19:05:48.043" v="125" actId="2696"/>
        <pc:sldMkLst>
          <pc:docMk/>
          <pc:sldMk cId="4041615082" sldId="352"/>
        </pc:sldMkLst>
      </pc:sldChg>
      <pc:sldChg chg="modSp mod">
        <pc:chgData name="Purvis, Keith" userId="598b99ce-3dba-4fe3-b3fe-275042318a4f" providerId="ADAL" clId="{10A2B54F-CAD6-4715-BE8E-475619E7D232}" dt="2021-07-27T19:06:14.712" v="162" actId="20577"/>
        <pc:sldMkLst>
          <pc:docMk/>
          <pc:sldMk cId="1410699479" sldId="356"/>
        </pc:sldMkLst>
        <pc:spChg chg="mod">
          <ac:chgData name="Purvis, Keith" userId="598b99ce-3dba-4fe3-b3fe-275042318a4f" providerId="ADAL" clId="{10A2B54F-CAD6-4715-BE8E-475619E7D232}" dt="2021-07-27T19:06:14.712" v="162" actId="20577"/>
          <ac:spMkLst>
            <pc:docMk/>
            <pc:sldMk cId="1410699479" sldId="356"/>
            <ac:spMk id="14338" creationId="{00000000-0000-0000-0000-000000000000}"/>
          </ac:spMkLst>
        </pc:spChg>
      </pc:sldChg>
      <pc:sldChg chg="add del">
        <pc:chgData name="Purvis, Keith" userId="598b99ce-3dba-4fe3-b3fe-275042318a4f" providerId="ADAL" clId="{10A2B54F-CAD6-4715-BE8E-475619E7D232}" dt="2021-07-27T19:05:42.504" v="124" actId="2890"/>
        <pc:sldMkLst>
          <pc:docMk/>
          <pc:sldMk cId="43482467" sldId="361"/>
        </pc:sldMkLst>
      </pc:sldChg>
      <pc:sldChg chg="modSp add mod">
        <pc:chgData name="Purvis, Keith" userId="598b99ce-3dba-4fe3-b3fe-275042318a4f" providerId="ADAL" clId="{10A2B54F-CAD6-4715-BE8E-475619E7D232}" dt="2021-07-27T19:10:16.310" v="583" actId="20577"/>
        <pc:sldMkLst>
          <pc:docMk/>
          <pc:sldMk cId="713979648" sldId="361"/>
        </pc:sldMkLst>
        <pc:spChg chg="mod">
          <ac:chgData name="Purvis, Keith" userId="598b99ce-3dba-4fe3-b3fe-275042318a4f" providerId="ADAL" clId="{10A2B54F-CAD6-4715-BE8E-475619E7D232}" dt="2021-07-27T19:08:12.814" v="221" actId="20577"/>
          <ac:spMkLst>
            <pc:docMk/>
            <pc:sldMk cId="713979648" sldId="361"/>
            <ac:spMk id="2" creationId="{00000000-0000-0000-0000-000000000000}"/>
          </ac:spMkLst>
        </pc:spChg>
        <pc:spChg chg="mod">
          <ac:chgData name="Purvis, Keith" userId="598b99ce-3dba-4fe3-b3fe-275042318a4f" providerId="ADAL" clId="{10A2B54F-CAD6-4715-BE8E-475619E7D232}" dt="2021-07-27T19:10:16.310" v="583" actId="20577"/>
          <ac:spMkLst>
            <pc:docMk/>
            <pc:sldMk cId="713979648" sldId="361"/>
            <ac:spMk id="3" creationId="{00000000-0000-0000-0000-000000000000}"/>
          </ac:spMkLst>
        </pc:spChg>
      </pc:sldChg>
      <pc:sldMasterChg chg="del delSldLayout">
        <pc:chgData name="Purvis, Keith" userId="598b99ce-3dba-4fe3-b3fe-275042318a4f" providerId="ADAL" clId="{10A2B54F-CAD6-4715-BE8E-475619E7D232}" dt="2021-07-27T19:06:26.144" v="163" actId="2696"/>
        <pc:sldMasterMkLst>
          <pc:docMk/>
          <pc:sldMasterMk cId="445177953" sldId="2147483739"/>
        </pc:sldMasterMkLst>
        <pc:sldLayoutChg chg="del">
          <pc:chgData name="Purvis, Keith" userId="598b99ce-3dba-4fe3-b3fe-275042318a4f" providerId="ADAL" clId="{10A2B54F-CAD6-4715-BE8E-475619E7D232}" dt="2021-07-27T19:06:26.144" v="163" actId="2696"/>
          <pc:sldLayoutMkLst>
            <pc:docMk/>
            <pc:sldMasterMk cId="445177953" sldId="2147483739"/>
            <pc:sldLayoutMk cId="1793795549" sldId="2147483740"/>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481948342" sldId="2147483741"/>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786711705" sldId="2147483742"/>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823601870" sldId="2147483743"/>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212002766" sldId="2147483744"/>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114464906" sldId="2147483745"/>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172505756" sldId="2147483746"/>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1311816707" sldId="2147483747"/>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1177696703" sldId="2147483748"/>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869016332" sldId="2147483749"/>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770426286" sldId="2147483750"/>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2373023285" sldId="2147483751"/>
          </pc:sldLayoutMkLst>
        </pc:sldLayoutChg>
        <pc:sldLayoutChg chg="del">
          <pc:chgData name="Purvis, Keith" userId="598b99ce-3dba-4fe3-b3fe-275042318a4f" providerId="ADAL" clId="{10A2B54F-CAD6-4715-BE8E-475619E7D232}" dt="2021-07-27T19:06:26.144" v="163" actId="2696"/>
          <pc:sldLayoutMkLst>
            <pc:docMk/>
            <pc:sldMasterMk cId="445177953" sldId="2147483739"/>
            <pc:sldLayoutMk cId="4090175627" sldId="2147483752"/>
          </pc:sldLayoutMkLst>
        </pc:sldLayoutChg>
      </pc:sldMasterChg>
    </pc:docChg>
  </pc:docChgLst>
  <pc:docChgLst>
    <pc:chgData name="Purvis, Keith" userId="598b99ce-3dba-4fe3-b3fe-275042318a4f" providerId="ADAL" clId="{382E6B4D-379F-4E2F-BFB2-94D2777DBCDB}"/>
    <pc:docChg chg="modSld">
      <pc:chgData name="Purvis, Keith" userId="598b99ce-3dba-4fe3-b3fe-275042318a4f" providerId="ADAL" clId="{382E6B4D-379F-4E2F-BFB2-94D2777DBCDB}" dt="2021-07-16T13:58:01.366" v="3" actId="20577"/>
      <pc:docMkLst>
        <pc:docMk/>
      </pc:docMkLst>
      <pc:sldChg chg="modSp mod">
        <pc:chgData name="Purvis, Keith" userId="598b99ce-3dba-4fe3-b3fe-275042318a4f" providerId="ADAL" clId="{382E6B4D-379F-4E2F-BFB2-94D2777DBCDB}" dt="2021-07-16T13:58:01.366" v="3" actId="20577"/>
        <pc:sldMkLst>
          <pc:docMk/>
          <pc:sldMk cId="1621481230" sldId="350"/>
        </pc:sldMkLst>
        <pc:spChg chg="mod">
          <ac:chgData name="Purvis, Keith" userId="598b99ce-3dba-4fe3-b3fe-275042318a4f" providerId="ADAL" clId="{382E6B4D-379F-4E2F-BFB2-94D2777DBCDB}" dt="2021-07-16T13:58:01.366" v="3" actId="20577"/>
          <ac:spMkLst>
            <pc:docMk/>
            <pc:sldMk cId="1621481230" sldId="350"/>
            <ac:spMk id="4098" creationId="{00000000-0000-0000-0000-000000000000}"/>
          </ac:spMkLst>
        </pc:spChg>
      </pc:sldChg>
    </pc:docChg>
  </pc:docChgLst>
  <pc:docChgLst>
    <pc:chgData name="Diallo, Mamadou" userId="0faa717d-537d-47b6-87ce-be082cd0ab6d" providerId="ADAL" clId="{615DB624-8FD3-48A1-9C37-3E9E0C7EC176}"/>
    <pc:docChg chg="undo custSel addSld delSld modSld modMainMaster">
      <pc:chgData name="Diallo, Mamadou" userId="0faa717d-537d-47b6-87ce-be082cd0ab6d" providerId="ADAL" clId="{615DB624-8FD3-48A1-9C37-3E9E0C7EC176}" dt="2020-05-21T16:13:08.404" v="78" actId="14100"/>
      <pc:docMkLst>
        <pc:docMk/>
      </pc:docMkLst>
      <pc:sldChg chg="addSp delSp modSp del mod setBg">
        <pc:chgData name="Diallo, Mamadou" userId="0faa717d-537d-47b6-87ce-be082cd0ab6d" providerId="ADAL" clId="{615DB624-8FD3-48A1-9C37-3E9E0C7EC176}" dt="2020-05-18T03:57:36.732" v="43" actId="47"/>
        <pc:sldMkLst>
          <pc:docMk/>
          <pc:sldMk cId="955244671" sldId="291"/>
        </pc:sldMkLst>
        <pc:spChg chg="add del mod">
          <ac:chgData name="Diallo, Mamadou" userId="0faa717d-537d-47b6-87ce-be082cd0ab6d" providerId="ADAL" clId="{615DB624-8FD3-48A1-9C37-3E9E0C7EC176}" dt="2020-05-18T03:44:56.367" v="27" actId="478"/>
          <ac:spMkLst>
            <pc:docMk/>
            <pc:sldMk cId="955244671" sldId="291"/>
            <ac:spMk id="5" creationId="{32A348FF-3E24-458C-8463-BD12285CDE13}"/>
          </ac:spMkLst>
        </pc:spChg>
        <pc:spChg chg="del">
          <ac:chgData name="Diallo, Mamadou" userId="0faa717d-537d-47b6-87ce-be082cd0ab6d" providerId="ADAL" clId="{615DB624-8FD3-48A1-9C37-3E9E0C7EC176}" dt="2020-05-18T03:44:52.814" v="26" actId="478"/>
          <ac:spMkLst>
            <pc:docMk/>
            <pc:sldMk cId="955244671" sldId="291"/>
            <ac:spMk id="13" creationId="{00000000-0000-0000-0000-000000000000}"/>
          </ac:spMkLst>
        </pc:spChg>
      </pc:sldChg>
      <pc:sldChg chg="addSp delSp modSp add del mod setBg">
        <pc:chgData name="Diallo, Mamadou" userId="0faa717d-537d-47b6-87ce-be082cd0ab6d" providerId="ADAL" clId="{615DB624-8FD3-48A1-9C37-3E9E0C7EC176}" dt="2020-05-21T16:13:08.404" v="78" actId="14100"/>
        <pc:sldMkLst>
          <pc:docMk/>
          <pc:sldMk cId="0" sldId="343"/>
        </pc:sldMkLst>
        <pc:spChg chg="add del mod">
          <ac:chgData name="Diallo, Mamadou" userId="0faa717d-537d-47b6-87ce-be082cd0ab6d" providerId="ADAL" clId="{615DB624-8FD3-48A1-9C37-3E9E0C7EC176}" dt="2020-05-18T03:57:21.207" v="34" actId="478"/>
          <ac:spMkLst>
            <pc:docMk/>
            <pc:sldMk cId="0" sldId="343"/>
            <ac:spMk id="2" creationId="{447A30D0-ED36-4E34-AA60-3821381F4F30}"/>
          </ac:spMkLst>
        </pc:spChg>
        <pc:spChg chg="add mod">
          <ac:chgData name="Diallo, Mamadou" userId="0faa717d-537d-47b6-87ce-be082cd0ab6d" providerId="ADAL" clId="{615DB624-8FD3-48A1-9C37-3E9E0C7EC176}" dt="2020-05-21T16:13:08.404" v="78" actId="14100"/>
          <ac:spMkLst>
            <pc:docMk/>
            <pc:sldMk cId="0" sldId="343"/>
            <ac:spMk id="11" creationId="{7A803D86-993F-408E-9164-347C11D84D08}"/>
          </ac:spMkLst>
        </pc:spChg>
        <pc:spChg chg="del">
          <ac:chgData name="Diallo, Mamadou" userId="0faa717d-537d-47b6-87ce-be082cd0ab6d" providerId="ADAL" clId="{615DB624-8FD3-48A1-9C37-3E9E0C7EC176}" dt="2020-05-18T03:57:19.761" v="33" actId="478"/>
          <ac:spMkLst>
            <pc:docMk/>
            <pc:sldMk cId="0" sldId="343"/>
            <ac:spMk id="4098" creationId="{C481C121-8B10-45E1-B19E-786742AF0757}"/>
          </ac:spMkLst>
        </pc:spChg>
        <pc:spChg chg="del">
          <ac:chgData name="Diallo, Mamadou" userId="0faa717d-537d-47b6-87ce-be082cd0ab6d" providerId="ADAL" clId="{615DB624-8FD3-48A1-9C37-3E9E0C7EC176}" dt="2020-05-18T03:57:24.551" v="37" actId="478"/>
          <ac:spMkLst>
            <pc:docMk/>
            <pc:sldMk cId="0" sldId="343"/>
            <ac:spMk id="8196" creationId="{9BCCB002-328B-439C-9D07-D3BA5F98EF2B}"/>
          </ac:spMkLst>
        </pc:spChg>
        <pc:spChg chg="del">
          <ac:chgData name="Diallo, Mamadou" userId="0faa717d-537d-47b6-87ce-be082cd0ab6d" providerId="ADAL" clId="{615DB624-8FD3-48A1-9C37-3E9E0C7EC176}" dt="2020-05-18T03:57:26.560" v="40" actId="478"/>
          <ac:spMkLst>
            <pc:docMk/>
            <pc:sldMk cId="0" sldId="343"/>
            <ac:spMk id="8197" creationId="{1D5ADCD0-70C0-4703-833F-D03D2537B239}"/>
          </ac:spMkLst>
        </pc:spChg>
        <pc:spChg chg="del">
          <ac:chgData name="Diallo, Mamadou" userId="0faa717d-537d-47b6-87ce-be082cd0ab6d" providerId="ADAL" clId="{615DB624-8FD3-48A1-9C37-3E9E0C7EC176}" dt="2020-05-18T03:57:23.743" v="36" actId="478"/>
          <ac:spMkLst>
            <pc:docMk/>
            <pc:sldMk cId="0" sldId="343"/>
            <ac:spMk id="8198" creationId="{1C780790-4688-4FE2-95AA-C9535B5364D4}"/>
          </ac:spMkLst>
        </pc:spChg>
        <pc:picChg chg="del">
          <ac:chgData name="Diallo, Mamadou" userId="0faa717d-537d-47b6-87ce-be082cd0ab6d" providerId="ADAL" clId="{615DB624-8FD3-48A1-9C37-3E9E0C7EC176}" dt="2020-05-18T03:57:25.160" v="38" actId="478"/>
          <ac:picMkLst>
            <pc:docMk/>
            <pc:sldMk cId="0" sldId="343"/>
            <ac:picMk id="8199" creationId="{10ADD8E6-7A3F-45E6-BC06-4824551062FD}"/>
          </ac:picMkLst>
        </pc:picChg>
        <pc:picChg chg="del">
          <ac:chgData name="Diallo, Mamadou" userId="0faa717d-537d-47b6-87ce-be082cd0ab6d" providerId="ADAL" clId="{615DB624-8FD3-48A1-9C37-3E9E0C7EC176}" dt="2020-05-18T03:57:25.904" v="39" actId="478"/>
          <ac:picMkLst>
            <pc:docMk/>
            <pc:sldMk cId="0" sldId="343"/>
            <ac:picMk id="8200" creationId="{21317BA0-1F83-4FCA-A53F-ED65837D7D15}"/>
          </ac:picMkLst>
        </pc:picChg>
        <pc:picChg chg="del">
          <ac:chgData name="Diallo, Mamadou" userId="0faa717d-537d-47b6-87ce-be082cd0ab6d" providerId="ADAL" clId="{615DB624-8FD3-48A1-9C37-3E9E0C7EC176}" dt="2020-05-18T03:57:22.016" v="35" actId="478"/>
          <ac:picMkLst>
            <pc:docMk/>
            <pc:sldMk cId="0" sldId="343"/>
            <ac:picMk id="8201" creationId="{30947827-5799-42FA-8409-093F4D673DB2}"/>
          </ac:picMkLst>
        </pc:picChg>
      </pc:sldChg>
      <pc:sldChg chg="modSp add del mod setBg">
        <pc:chgData name="Diallo, Mamadou" userId="0faa717d-537d-47b6-87ce-be082cd0ab6d" providerId="ADAL" clId="{615DB624-8FD3-48A1-9C37-3E9E0C7EC176}" dt="2020-05-18T03:58:18.464" v="59"/>
        <pc:sldMkLst>
          <pc:docMk/>
          <pc:sldMk cId="0" sldId="344"/>
        </pc:sldMkLst>
        <pc:spChg chg="mod">
          <ac:chgData name="Diallo, Mamadou" userId="0faa717d-537d-47b6-87ce-be082cd0ab6d" providerId="ADAL" clId="{615DB624-8FD3-48A1-9C37-3E9E0C7EC176}" dt="2020-05-18T03:58:05.646" v="53"/>
          <ac:spMkLst>
            <pc:docMk/>
            <pc:sldMk cId="0" sldId="344"/>
            <ac:spMk id="9218" creationId="{CF1A8E41-DEDD-4835-8E42-DAA632897E79}"/>
          </ac:spMkLst>
        </pc:spChg>
      </pc:sldChg>
      <pc:sldChg chg="addSp delSp modSp mod">
        <pc:chgData name="Diallo, Mamadou" userId="0faa717d-537d-47b6-87ce-be082cd0ab6d" providerId="ADAL" clId="{615DB624-8FD3-48A1-9C37-3E9E0C7EC176}" dt="2020-05-18T03:13:23.013" v="16" actId="14100"/>
        <pc:sldMkLst>
          <pc:docMk/>
          <pc:sldMk cId="1410699479" sldId="356"/>
        </pc:sldMkLst>
        <pc:picChg chg="add mod">
          <ac:chgData name="Diallo, Mamadou" userId="0faa717d-537d-47b6-87ce-be082cd0ab6d" providerId="ADAL" clId="{615DB624-8FD3-48A1-9C37-3E9E0C7EC176}" dt="2020-05-18T03:13:19.621" v="15" actId="1076"/>
          <ac:picMkLst>
            <pc:docMk/>
            <pc:sldMk cId="1410699479" sldId="356"/>
            <ac:picMk id="2" creationId="{DDAF6C7C-B73C-4BAC-A563-4F05C3BE7F1F}"/>
          </ac:picMkLst>
        </pc:picChg>
        <pc:picChg chg="add mod">
          <ac:chgData name="Diallo, Mamadou" userId="0faa717d-537d-47b6-87ce-be082cd0ab6d" providerId="ADAL" clId="{615DB624-8FD3-48A1-9C37-3E9E0C7EC176}" dt="2020-05-18T03:13:23.013" v="16" actId="14100"/>
          <ac:picMkLst>
            <pc:docMk/>
            <pc:sldMk cId="1410699479" sldId="356"/>
            <ac:picMk id="3" creationId="{4FCD89DA-76A2-4A64-99C2-A6ACBAD06D32}"/>
          </ac:picMkLst>
        </pc:picChg>
        <pc:picChg chg="del">
          <ac:chgData name="Diallo, Mamadou" userId="0faa717d-537d-47b6-87ce-be082cd0ab6d" providerId="ADAL" clId="{615DB624-8FD3-48A1-9C37-3E9E0C7EC176}" dt="2020-05-18T03:12:31.870" v="6" actId="478"/>
          <ac:picMkLst>
            <pc:docMk/>
            <pc:sldMk cId="1410699479" sldId="356"/>
            <ac:picMk id="6" creationId="{00000000-0000-0000-0000-000000000000}"/>
          </ac:picMkLst>
        </pc:picChg>
        <pc:picChg chg="del">
          <ac:chgData name="Diallo, Mamadou" userId="0faa717d-537d-47b6-87ce-be082cd0ab6d" providerId="ADAL" clId="{615DB624-8FD3-48A1-9C37-3E9E0C7EC176}" dt="2020-05-18T03:11:39.205" v="0" actId="478"/>
          <ac:picMkLst>
            <pc:docMk/>
            <pc:sldMk cId="1410699479" sldId="356"/>
            <ac:picMk id="7" creationId="{00000000-0000-0000-0000-000000000000}"/>
          </ac:picMkLst>
        </pc:picChg>
      </pc:sldChg>
      <pc:sldChg chg="addSp delSp modSp mod">
        <pc:chgData name="Diallo, Mamadou" userId="0faa717d-537d-47b6-87ce-be082cd0ab6d" providerId="ADAL" clId="{615DB624-8FD3-48A1-9C37-3E9E0C7EC176}" dt="2020-05-18T03:14:41.725" v="25" actId="14100"/>
        <pc:sldMkLst>
          <pc:docMk/>
          <pc:sldMk cId="3156125858" sldId="357"/>
        </pc:sldMkLst>
        <pc:picChg chg="add mod">
          <ac:chgData name="Diallo, Mamadou" userId="0faa717d-537d-47b6-87ce-be082cd0ab6d" providerId="ADAL" clId="{615DB624-8FD3-48A1-9C37-3E9E0C7EC176}" dt="2020-05-18T03:14:41.725" v="25" actId="14100"/>
          <ac:picMkLst>
            <pc:docMk/>
            <pc:sldMk cId="3156125858" sldId="357"/>
            <ac:picMk id="2" creationId="{6D2EF185-92B6-48FC-AAD7-15FBE9230629}"/>
          </ac:picMkLst>
        </pc:picChg>
        <pc:picChg chg="del mod">
          <ac:chgData name="Diallo, Mamadou" userId="0faa717d-537d-47b6-87ce-be082cd0ab6d" providerId="ADAL" clId="{615DB624-8FD3-48A1-9C37-3E9E0C7EC176}" dt="2020-05-18T03:13:48.078" v="18" actId="478"/>
          <ac:picMkLst>
            <pc:docMk/>
            <pc:sldMk cId="3156125858" sldId="357"/>
            <ac:picMk id="6" creationId="{00000000-0000-0000-0000-000000000000}"/>
          </ac:picMkLst>
        </pc:picChg>
      </pc:sldChg>
      <pc:sldChg chg="modSp mod setBg">
        <pc:chgData name="Diallo, Mamadou" userId="0faa717d-537d-47b6-87ce-be082cd0ab6d" providerId="ADAL" clId="{615DB624-8FD3-48A1-9C37-3E9E0C7EC176}" dt="2020-05-18T03:58:15.975" v="58"/>
        <pc:sldMkLst>
          <pc:docMk/>
          <pc:sldMk cId="4109880071" sldId="360"/>
        </pc:sldMkLst>
        <pc:spChg chg="mod">
          <ac:chgData name="Diallo, Mamadou" userId="0faa717d-537d-47b6-87ce-be082cd0ab6d" providerId="ADAL" clId="{615DB624-8FD3-48A1-9C37-3E9E0C7EC176}" dt="2020-05-18T03:58:15.975" v="58"/>
          <ac:spMkLst>
            <pc:docMk/>
            <pc:sldMk cId="4109880071" sldId="360"/>
            <ac:spMk id="2" creationId="{00000000-0000-0000-0000-000000000000}"/>
          </ac:spMkLst>
        </pc:spChg>
      </pc:sldChg>
      <pc:sldMasterChg chg="addSp">
        <pc:chgData name="Diallo, Mamadou" userId="0faa717d-537d-47b6-87ce-be082cd0ab6d" providerId="ADAL" clId="{615DB624-8FD3-48A1-9C37-3E9E0C7EC176}" dt="2020-05-18T03:56:50.455" v="28"/>
        <pc:sldMasterMkLst>
          <pc:docMk/>
          <pc:sldMasterMk cId="1587457888" sldId="2147483739"/>
        </pc:sldMasterMkLst>
        <pc:spChg chg="add">
          <ac:chgData name="Diallo, Mamadou" userId="0faa717d-537d-47b6-87ce-be082cd0ab6d" providerId="ADAL" clId="{615DB624-8FD3-48A1-9C37-3E9E0C7EC176}" dt="2020-05-18T03:56:50.455" v="28"/>
          <ac:spMkLst>
            <pc:docMk/>
            <pc:sldMasterMk cId="1587457888" sldId="2147483739"/>
            <ac:spMk id="10" creationId="{30A81949-949C-4E5F-8398-06512D07183F}"/>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4/17/2022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4/17/2022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3</a:t>
            </a:fld>
            <a:endParaRPr lang="en-US"/>
          </a:p>
        </p:txBody>
      </p:sp>
    </p:spTree>
    <p:extLst>
      <p:ext uri="{BB962C8B-B14F-4D97-AF65-F5344CB8AC3E}">
        <p14:creationId xmlns:p14="http://schemas.microsoft.com/office/powerpoint/2010/main" val="256504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 careful! It is gone gone – because it is deleting part of a data file, not a data file entirely, it won’t be in the recycle bin</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62BA1EE-0032-490D-A7B4-85F0844AF442}" type="slidenum">
              <a:rPr lang="en-US" altLang="en-US" sz="1200" smtClean="0"/>
              <a:pPr/>
              <a:t>17</a:t>
            </a:fld>
            <a:endParaRPr lang="en-US" altLang="en-US" sz="1200"/>
          </a:p>
        </p:txBody>
      </p:sp>
    </p:spTree>
    <p:extLst>
      <p:ext uri="{BB962C8B-B14F-4D97-AF65-F5344CB8AC3E}">
        <p14:creationId xmlns:p14="http://schemas.microsoft.com/office/powerpoint/2010/main" val="1657634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 careful! It is gone gone – because it is deleting part of a data file, not a data file entirely, it won’t be in the recycle bin</a:t>
            </a: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62BA1EE-0032-490D-A7B4-85F0844AF442}" type="slidenum">
              <a:rPr lang="en-US" altLang="en-US" sz="1200" smtClean="0"/>
              <a:pPr/>
              <a:t>18</a:t>
            </a:fld>
            <a:endParaRPr lang="en-US" altLang="en-US" sz="1200"/>
          </a:p>
        </p:txBody>
      </p:sp>
    </p:spTree>
    <p:extLst>
      <p:ext uri="{BB962C8B-B14F-4D97-AF65-F5344CB8AC3E}">
        <p14:creationId xmlns:p14="http://schemas.microsoft.com/office/powerpoint/2010/main" val="3018448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19</a:t>
            </a:fld>
            <a:endParaRPr lang="en-US"/>
          </a:p>
        </p:txBody>
      </p:sp>
    </p:spTree>
    <p:extLst>
      <p:ext uri="{BB962C8B-B14F-4D97-AF65-F5344CB8AC3E}">
        <p14:creationId xmlns:p14="http://schemas.microsoft.com/office/powerpoint/2010/main" val="415119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20</a:t>
            </a:fld>
            <a:endParaRPr lang="en-US"/>
          </a:p>
        </p:txBody>
      </p:sp>
    </p:spTree>
    <p:extLst>
      <p:ext uri="{BB962C8B-B14F-4D97-AF65-F5344CB8AC3E}">
        <p14:creationId xmlns:p14="http://schemas.microsoft.com/office/powerpoint/2010/main" val="1622392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6D77AFD-B968-4751-9D6E-D5C3536AF8F0}" type="slidenum">
              <a:rPr lang="en-US" altLang="en-US" sz="1200" smtClean="0"/>
              <a:pPr/>
              <a:t>21</a:t>
            </a:fld>
            <a:endParaRPr lang="en-US" altLang="en-US" sz="1200"/>
          </a:p>
        </p:txBody>
      </p:sp>
    </p:spTree>
    <p:extLst>
      <p:ext uri="{BB962C8B-B14F-4D97-AF65-F5344CB8AC3E}">
        <p14:creationId xmlns:p14="http://schemas.microsoft.com/office/powerpoint/2010/main" val="4270246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22</a:t>
            </a:fld>
            <a:endParaRPr lang="en-US"/>
          </a:p>
        </p:txBody>
      </p:sp>
    </p:spTree>
    <p:extLst>
      <p:ext uri="{BB962C8B-B14F-4D97-AF65-F5344CB8AC3E}">
        <p14:creationId xmlns:p14="http://schemas.microsoft.com/office/powerpoint/2010/main" val="2729558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6</a:t>
            </a:fld>
            <a:endParaRPr lang="en-US"/>
          </a:p>
        </p:txBody>
      </p:sp>
    </p:spTree>
    <p:extLst>
      <p:ext uri="{BB962C8B-B14F-4D97-AF65-F5344CB8AC3E}">
        <p14:creationId xmlns:p14="http://schemas.microsoft.com/office/powerpoint/2010/main" val="69336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4A558B-E4E9-A94A-B9C1-029E46A76ABA}" type="slidenum">
              <a:rPr lang="en-US" smtClean="0"/>
              <a:t>7</a:t>
            </a:fld>
            <a:endParaRPr lang="en-US"/>
          </a:p>
        </p:txBody>
      </p:sp>
    </p:spTree>
    <p:extLst>
      <p:ext uri="{BB962C8B-B14F-4D97-AF65-F5344CB8AC3E}">
        <p14:creationId xmlns:p14="http://schemas.microsoft.com/office/powerpoint/2010/main" val="1926511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CD7C50FD-257C-4A25-9D71-636FE82DC786}" type="slidenum">
              <a:rPr lang="en-US" altLang="en-US" sz="1200" smtClean="0"/>
              <a:pPr/>
              <a:t>9</a:t>
            </a:fld>
            <a:endParaRPr lang="en-US" altLang="en-US" sz="1200"/>
          </a:p>
        </p:txBody>
      </p:sp>
    </p:spTree>
    <p:extLst>
      <p:ext uri="{BB962C8B-B14F-4D97-AF65-F5344CB8AC3E}">
        <p14:creationId xmlns:p14="http://schemas.microsoft.com/office/powerpoint/2010/main" val="1240509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CD7C50FD-257C-4A25-9D71-636FE82DC786}" type="slidenum">
              <a:rPr lang="en-US" altLang="en-US" sz="1200" smtClean="0"/>
              <a:pPr/>
              <a:t>10</a:t>
            </a:fld>
            <a:endParaRPr lang="en-US" altLang="en-US" sz="1200"/>
          </a:p>
        </p:txBody>
      </p:sp>
    </p:spTree>
    <p:extLst>
      <p:ext uri="{BB962C8B-B14F-4D97-AF65-F5344CB8AC3E}">
        <p14:creationId xmlns:p14="http://schemas.microsoft.com/office/powerpoint/2010/main" val="376498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F1F55E2-1BE2-48FE-9D20-12773DB83D3B}" type="slidenum">
              <a:rPr lang="en-US" altLang="en-US" sz="1200" smtClean="0"/>
              <a:pPr/>
              <a:t>12</a:t>
            </a:fld>
            <a:endParaRPr lang="en-US" altLang="en-US" sz="1200"/>
          </a:p>
        </p:txBody>
      </p:sp>
    </p:spTree>
    <p:extLst>
      <p:ext uri="{BB962C8B-B14F-4D97-AF65-F5344CB8AC3E}">
        <p14:creationId xmlns:p14="http://schemas.microsoft.com/office/powerpoint/2010/main" val="306074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a:ln/>
        </p:spPr>
      </p:sp>
      <p:sp>
        <p:nvSpPr>
          <p:cNvPr id="153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3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895F5FAA-65E6-4A5D-94A5-37236E49EF13}" type="slidenum">
              <a:rPr lang="en-US" altLang="en-US" sz="1200" smtClean="0"/>
              <a:pPr/>
              <a:t>14</a:t>
            </a:fld>
            <a:endParaRPr lang="en-US" altLang="en-US" sz="1200"/>
          </a:p>
        </p:txBody>
      </p:sp>
    </p:spTree>
    <p:extLst>
      <p:ext uri="{BB962C8B-B14F-4D97-AF65-F5344CB8AC3E}">
        <p14:creationId xmlns:p14="http://schemas.microsoft.com/office/powerpoint/2010/main" val="3092763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10FEA831-59AD-4A78-A941-C5C0019C7EA0}" type="slidenum">
              <a:rPr lang="en-US" altLang="en-US" sz="1200" smtClean="0"/>
              <a:pPr/>
              <a:t>15</a:t>
            </a:fld>
            <a:endParaRPr lang="en-US" altLang="en-US" sz="1200"/>
          </a:p>
        </p:txBody>
      </p:sp>
    </p:spTree>
    <p:extLst>
      <p:ext uri="{BB962C8B-B14F-4D97-AF65-F5344CB8AC3E}">
        <p14:creationId xmlns:p14="http://schemas.microsoft.com/office/powerpoint/2010/main" val="1767435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a:ln/>
        </p:spPr>
      </p:sp>
      <p:sp>
        <p:nvSpPr>
          <p:cNvPr id="12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 is ready! Interviewers can watch! More eyes on each selection, the better</a:t>
            </a:r>
          </a:p>
          <a:p>
            <a:endParaRPr lang="en-US" altLang="en-US"/>
          </a:p>
        </p:txBody>
      </p:sp>
      <p:sp>
        <p:nvSpPr>
          <p:cNvPr id="12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5CF3A8E-72E6-4DF2-96AE-384CA0062622}" type="slidenum">
              <a:rPr lang="en-US" altLang="en-US" sz="1200" smtClean="0"/>
              <a:pPr/>
              <a:t>16</a:t>
            </a:fld>
            <a:endParaRPr lang="en-US" altLang="en-US" sz="1200"/>
          </a:p>
        </p:txBody>
      </p:sp>
    </p:spTree>
    <p:extLst>
      <p:ext uri="{BB962C8B-B14F-4D97-AF65-F5344CB8AC3E}">
        <p14:creationId xmlns:p14="http://schemas.microsoft.com/office/powerpoint/2010/main" val="3954118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8467"/>
            <a:ext cx="9144000" cy="6858000"/>
          </a:xfrm>
          <a:prstGeom prst="rect">
            <a:avLst/>
          </a:prstGeom>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4/17/2022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5334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5334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680067" y="1279267"/>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The DHS Program</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6" name="Rounded Rectangle 15"/>
          <p:cNvSpPr/>
          <p:nvPr userDrawn="1"/>
        </p:nvSpPr>
        <p:spPr>
          <a:xfrm>
            <a:off x="5159633" y="3963889"/>
            <a:ext cx="3396734" cy="2264450"/>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Select slide 1.</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photo</a:t>
            </a:r>
            <a:r>
              <a:rPr lang="en-US" sz="1000" baseline="0" dirty="0">
                <a:solidFill>
                  <a:schemeClr val="tx1"/>
                </a:solidFill>
              </a:rPr>
              <a:t> &gt; Change Picture… &gt; Choose a Picture &gt; Insert.</a:t>
            </a:r>
          </a:p>
          <a:p>
            <a:pPr marL="171450" indent="-112713">
              <a:spcAft>
                <a:spcPts val="600"/>
              </a:spcAft>
              <a:buFont typeface="Arial"/>
              <a:buChar char="•"/>
            </a:pPr>
            <a:r>
              <a:rPr lang="en-US" sz="1000" baseline="0" dirty="0">
                <a:solidFill>
                  <a:schemeClr val="tx1"/>
                </a:solidFill>
              </a:rPr>
              <a:t>Re-size the photo as needed</a:t>
            </a:r>
            <a:endParaRPr lang="en-US" sz="1000" dirty="0">
              <a:solidFill>
                <a:schemeClr val="tx1"/>
              </a:solidFill>
            </a:endParaRP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a:p>
            <a:pPr marL="171450" marR="0" indent="-112713" algn="l" defTabSz="457200" rtl="0" eaLnBrk="1" fontAlgn="auto" latinLnBrk="0" hangingPunct="1">
              <a:lnSpc>
                <a:spcPct val="100000"/>
              </a:lnSpc>
              <a:spcBef>
                <a:spcPts val="0"/>
              </a:spcBef>
              <a:spcAft>
                <a:spcPts val="600"/>
              </a:spcAft>
              <a:buClrTx/>
              <a:buSzTx/>
              <a:buFont typeface="Arial"/>
              <a:buChar char="•"/>
              <a:tabLst/>
              <a:defRPr/>
            </a:pPr>
            <a:r>
              <a:rPr lang="en-US" sz="1000" b="1" dirty="0">
                <a:solidFill>
                  <a:schemeClr val="tx1"/>
                </a:solidFill>
              </a:rPr>
              <a:t>Close Master View when done.</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4/17/2022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2090"/>
            <a:ext cx="9144000" cy="6855910"/>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4/17/2022</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4/17/2022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4/17/2022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4/17/2022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4/17/2022</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298CA64-5A96-47E9-B505-E4BEE102D6E5}" type="slidenum">
              <a:rPr lang="en-US" altLang="en-US"/>
              <a:pPr>
                <a:defRPr/>
              </a:pPr>
              <a:t>‹#›</a:t>
            </a:fld>
            <a:endParaRPr lang="en-US" altLang="en-US" dirty="0"/>
          </a:p>
        </p:txBody>
      </p:sp>
    </p:spTree>
    <p:extLst>
      <p:ext uri="{BB962C8B-B14F-4D97-AF65-F5344CB8AC3E}">
        <p14:creationId xmlns:p14="http://schemas.microsoft.com/office/powerpoint/2010/main" val="17099340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4/17/2022</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3277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685800" y="3429000"/>
            <a:ext cx="7772400" cy="1143000"/>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4114800"/>
            <a:ext cx="6400800" cy="1752600"/>
          </a:xfrm>
        </p:spPr>
        <p:txBody>
          <a:bodyPr/>
          <a:lstStyle>
            <a:lvl1pPr marL="0" indent="0" algn="ctr">
              <a:buFontTx/>
              <a:buNone/>
              <a:defRPr/>
            </a:lvl1pPr>
          </a:lstStyle>
          <a:p>
            <a:r>
              <a:rPr lang="en-US"/>
              <a:t>Click to edit Master subtitle style</a:t>
            </a:r>
          </a:p>
        </p:txBody>
      </p:sp>
      <p:sp>
        <p:nvSpPr>
          <p:cNvPr id="8" name="Rectangle 4">
            <a:extLst>
              <a:ext uri="{FF2B5EF4-FFF2-40B4-BE49-F238E27FC236}">
                <a16:creationId xmlns:a16="http://schemas.microsoft.com/office/drawing/2014/main" id="{4EFCCD6E-223D-4F17-9578-6D913E4DA139}"/>
              </a:ext>
            </a:extLst>
          </p:cNvPr>
          <p:cNvSpPr>
            <a:spLocks noGrp="1" noChangeArrowheads="1"/>
          </p:cNvSpPr>
          <p:nvPr>
            <p:ph type="dt" sz="half" idx="10"/>
          </p:nvPr>
        </p:nvSpPr>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4B3F2355-88FF-48E7-8FD2-8C6E1F0EF478}"/>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45BC27C2-AA89-45EC-8C3B-E063481A9893}"/>
              </a:ext>
            </a:extLst>
          </p:cNvPr>
          <p:cNvSpPr>
            <a:spLocks noGrp="1" noChangeArrowheads="1"/>
          </p:cNvSpPr>
          <p:nvPr>
            <p:ph type="sldNum" sz="quarter" idx="12"/>
          </p:nvPr>
        </p:nvSpPr>
        <p:spPr/>
        <p:txBody>
          <a:bodyPr/>
          <a:lstStyle>
            <a:lvl1pPr>
              <a:defRPr/>
            </a:lvl1pPr>
          </a:lstStyle>
          <a:p>
            <a:pPr>
              <a:defRPr/>
            </a:pPr>
            <a:fld id="{BBB7DFB5-C5D2-4D1E-A3E3-37E53C797AA9}" type="slidenum">
              <a:rPr lang="en-US" altLang="en-US"/>
              <a:pPr>
                <a:defRPr/>
              </a:pPr>
              <a:t>‹#›</a:t>
            </a:fld>
            <a:r>
              <a:rPr lang="en-US" altLang="en-US"/>
              <a:t>a</a:t>
            </a:r>
          </a:p>
        </p:txBody>
      </p:sp>
    </p:spTree>
    <p:extLst>
      <p:ext uri="{BB962C8B-B14F-4D97-AF65-F5344CB8AC3E}">
        <p14:creationId xmlns:p14="http://schemas.microsoft.com/office/powerpoint/2010/main" val="8797669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AEAD97D-F3D0-4203-AC93-1C2FF6F3949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734C866-D281-4991-8435-8C745A3B49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2860F0A-E20E-466C-AFF0-AE716DA58D51}"/>
              </a:ext>
            </a:extLst>
          </p:cNvPr>
          <p:cNvSpPr>
            <a:spLocks noGrp="1" noChangeArrowheads="1"/>
          </p:cNvSpPr>
          <p:nvPr>
            <p:ph type="sldNum" sz="quarter" idx="12"/>
          </p:nvPr>
        </p:nvSpPr>
        <p:spPr>
          <a:ln/>
        </p:spPr>
        <p:txBody>
          <a:bodyPr/>
          <a:lstStyle>
            <a:lvl1pPr>
              <a:defRPr/>
            </a:lvl1pPr>
          </a:lstStyle>
          <a:p>
            <a:pPr>
              <a:defRPr/>
            </a:pPr>
            <a:fld id="{2C61205E-47FA-4B71-A8FB-29D38DF321ED}" type="slidenum">
              <a:rPr lang="en-US" altLang="en-US"/>
              <a:pPr>
                <a:defRPr/>
              </a:pPr>
              <a:t>‹#›</a:t>
            </a:fld>
            <a:endParaRPr lang="en-US" altLang="en-US"/>
          </a:p>
        </p:txBody>
      </p:sp>
    </p:spTree>
    <p:extLst>
      <p:ext uri="{BB962C8B-B14F-4D97-AF65-F5344CB8AC3E}">
        <p14:creationId xmlns:p14="http://schemas.microsoft.com/office/powerpoint/2010/main" val="9687998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Content Placeholder 2"/>
          <p:cNvSpPr>
            <a:spLocks noGrp="1"/>
          </p:cNvSpPr>
          <p:nvPr>
            <p:ph sz="quarter" idx="1"/>
          </p:nvPr>
        </p:nvSpPr>
        <p:spPr>
          <a:xfrm>
            <a:off x="6858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98D1D2E1-BA33-46D1-B738-A520975482D1}"/>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5B7E4044-C32D-434D-A9A7-9EE5484514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18DB0960-4F66-4ED4-9646-2FA1F23AA88F}"/>
              </a:ext>
            </a:extLst>
          </p:cNvPr>
          <p:cNvSpPr>
            <a:spLocks noGrp="1" noChangeArrowheads="1"/>
          </p:cNvSpPr>
          <p:nvPr>
            <p:ph type="sldNum" sz="quarter" idx="12"/>
          </p:nvPr>
        </p:nvSpPr>
        <p:spPr>
          <a:ln/>
        </p:spPr>
        <p:txBody>
          <a:bodyPr/>
          <a:lstStyle>
            <a:lvl1pPr>
              <a:defRPr/>
            </a:lvl1pPr>
          </a:lstStyle>
          <a:p>
            <a:pPr>
              <a:defRPr/>
            </a:pPr>
            <a:fld id="{69B289FF-BE54-4549-806C-228D38171090}" type="slidenum">
              <a:rPr lang="en-US" altLang="en-US"/>
              <a:pPr>
                <a:defRPr/>
              </a:pPr>
              <a:t>‹#›</a:t>
            </a:fld>
            <a:endParaRPr lang="en-US" altLang="en-US"/>
          </a:p>
        </p:txBody>
      </p:sp>
    </p:spTree>
    <p:extLst>
      <p:ext uri="{BB962C8B-B14F-4D97-AF65-F5344CB8AC3E}">
        <p14:creationId xmlns:p14="http://schemas.microsoft.com/office/powerpoint/2010/main" val="565034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256ABF93-8CD2-4C4A-A8DF-628EDE37AFCD}"/>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610D048E-AB84-47B6-A8A7-4893489C6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E9200DAC-EF7E-4289-96CD-9D552A169B04}"/>
              </a:ext>
            </a:extLst>
          </p:cNvPr>
          <p:cNvSpPr>
            <a:spLocks noGrp="1" noChangeArrowheads="1"/>
          </p:cNvSpPr>
          <p:nvPr>
            <p:ph type="sldNum" sz="quarter" idx="12"/>
          </p:nvPr>
        </p:nvSpPr>
        <p:spPr>
          <a:ln/>
        </p:spPr>
        <p:txBody>
          <a:bodyPr/>
          <a:lstStyle>
            <a:lvl1pPr>
              <a:defRPr/>
            </a:lvl1pPr>
          </a:lstStyle>
          <a:p>
            <a:pPr>
              <a:defRPr/>
            </a:pPr>
            <a:fld id="{3DFB123C-9A49-4174-B432-7441A62990F1}" type="slidenum">
              <a:rPr lang="en-US" altLang="en-US"/>
              <a:pPr>
                <a:defRPr/>
              </a:pPr>
              <a:t>‹#›</a:t>
            </a:fld>
            <a:endParaRPr lang="en-US" altLang="en-US"/>
          </a:p>
        </p:txBody>
      </p:sp>
    </p:spTree>
    <p:extLst>
      <p:ext uri="{BB962C8B-B14F-4D97-AF65-F5344CB8AC3E}">
        <p14:creationId xmlns:p14="http://schemas.microsoft.com/office/powerpoint/2010/main" val="966982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4/17/2022</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4/17/2022</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4/17/2022</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4/17/2022</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theme" Target="../theme/theme2.xml"/><Relationship Id="rId5" Type="http://schemas.openxmlformats.org/officeDocument/2006/relationships/slideLayout" Target="../slideLayouts/slideLayout36.xml"/><Relationship Id="rId4"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4/17/2022</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C017F59-29DA-6F48-B92A-5AD511CC2D63}"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4/17/2022</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Gill Sans MT"/>
            </a:endParaRPr>
          </a:p>
        </p:txBody>
      </p:sp>
    </p:spTree>
    <p:extLst>
      <p:ext uri="{BB962C8B-B14F-4D97-AF65-F5344CB8AC3E}">
        <p14:creationId xmlns:p14="http://schemas.microsoft.com/office/powerpoint/2010/main" val="67664006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3" Type="http://schemas.openxmlformats.org/officeDocument/2006/relationships/hyperlink" Target="Changing%20household%20id.mkv" TargetMode="External"/><Relationship Id="rId2" Type="http://schemas.openxmlformats.org/officeDocument/2006/relationships/notesSlide" Target="../notesSlides/notesSlide11.xml"/><Relationship Id="rId1" Type="http://schemas.openxmlformats.org/officeDocument/2006/relationships/slideLayout" Target="../slideLayouts/slideLayout31.xml"/><Relationship Id="rId4" Type="http://schemas.openxmlformats.org/officeDocument/2006/relationships/hyperlink" Target="Deleting%20a%20household.mkv"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914400" y="977899"/>
            <a:ext cx="6934200" cy="1077218"/>
          </a:xfrm>
        </p:spPr>
        <p:txBody>
          <a:bodyPr>
            <a:normAutofit fontScale="90000"/>
          </a:bodyPr>
          <a:lstStyle/>
          <a:p>
            <a:pPr algn="ctr"/>
            <a:r>
              <a:rPr lang="fr-FR" altLang="en-US" sz="4000" dirty="0"/>
              <a:t>Traiter les cas de doublons et modifier les identifiants</a:t>
            </a:r>
            <a:endParaRPr lang="en-US" altLang="en-US" sz="4000" dirty="0"/>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1200" cap="none" spc="0" normalizeH="0" baseline="0" noProof="0">
              <a:ln>
                <a:noFill/>
              </a:ln>
              <a:solidFill>
                <a:prstClr val="black"/>
              </a:solidFill>
              <a:effectLst/>
              <a:uLnTx/>
              <a:uFillTx/>
              <a:latin typeface="Times" panose="02020603050405020304" pitchFamily="18" charset="0"/>
              <a:ea typeface="+mn-ea"/>
              <a:cs typeface="+mn-cs"/>
            </a:endParaRPr>
          </a:p>
        </p:txBody>
      </p:sp>
      <p:pic>
        <p:nvPicPr>
          <p:cNvPr id="4" name="Picture 3">
            <a:extLst>
              <a:ext uri="{FF2B5EF4-FFF2-40B4-BE49-F238E27FC236}">
                <a16:creationId xmlns:a16="http://schemas.microsoft.com/office/drawing/2014/main" id="{7C8006AC-898D-4A3E-9E5A-D83D13A6DCFC}"/>
              </a:ext>
            </a:extLst>
          </p:cNvPr>
          <p:cNvPicPr>
            <a:picLocks noChangeAspect="1"/>
          </p:cNvPicPr>
          <p:nvPr/>
        </p:nvPicPr>
        <p:blipFill>
          <a:blip r:embed="rId2"/>
          <a:stretch>
            <a:fillRect/>
          </a:stretch>
        </p:blipFill>
        <p:spPr>
          <a:xfrm>
            <a:off x="2590799" y="2421634"/>
            <a:ext cx="3494839" cy="2912366"/>
          </a:xfrm>
          <a:prstGeom prst="rect">
            <a:avLst/>
          </a:prstGeom>
        </p:spPr>
      </p:pic>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43000" y="381000"/>
            <a:ext cx="7772400" cy="609600"/>
          </a:xfrm>
        </p:spPr>
        <p:txBody>
          <a:bodyPr>
            <a:normAutofit fontScale="90000"/>
          </a:bodyPr>
          <a:lstStyle/>
          <a:p>
            <a:pPr algn="ctr"/>
            <a:br>
              <a:rPr lang="en-US" altLang="en-US" sz="4000" dirty="0"/>
            </a:br>
            <a:r>
              <a:rPr lang="en-US" altLang="en-US" sz="4000" dirty="0" err="1"/>
              <a:t>Trouver</a:t>
            </a:r>
            <a:r>
              <a:rPr lang="en-US" altLang="en-US" sz="4000" dirty="0"/>
              <a:t> les </a:t>
            </a:r>
            <a:r>
              <a:rPr lang="en-US" altLang="en-US" sz="4000" dirty="0" err="1"/>
              <a:t>doublons</a:t>
            </a:r>
            <a:endParaRPr lang="en-US" altLang="en-US" sz="4000" dirty="0"/>
          </a:p>
        </p:txBody>
      </p:sp>
      <p:sp>
        <p:nvSpPr>
          <p:cNvPr id="819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8196"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bwMode="auto">
          <a:xfrm>
            <a:off x="152400" y="853280"/>
            <a:ext cx="8839200" cy="303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marL="457200" indent="-457200" algn="ctr">
              <a:buFont typeface="Arial" panose="020B0604020202020204" pitchFamily="34" charset="0"/>
              <a:buChar char="•"/>
              <a:defRPr/>
            </a:pPr>
            <a:r>
              <a:rPr lang="fr-FR" altLang="en-US" sz="3000" b="0" kern="0" dirty="0">
                <a:latin typeface="+mn-lt"/>
              </a:rPr>
              <a:t>Éléments d'information clés pour résoudre le problème</a:t>
            </a:r>
            <a:endParaRPr lang="en-US" altLang="en-US" sz="3000" b="0" kern="0" dirty="0">
              <a:latin typeface="+mn-lt"/>
            </a:endParaRPr>
          </a:p>
          <a:p>
            <a:pPr marL="1371600" lvl="2" indent="-457200">
              <a:buFont typeface="Arial" panose="020B0604020202020204" pitchFamily="34" charset="0"/>
              <a:buChar char="•"/>
              <a:defRPr/>
            </a:pPr>
            <a:r>
              <a:rPr lang="en-US" altLang="en-US" sz="3000" b="0" kern="0" dirty="0">
                <a:latin typeface="+mn-lt"/>
              </a:rPr>
              <a:t>1: Type de questionnaire et </a:t>
            </a:r>
            <a:r>
              <a:rPr lang="en-US" altLang="en-US" sz="3000" b="0" kern="0" dirty="0" err="1">
                <a:latin typeface="+mn-lt"/>
              </a:rPr>
              <a:t>identificateur</a:t>
            </a:r>
            <a:endParaRPr lang="en-US" altLang="en-US" sz="3000" b="0" kern="0" dirty="0">
              <a:latin typeface="+mn-lt"/>
            </a:endParaRPr>
          </a:p>
          <a:p>
            <a:pPr marL="1371600" lvl="2" indent="-457200">
              <a:buFont typeface="Arial" panose="020B0604020202020204" pitchFamily="34" charset="0"/>
              <a:buChar char="•"/>
              <a:defRPr/>
            </a:pPr>
            <a:r>
              <a:rPr lang="en-US" altLang="en-US" sz="3000" b="0" kern="0" dirty="0">
                <a:latin typeface="+mn-lt"/>
              </a:rPr>
              <a:t>2: </a:t>
            </a:r>
            <a:r>
              <a:rPr lang="fr-FR" altLang="en-US" sz="3000" b="0" kern="0" dirty="0">
                <a:latin typeface="+mn-lt"/>
              </a:rPr>
              <a:t>Enquêteur/RA qui a créé le cas</a:t>
            </a:r>
            <a:endParaRPr lang="en-US" altLang="en-US" sz="3000" b="0" kern="0" dirty="0">
              <a:latin typeface="+mn-lt"/>
            </a:endParaRPr>
          </a:p>
          <a:p>
            <a:pPr marL="1371600" lvl="2" indent="-457200">
              <a:buFont typeface="Arial" panose="020B0604020202020204" pitchFamily="34" charset="0"/>
              <a:buChar char="•"/>
              <a:defRPr/>
            </a:pPr>
            <a:r>
              <a:rPr lang="en-US" altLang="en-US" sz="3000" b="0" kern="0" dirty="0">
                <a:latin typeface="+mn-lt"/>
              </a:rPr>
              <a:t>3: </a:t>
            </a:r>
            <a:r>
              <a:rPr lang="fr-FR" altLang="en-US" sz="3000" b="0" kern="0" dirty="0">
                <a:latin typeface="+mn-lt"/>
              </a:rPr>
              <a:t>Résultat et s'il est partiel</a:t>
            </a:r>
            <a:endParaRPr lang="en-US" altLang="en-US" sz="3000" b="0" kern="0" dirty="0">
              <a:latin typeface="+mn-lt"/>
            </a:endParaRPr>
          </a:p>
          <a:p>
            <a:pPr algn="ctr">
              <a:defRPr/>
            </a:pPr>
            <a:endParaRPr lang="en-US" altLang="en-US" sz="3200" b="0" kern="0" dirty="0"/>
          </a:p>
        </p:txBody>
      </p:sp>
      <p:pic>
        <p:nvPicPr>
          <p:cNvPr id="3" name="Picture 2">
            <a:extLst>
              <a:ext uri="{FF2B5EF4-FFF2-40B4-BE49-F238E27FC236}">
                <a16:creationId xmlns:a16="http://schemas.microsoft.com/office/drawing/2014/main" id="{F55E11C0-513D-492D-9166-6D6180879705}"/>
              </a:ext>
            </a:extLst>
          </p:cNvPr>
          <p:cNvPicPr>
            <a:picLocks noChangeAspect="1"/>
          </p:cNvPicPr>
          <p:nvPr/>
        </p:nvPicPr>
        <p:blipFill>
          <a:blip r:embed="rId4"/>
          <a:stretch>
            <a:fillRect/>
          </a:stretch>
        </p:blipFill>
        <p:spPr>
          <a:xfrm>
            <a:off x="886333" y="3509850"/>
            <a:ext cx="7371334" cy="3319463"/>
          </a:xfrm>
          <a:prstGeom prst="rect">
            <a:avLst/>
          </a:prstGeom>
        </p:spPr>
      </p:pic>
    </p:spTree>
    <p:extLst>
      <p:ext uri="{BB962C8B-B14F-4D97-AF65-F5344CB8AC3E}">
        <p14:creationId xmlns:p14="http://schemas.microsoft.com/office/powerpoint/2010/main" val="3886608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72548"/>
            <a:ext cx="7772400" cy="609600"/>
          </a:xfrm>
        </p:spPr>
        <p:txBody>
          <a:bodyPr>
            <a:normAutofit fontScale="90000"/>
          </a:bodyPr>
          <a:lstStyle/>
          <a:p>
            <a:r>
              <a:rPr lang="fr-FR" altLang="en-US" sz="2800" dirty="0"/>
              <a:t>Étapes pour résoudre les doublons</a:t>
            </a:r>
            <a:br>
              <a:rPr lang="fr-FR" dirty="0"/>
            </a:br>
            <a:endParaRPr lang="fr-FR" dirty="0"/>
          </a:p>
        </p:txBody>
      </p:sp>
      <p:sp>
        <p:nvSpPr>
          <p:cNvPr id="3" name="Content Placeholder 2"/>
          <p:cNvSpPr>
            <a:spLocks noGrp="1"/>
          </p:cNvSpPr>
          <p:nvPr>
            <p:ph idx="1"/>
          </p:nvPr>
        </p:nvSpPr>
        <p:spPr>
          <a:xfrm>
            <a:off x="381000" y="1295400"/>
            <a:ext cx="8382000" cy="5257800"/>
          </a:xfrm>
        </p:spPr>
        <p:txBody>
          <a:bodyPr>
            <a:normAutofit fontScale="92500" lnSpcReduction="10000"/>
          </a:bodyPr>
          <a:lstStyle/>
          <a:p>
            <a:r>
              <a:rPr lang="fr-FR" sz="2400" dirty="0"/>
              <a:t>Utilisez le rapport de doublons généré par le menu pour identifier les enquêteurs et le questionnaire ménage/femme concerné</a:t>
            </a:r>
          </a:p>
          <a:p>
            <a:r>
              <a:rPr lang="fr-FR" sz="2400" dirty="0"/>
              <a:t>Échangez avec les enquêteurs concernés, vérifier leurs tablettes si nécessaire </a:t>
            </a:r>
          </a:p>
          <a:p>
            <a:r>
              <a:rPr lang="fr-FR" sz="2400" dirty="0"/>
              <a:t>Décidez soit de   :</a:t>
            </a:r>
          </a:p>
          <a:p>
            <a:pPr lvl="1"/>
            <a:r>
              <a:rPr lang="fr-FR" sz="2400" dirty="0"/>
              <a:t>Supprimer le cas qui n'est pas une vraie interview OU</a:t>
            </a:r>
          </a:p>
          <a:p>
            <a:pPr lvl="1"/>
            <a:r>
              <a:rPr lang="fr-FR" sz="2400" dirty="0"/>
              <a:t>Corriger les codes d'identification pour l’une des interviews</a:t>
            </a:r>
          </a:p>
          <a:p>
            <a:r>
              <a:rPr lang="fr-FR" sz="2400" dirty="0"/>
              <a:t>N'oubliez pas de supprimer/modifier les codes d'identification sur </a:t>
            </a:r>
            <a:r>
              <a:rPr lang="fr-FR" sz="2800" b="1" dirty="0"/>
              <a:t>la tablette de l'enquêteur</a:t>
            </a:r>
          </a:p>
          <a:p>
            <a:r>
              <a:rPr lang="fr-FR" sz="2400" dirty="0"/>
              <a:t>Lorsque la correction a été faite, faites un transfert des données de la machine enquêteur vers celle du superviseur pour supprimer le doublon de votre tablette</a:t>
            </a:r>
          </a:p>
          <a:p>
            <a:endParaRPr lang="fr-FR" dirty="0"/>
          </a:p>
          <a:p>
            <a:endParaRPr lang="fr-FR" dirty="0"/>
          </a:p>
          <a:p>
            <a:endParaRPr lang="fr-FR" dirty="0"/>
          </a:p>
          <a:p>
            <a:endParaRPr lang="fr-FR" dirty="0"/>
          </a:p>
          <a:p>
            <a:endParaRPr lang="fr-FR" dirty="0"/>
          </a:p>
          <a:p>
            <a:pPr lvl="1"/>
            <a:endParaRPr lang="fr-FR" dirty="0"/>
          </a:p>
        </p:txBody>
      </p:sp>
    </p:spTree>
    <p:extLst>
      <p:ext uri="{BB962C8B-B14F-4D97-AF65-F5344CB8AC3E}">
        <p14:creationId xmlns:p14="http://schemas.microsoft.com/office/powerpoint/2010/main" val="1605122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9" name="Arrow: Down 8">
            <a:extLst>
              <a:ext uri="{FF2B5EF4-FFF2-40B4-BE49-F238E27FC236}">
                <a16:creationId xmlns:a16="http://schemas.microsoft.com/office/drawing/2014/main" id="{C004D86E-0092-4FE4-9CF5-347FD41E5337}"/>
              </a:ext>
            </a:extLst>
          </p:cNvPr>
          <p:cNvSpPr/>
          <p:nvPr/>
        </p:nvSpPr>
        <p:spPr>
          <a:xfrm>
            <a:off x="1435877" y="1133677"/>
            <a:ext cx="316723" cy="7831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p>
        </p:txBody>
      </p:sp>
      <p:sp>
        <p:nvSpPr>
          <p:cNvPr id="10" name="Arrow: Right 9">
            <a:extLst>
              <a:ext uri="{FF2B5EF4-FFF2-40B4-BE49-F238E27FC236}">
                <a16:creationId xmlns:a16="http://schemas.microsoft.com/office/drawing/2014/main" id="{F67629D8-FFC6-4A36-9025-27E0D77EB493}"/>
              </a:ext>
            </a:extLst>
          </p:cNvPr>
          <p:cNvSpPr/>
          <p:nvPr/>
        </p:nvSpPr>
        <p:spPr>
          <a:xfrm>
            <a:off x="2632934" y="53653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p>
        </p:txBody>
      </p:sp>
      <p:sp>
        <p:nvSpPr>
          <p:cNvPr id="16" name="Flowchart: Process 15">
            <a:extLst>
              <a:ext uri="{FF2B5EF4-FFF2-40B4-BE49-F238E27FC236}">
                <a16:creationId xmlns:a16="http://schemas.microsoft.com/office/drawing/2014/main" id="{17272170-150E-4858-A134-BCEFB56C6250}"/>
              </a:ext>
            </a:extLst>
          </p:cNvPr>
          <p:cNvSpPr/>
          <p:nvPr/>
        </p:nvSpPr>
        <p:spPr>
          <a:xfrm>
            <a:off x="520871" y="4173962"/>
            <a:ext cx="2516662" cy="2367829"/>
          </a:xfrm>
          <a:prstGeom prst="flowChartProcess">
            <a:avLst/>
          </a:prstGeom>
          <a:gradFill>
            <a:gsLst>
              <a:gs pos="0">
                <a:schemeClr val="bg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Vérifiez les identifiants (numéro de ménage, de ligne) et corrigez comme ils se doit</a:t>
            </a:r>
            <a:endParaRPr lang="en-US" sz="2000" dirty="0"/>
          </a:p>
        </p:txBody>
      </p:sp>
      <p:sp>
        <p:nvSpPr>
          <p:cNvPr id="17" name="Flowchart: Process 16">
            <a:extLst>
              <a:ext uri="{FF2B5EF4-FFF2-40B4-BE49-F238E27FC236}">
                <a16:creationId xmlns:a16="http://schemas.microsoft.com/office/drawing/2014/main" id="{2EAE0EC1-7A8A-4248-ACD6-64BDE66EEDBD}"/>
              </a:ext>
            </a:extLst>
          </p:cNvPr>
          <p:cNvSpPr/>
          <p:nvPr/>
        </p:nvSpPr>
        <p:spPr>
          <a:xfrm>
            <a:off x="685800" y="387275"/>
            <a:ext cx="1981200" cy="783157"/>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Les 2 cas sont-ils terminés</a:t>
            </a:r>
            <a:r>
              <a:rPr lang="en-US" sz="2000" dirty="0"/>
              <a:t> ?</a:t>
            </a:r>
          </a:p>
        </p:txBody>
      </p:sp>
      <p:sp>
        <p:nvSpPr>
          <p:cNvPr id="18" name="Arrow: Down 17">
            <a:extLst>
              <a:ext uri="{FF2B5EF4-FFF2-40B4-BE49-F238E27FC236}">
                <a16:creationId xmlns:a16="http://schemas.microsoft.com/office/drawing/2014/main" id="{AFF924DE-9FB4-4E91-A535-47FEAE5060D0}"/>
              </a:ext>
            </a:extLst>
          </p:cNvPr>
          <p:cNvSpPr/>
          <p:nvPr/>
        </p:nvSpPr>
        <p:spPr>
          <a:xfrm>
            <a:off x="1567636" y="3404027"/>
            <a:ext cx="369928" cy="7831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p>
        </p:txBody>
      </p:sp>
      <p:sp>
        <p:nvSpPr>
          <p:cNvPr id="20" name="Flowchart: Process 19">
            <a:extLst>
              <a:ext uri="{FF2B5EF4-FFF2-40B4-BE49-F238E27FC236}">
                <a16:creationId xmlns:a16="http://schemas.microsoft.com/office/drawing/2014/main" id="{AC997382-DE47-49ED-876D-183FF910CB76}"/>
              </a:ext>
            </a:extLst>
          </p:cNvPr>
          <p:cNvSpPr/>
          <p:nvPr/>
        </p:nvSpPr>
        <p:spPr>
          <a:xfrm>
            <a:off x="3594491" y="256389"/>
            <a:ext cx="1981200" cy="1529560"/>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Le cas incomplet correspond-il à une vraie interview</a:t>
            </a:r>
            <a:endParaRPr lang="en-US" sz="2000" dirty="0"/>
          </a:p>
        </p:txBody>
      </p:sp>
      <p:sp>
        <p:nvSpPr>
          <p:cNvPr id="21" name="Flowchart: Process 20">
            <a:extLst>
              <a:ext uri="{FF2B5EF4-FFF2-40B4-BE49-F238E27FC236}">
                <a16:creationId xmlns:a16="http://schemas.microsoft.com/office/drawing/2014/main" id="{84EE899B-9E8A-4159-88EE-20B7C26205AD}"/>
              </a:ext>
            </a:extLst>
          </p:cNvPr>
          <p:cNvSpPr/>
          <p:nvPr/>
        </p:nvSpPr>
        <p:spPr>
          <a:xfrm>
            <a:off x="685800" y="2070931"/>
            <a:ext cx="2242364" cy="1284638"/>
          </a:xfrm>
          <a:prstGeom prst="flowChart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Les 2 cas concernent-ils des personnes différentes</a:t>
            </a:r>
          </a:p>
          <a:p>
            <a:pPr algn="ctr"/>
            <a:r>
              <a:rPr lang="en-US" sz="2000" dirty="0"/>
              <a:t> </a:t>
            </a:r>
          </a:p>
        </p:txBody>
      </p:sp>
      <p:sp>
        <p:nvSpPr>
          <p:cNvPr id="24" name="Arrow: Down 23">
            <a:extLst>
              <a:ext uri="{FF2B5EF4-FFF2-40B4-BE49-F238E27FC236}">
                <a16:creationId xmlns:a16="http://schemas.microsoft.com/office/drawing/2014/main" id="{8D792881-0ECD-4BD4-B311-915992F3CDCE}"/>
              </a:ext>
            </a:extLst>
          </p:cNvPr>
          <p:cNvSpPr/>
          <p:nvPr/>
        </p:nvSpPr>
        <p:spPr>
          <a:xfrm>
            <a:off x="4387036" y="1889043"/>
            <a:ext cx="369928" cy="78315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a:t>
            </a:r>
          </a:p>
        </p:txBody>
      </p:sp>
      <p:sp>
        <p:nvSpPr>
          <p:cNvPr id="13" name="Arrow: Left 12">
            <a:extLst>
              <a:ext uri="{FF2B5EF4-FFF2-40B4-BE49-F238E27FC236}">
                <a16:creationId xmlns:a16="http://schemas.microsoft.com/office/drawing/2014/main" id="{C9121848-3952-49E0-82BA-83AF353EE1D6}"/>
              </a:ext>
            </a:extLst>
          </p:cNvPr>
          <p:cNvSpPr/>
          <p:nvPr/>
        </p:nvSpPr>
        <p:spPr>
          <a:xfrm>
            <a:off x="3168396" y="2369456"/>
            <a:ext cx="978408" cy="484632"/>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B6DB1A93-7FB0-415E-AC77-03D467DB74C7}"/>
              </a:ext>
            </a:extLst>
          </p:cNvPr>
          <p:cNvSpPr/>
          <p:nvPr/>
        </p:nvSpPr>
        <p:spPr>
          <a:xfrm>
            <a:off x="5638800" y="536537"/>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a:t>
            </a:r>
          </a:p>
        </p:txBody>
      </p:sp>
      <p:sp>
        <p:nvSpPr>
          <p:cNvPr id="27" name="Flowchart: Process 26">
            <a:extLst>
              <a:ext uri="{FF2B5EF4-FFF2-40B4-BE49-F238E27FC236}">
                <a16:creationId xmlns:a16="http://schemas.microsoft.com/office/drawing/2014/main" id="{127928DA-258E-45FE-8E9D-DC58AFCB021C}"/>
              </a:ext>
            </a:extLst>
          </p:cNvPr>
          <p:cNvSpPr/>
          <p:nvPr/>
        </p:nvSpPr>
        <p:spPr>
          <a:xfrm>
            <a:off x="6680317" y="259567"/>
            <a:ext cx="1981200" cy="1821729"/>
          </a:xfrm>
          <a:prstGeom prst="flowChartProcess">
            <a:avLst/>
          </a:prstGeom>
          <a:gradFill>
            <a:gsLst>
              <a:gs pos="0">
                <a:schemeClr val="bg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Supprimer le cas qui n'est pas véritablement une interview</a:t>
            </a:r>
            <a:endParaRPr lang="en-US" sz="2000" dirty="0"/>
          </a:p>
        </p:txBody>
      </p:sp>
      <p:sp>
        <p:nvSpPr>
          <p:cNvPr id="15" name="TextBox 14">
            <a:extLst>
              <a:ext uri="{FF2B5EF4-FFF2-40B4-BE49-F238E27FC236}">
                <a16:creationId xmlns:a16="http://schemas.microsoft.com/office/drawing/2014/main" id="{E96B253D-2A91-48C0-BF3D-DDF614CA923A}"/>
              </a:ext>
            </a:extLst>
          </p:cNvPr>
          <p:cNvSpPr txBox="1"/>
          <p:nvPr/>
        </p:nvSpPr>
        <p:spPr>
          <a:xfrm flipH="1">
            <a:off x="3037533" y="5312530"/>
            <a:ext cx="6106467" cy="1077218"/>
          </a:xfrm>
          <a:prstGeom prst="rect">
            <a:avLst/>
          </a:prstGeom>
          <a:noFill/>
        </p:spPr>
        <p:txBody>
          <a:bodyPr wrap="square" rtlCol="0">
            <a:spAutoFit/>
          </a:bodyPr>
          <a:lstStyle/>
          <a:p>
            <a:r>
              <a:rPr lang="fr-FR" sz="3200" dirty="0"/>
              <a:t>ORGANIGRAMME DE </a:t>
            </a:r>
          </a:p>
          <a:p>
            <a:r>
              <a:rPr lang="fr-FR" sz="3200" dirty="0"/>
              <a:t>CORRECTION DES DOUBLONS</a:t>
            </a:r>
            <a:endParaRPr lang="en-US" sz="3200" dirty="0"/>
          </a:p>
        </p:txBody>
      </p:sp>
      <p:sp>
        <p:nvSpPr>
          <p:cNvPr id="31" name="Flowchart: Process 30">
            <a:extLst>
              <a:ext uri="{FF2B5EF4-FFF2-40B4-BE49-F238E27FC236}">
                <a16:creationId xmlns:a16="http://schemas.microsoft.com/office/drawing/2014/main" id="{E98A87A5-E43E-4E61-BCA9-D6A2D7311B05}"/>
              </a:ext>
            </a:extLst>
          </p:cNvPr>
          <p:cNvSpPr/>
          <p:nvPr/>
        </p:nvSpPr>
        <p:spPr>
          <a:xfrm>
            <a:off x="5257800" y="3447743"/>
            <a:ext cx="1981200" cy="1821729"/>
          </a:xfrm>
          <a:prstGeom prst="flowChartProcess">
            <a:avLst/>
          </a:prstGeom>
          <a:gradFill>
            <a:gsLst>
              <a:gs pos="0">
                <a:schemeClr val="bg2"/>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000" dirty="0"/>
              <a:t>Transférer les données mises à jour sur la tablette du superviseur</a:t>
            </a:r>
            <a:endParaRPr lang="en-US" sz="2000" dirty="0"/>
          </a:p>
        </p:txBody>
      </p:sp>
      <p:sp>
        <p:nvSpPr>
          <p:cNvPr id="23" name="Arrow: Down 22">
            <a:extLst>
              <a:ext uri="{FF2B5EF4-FFF2-40B4-BE49-F238E27FC236}">
                <a16:creationId xmlns:a16="http://schemas.microsoft.com/office/drawing/2014/main" id="{107BE0FA-21A1-4AB3-8BA1-14C804E5814B}"/>
              </a:ext>
            </a:extLst>
          </p:cNvPr>
          <p:cNvSpPr/>
          <p:nvPr/>
        </p:nvSpPr>
        <p:spPr>
          <a:xfrm rot="2047383">
            <a:off x="7379886" y="1998098"/>
            <a:ext cx="484632" cy="133659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C7AA855B-49AA-4EDE-852D-EF01DCF039E8}"/>
              </a:ext>
            </a:extLst>
          </p:cNvPr>
          <p:cNvSpPr/>
          <p:nvPr/>
        </p:nvSpPr>
        <p:spPr>
          <a:xfrm>
            <a:off x="3168396" y="4343400"/>
            <a:ext cx="1784604"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777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713" y="609600"/>
            <a:ext cx="7772400" cy="609600"/>
          </a:xfrm>
        </p:spPr>
        <p:txBody>
          <a:bodyPr>
            <a:normAutofit fontScale="90000"/>
          </a:bodyPr>
          <a:lstStyle/>
          <a:p>
            <a:r>
              <a:rPr lang="fr-FR" dirty="0"/>
              <a:t>Correction des doublons - Résumé</a:t>
            </a:r>
            <a:br>
              <a:rPr lang="fr-FR" dirty="0"/>
            </a:br>
            <a:endParaRPr lang="fr-FR" dirty="0"/>
          </a:p>
        </p:txBody>
      </p:sp>
      <p:sp>
        <p:nvSpPr>
          <p:cNvPr id="3" name="Content Placeholder 2"/>
          <p:cNvSpPr>
            <a:spLocks noGrp="1"/>
          </p:cNvSpPr>
          <p:nvPr>
            <p:ph idx="1"/>
          </p:nvPr>
        </p:nvSpPr>
        <p:spPr>
          <a:xfrm>
            <a:off x="838200" y="1219200"/>
            <a:ext cx="8382000" cy="5257800"/>
          </a:xfrm>
        </p:spPr>
        <p:txBody>
          <a:bodyPr>
            <a:normAutofit/>
          </a:bodyPr>
          <a:lstStyle/>
          <a:p>
            <a:pPr marL="0" indent="0">
              <a:buNone/>
            </a:pPr>
            <a:r>
              <a:rPr lang="fr-FR" sz="2400" dirty="0"/>
              <a:t>Etapes : </a:t>
            </a:r>
          </a:p>
          <a:p>
            <a:pPr marL="514350" indent="-514350">
              <a:buAutoNum type="arabicPeriod"/>
            </a:pPr>
            <a:r>
              <a:rPr lang="fr-FR" sz="2400" dirty="0">
                <a:solidFill>
                  <a:srgbClr val="FF0000"/>
                </a:solidFill>
              </a:rPr>
              <a:t>Lire </a:t>
            </a:r>
            <a:r>
              <a:rPr lang="fr-FR" sz="2400" dirty="0"/>
              <a:t>le rapport des doublons et noter les identifiants des cas et les enquêteurs</a:t>
            </a:r>
          </a:p>
          <a:p>
            <a:pPr marL="514350" indent="-514350">
              <a:buAutoNum type="arabicPeriod"/>
            </a:pPr>
            <a:r>
              <a:rPr lang="fr-FR" sz="2400" dirty="0">
                <a:solidFill>
                  <a:srgbClr val="FF0000"/>
                </a:solidFill>
              </a:rPr>
              <a:t>Utiliser les tablettes</a:t>
            </a:r>
            <a:r>
              <a:rPr lang="fr-FR" sz="2400" dirty="0"/>
              <a:t> des enquêteurs concernés</a:t>
            </a:r>
          </a:p>
          <a:p>
            <a:pPr marL="514350" indent="-514350">
              <a:buAutoNum type="arabicPeriod"/>
            </a:pPr>
            <a:r>
              <a:rPr lang="fr-FR" sz="2400" dirty="0">
                <a:solidFill>
                  <a:srgbClr val="FF0000"/>
                </a:solidFill>
              </a:rPr>
              <a:t>Afficher les rapports </a:t>
            </a:r>
            <a:r>
              <a:rPr lang="fr-FR" sz="2400" dirty="0"/>
              <a:t>sur les tablettes pour voir les détails si nécessaire</a:t>
            </a:r>
          </a:p>
          <a:p>
            <a:pPr marL="788670" lvl="1" indent="-514350">
              <a:buAutoNum type="arabicPeriod"/>
            </a:pPr>
            <a:r>
              <a:rPr lang="fr-FR" sz="2400" dirty="0"/>
              <a:t>Option 5 Rapport d'état et Option 4 : liste des individus</a:t>
            </a:r>
          </a:p>
          <a:p>
            <a:pPr marL="514350" indent="-514350">
              <a:buAutoNum type="arabicPeriod"/>
            </a:pPr>
            <a:r>
              <a:rPr lang="fr-FR" sz="2400" dirty="0">
                <a:solidFill>
                  <a:srgbClr val="FF0000"/>
                </a:solidFill>
              </a:rPr>
              <a:t>Décider</a:t>
            </a:r>
            <a:r>
              <a:rPr lang="fr-FR" sz="2400" dirty="0"/>
              <a:t> quoi faire : supprimer le cas ou modifier les id</a:t>
            </a:r>
          </a:p>
          <a:p>
            <a:pPr marL="514350" indent="-514350">
              <a:buAutoNum type="arabicPeriod"/>
            </a:pPr>
            <a:r>
              <a:rPr lang="fr-FR" sz="2400" dirty="0">
                <a:solidFill>
                  <a:srgbClr val="FF0000"/>
                </a:solidFill>
              </a:rPr>
              <a:t>Corriger</a:t>
            </a:r>
            <a:r>
              <a:rPr lang="fr-FR" sz="2400" dirty="0"/>
              <a:t> les données</a:t>
            </a:r>
          </a:p>
          <a:p>
            <a:pPr marL="514350" indent="-514350">
              <a:buAutoNum type="arabicPeriod"/>
            </a:pPr>
            <a:r>
              <a:rPr lang="fr-FR" sz="2400" dirty="0">
                <a:solidFill>
                  <a:srgbClr val="FF0000"/>
                </a:solidFill>
              </a:rPr>
              <a:t>Transférez</a:t>
            </a:r>
            <a:r>
              <a:rPr lang="fr-FR" sz="2400" dirty="0"/>
              <a:t> les données vers la tablette du superviseur</a:t>
            </a:r>
          </a:p>
          <a:p>
            <a:pPr marL="514350" indent="-514350">
              <a:buAutoNum type="arabicPeriod"/>
            </a:pPr>
            <a:endParaRPr lang="fr-FR" dirty="0"/>
          </a:p>
          <a:p>
            <a:endParaRPr lang="fr-FR" dirty="0"/>
          </a:p>
          <a:p>
            <a:endParaRPr lang="fr-FR" dirty="0"/>
          </a:p>
          <a:p>
            <a:endParaRPr lang="fr-FR" dirty="0"/>
          </a:p>
          <a:p>
            <a:endParaRPr lang="fr-FR" dirty="0"/>
          </a:p>
          <a:p>
            <a:pPr lvl="1"/>
            <a:endParaRPr lang="fr-FR" dirty="0"/>
          </a:p>
        </p:txBody>
      </p:sp>
    </p:spTree>
    <p:extLst>
      <p:ext uri="{BB962C8B-B14F-4D97-AF65-F5344CB8AC3E}">
        <p14:creationId xmlns:p14="http://schemas.microsoft.com/office/powerpoint/2010/main" val="3042167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25258" y="599416"/>
            <a:ext cx="7772400" cy="609600"/>
          </a:xfrm>
        </p:spPr>
        <p:txBody>
          <a:bodyPr>
            <a:normAutofit fontScale="90000"/>
          </a:bodyPr>
          <a:lstStyle/>
          <a:p>
            <a:pPr algn="ctr"/>
            <a:r>
              <a:rPr lang="fr-FR" altLang="en-US" sz="4000" dirty="0"/>
              <a:t>Comment supprimer un cas ou modifier des ID</a:t>
            </a:r>
            <a:endParaRPr lang="en-US" altLang="en-US" sz="4000" dirty="0"/>
          </a:p>
        </p:txBody>
      </p:sp>
      <p:pic>
        <p:nvPicPr>
          <p:cNvPr id="14339"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06363"/>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152400" y="1371600"/>
            <a:ext cx="8610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spcBef>
                <a:spcPts val="600"/>
              </a:spcBef>
              <a:spcAft>
                <a:spcPts val="600"/>
              </a:spcAft>
              <a:defRPr/>
            </a:pPr>
            <a:r>
              <a:rPr lang="fr-FR" altLang="en-US" sz="3200" b="0" kern="0" dirty="0"/>
              <a:t>Ouvrir l’option de suppression/modification sur la tablette de l'enquêteur qui a besoin de correction </a:t>
            </a:r>
            <a:r>
              <a:rPr lang="en-US" altLang="en-US" sz="3200" b="0" kern="0" dirty="0"/>
              <a:t>:</a:t>
            </a:r>
          </a:p>
        </p:txBody>
      </p:sp>
      <p:pic>
        <p:nvPicPr>
          <p:cNvPr id="2" name="Picture 1">
            <a:extLst>
              <a:ext uri="{FF2B5EF4-FFF2-40B4-BE49-F238E27FC236}">
                <a16:creationId xmlns:a16="http://schemas.microsoft.com/office/drawing/2014/main" id="{DDAF6C7C-B73C-4BAC-A563-4F05C3BE7F1F}"/>
              </a:ext>
            </a:extLst>
          </p:cNvPr>
          <p:cNvPicPr>
            <a:picLocks noChangeAspect="1"/>
          </p:cNvPicPr>
          <p:nvPr/>
        </p:nvPicPr>
        <p:blipFill>
          <a:blip r:embed="rId4"/>
          <a:srcRect/>
          <a:stretch/>
        </p:blipFill>
        <p:spPr>
          <a:xfrm>
            <a:off x="762000" y="2379202"/>
            <a:ext cx="2207489" cy="4266160"/>
          </a:xfrm>
          <a:prstGeom prst="rect">
            <a:avLst/>
          </a:prstGeom>
        </p:spPr>
      </p:pic>
      <p:pic>
        <p:nvPicPr>
          <p:cNvPr id="6" name="Picture 5">
            <a:extLst>
              <a:ext uri="{FF2B5EF4-FFF2-40B4-BE49-F238E27FC236}">
                <a16:creationId xmlns:a16="http://schemas.microsoft.com/office/drawing/2014/main" id="{A1E2DFEB-F6AD-46CE-9176-44DA4396E5F8}"/>
              </a:ext>
            </a:extLst>
          </p:cNvPr>
          <p:cNvPicPr>
            <a:picLocks noChangeAspect="1"/>
          </p:cNvPicPr>
          <p:nvPr/>
        </p:nvPicPr>
        <p:blipFill>
          <a:blip r:embed="rId5"/>
          <a:stretch>
            <a:fillRect/>
          </a:stretch>
        </p:blipFill>
        <p:spPr>
          <a:xfrm>
            <a:off x="4782858" y="2597936"/>
            <a:ext cx="3152011" cy="3660648"/>
          </a:xfrm>
          <a:prstGeom prst="rect">
            <a:avLst/>
          </a:prstGeom>
        </p:spPr>
      </p:pic>
      <p:sp>
        <p:nvSpPr>
          <p:cNvPr id="7" name="Arrow: Right 6">
            <a:extLst>
              <a:ext uri="{FF2B5EF4-FFF2-40B4-BE49-F238E27FC236}">
                <a16:creationId xmlns:a16="http://schemas.microsoft.com/office/drawing/2014/main" id="{143A21B4-23FB-494A-B102-BF052FBD7FC8}"/>
              </a:ext>
            </a:extLst>
          </p:cNvPr>
          <p:cNvSpPr/>
          <p:nvPr/>
        </p:nvSpPr>
        <p:spPr>
          <a:xfrm>
            <a:off x="3555492" y="4027650"/>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69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032165" y="400841"/>
            <a:ext cx="8077199" cy="609600"/>
          </a:xfrm>
        </p:spPr>
        <p:txBody>
          <a:bodyPr>
            <a:normAutofit fontScale="90000"/>
          </a:bodyPr>
          <a:lstStyle/>
          <a:p>
            <a:pPr algn="ctr"/>
            <a:r>
              <a:rPr lang="fr-FR" altLang="en-US" sz="4000" dirty="0"/>
              <a:t>Ouvrir l'outil de suppression/ modification</a:t>
            </a:r>
            <a:endParaRPr lang="en-US" altLang="en-US" sz="4000" dirty="0"/>
          </a:p>
        </p:txBody>
      </p:sp>
      <p:pic>
        <p:nvPicPr>
          <p:cNvPr id="16387" name="Picture 6" descr="http://www.byui.edu/Images/disability_services/step3-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6" y="167699"/>
            <a:ext cx="95726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p:cNvSpPr txBox="1">
            <a:spLocks/>
          </p:cNvSpPr>
          <p:nvPr/>
        </p:nvSpPr>
        <p:spPr bwMode="auto">
          <a:xfrm>
            <a:off x="304800" y="1371600"/>
            <a:ext cx="396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spcBef>
                <a:spcPts val="600"/>
              </a:spcBef>
              <a:spcAft>
                <a:spcPts val="600"/>
              </a:spcAft>
              <a:defRPr/>
            </a:pPr>
            <a:r>
              <a:rPr lang="en-US" altLang="en-US" sz="3200" b="0" kern="0" dirty="0" err="1"/>
              <a:t>Chosir</a:t>
            </a:r>
            <a:r>
              <a:rPr lang="en-US" altLang="en-US" sz="3200" b="0" kern="0" dirty="0"/>
              <a:t> Ménage </a:t>
            </a:r>
            <a:r>
              <a:rPr lang="en-US" altLang="en-US" sz="3200" b="0" kern="0" dirty="0" err="1"/>
              <a:t>ou</a:t>
            </a:r>
            <a:r>
              <a:rPr lang="en-US" altLang="en-US" sz="3200" b="0" kern="0" dirty="0"/>
              <a:t> </a:t>
            </a:r>
            <a:r>
              <a:rPr lang="en-US" altLang="en-US" sz="3200" b="0" kern="0" dirty="0" err="1"/>
              <a:t>Individu</a:t>
            </a:r>
            <a:r>
              <a:rPr lang="en-US" altLang="en-US" sz="3200" b="0" kern="0" dirty="0"/>
              <a:t> :</a:t>
            </a:r>
          </a:p>
        </p:txBody>
      </p:sp>
      <p:cxnSp>
        <p:nvCxnSpPr>
          <p:cNvPr id="16390" name="Straight Connector 2"/>
          <p:cNvCxnSpPr>
            <a:cxnSpLocks noChangeShapeType="1"/>
          </p:cNvCxnSpPr>
          <p:nvPr/>
        </p:nvCxnSpPr>
        <p:spPr bwMode="auto">
          <a:xfrm>
            <a:off x="4419600" y="1447800"/>
            <a:ext cx="0" cy="5105400"/>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sp>
        <p:nvSpPr>
          <p:cNvPr id="16391" name="Title 1"/>
          <p:cNvSpPr txBox="1">
            <a:spLocks/>
          </p:cNvSpPr>
          <p:nvPr/>
        </p:nvSpPr>
        <p:spPr bwMode="auto">
          <a:xfrm>
            <a:off x="4767062" y="1392382"/>
            <a:ext cx="4114795" cy="508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ts val="600"/>
              </a:spcBef>
              <a:spcAft>
                <a:spcPts val="600"/>
              </a:spcAft>
              <a:buFontTx/>
              <a:buNone/>
            </a:pPr>
            <a:r>
              <a:rPr lang="en-US" altLang="en-US" sz="3200" dirty="0" err="1">
                <a:solidFill>
                  <a:srgbClr val="FF0000"/>
                </a:solidFill>
              </a:rPr>
              <a:t>Connaitre</a:t>
            </a:r>
            <a:r>
              <a:rPr lang="en-US" altLang="en-US" sz="3200" dirty="0">
                <a:solidFill>
                  <a:schemeClr val="tx2"/>
                </a:solidFill>
              </a:rPr>
              <a:t>:</a:t>
            </a:r>
          </a:p>
          <a:p>
            <a:pPr algn="ctr">
              <a:spcBef>
                <a:spcPts val="600"/>
              </a:spcBef>
              <a:spcAft>
                <a:spcPts val="600"/>
              </a:spcAft>
              <a:buFontTx/>
              <a:buNone/>
            </a:pPr>
            <a:endParaRPr lang="en-US" altLang="en-US" sz="1000" dirty="0">
              <a:solidFill>
                <a:schemeClr val="tx2"/>
              </a:solidFill>
            </a:endParaRPr>
          </a:p>
          <a:p>
            <a:pPr>
              <a:spcBef>
                <a:spcPts val="600"/>
              </a:spcBef>
              <a:spcAft>
                <a:spcPts val="600"/>
              </a:spcAft>
            </a:pPr>
            <a:r>
              <a:rPr lang="en-US" altLang="en-US" sz="4000" dirty="0">
                <a:solidFill>
                  <a:schemeClr val="tx2"/>
                </a:solidFill>
              </a:rPr>
              <a:t>La </a:t>
            </a:r>
            <a:r>
              <a:rPr lang="en-US" altLang="en-US" sz="4000" dirty="0" err="1">
                <a:solidFill>
                  <a:schemeClr val="tx2"/>
                </a:solidFill>
              </a:rPr>
              <a:t>grappe</a:t>
            </a:r>
            <a:endParaRPr lang="en-US" altLang="en-US" sz="4000" dirty="0">
              <a:solidFill>
                <a:schemeClr val="tx2"/>
              </a:solidFill>
            </a:endParaRPr>
          </a:p>
          <a:p>
            <a:pPr>
              <a:spcBef>
                <a:spcPts val="600"/>
              </a:spcBef>
              <a:spcAft>
                <a:spcPts val="600"/>
              </a:spcAft>
            </a:pPr>
            <a:r>
              <a:rPr lang="en-US" altLang="en-US" sz="4000" dirty="0">
                <a:solidFill>
                  <a:schemeClr val="tx2"/>
                </a:solidFill>
              </a:rPr>
              <a:t>Le ménage</a:t>
            </a:r>
          </a:p>
          <a:p>
            <a:pPr>
              <a:spcBef>
                <a:spcPct val="0"/>
              </a:spcBef>
            </a:pPr>
            <a:r>
              <a:rPr lang="en-US" altLang="en-US" sz="4000" dirty="0" err="1">
                <a:solidFill>
                  <a:schemeClr val="tx2"/>
                </a:solidFill>
              </a:rPr>
              <a:t>Numéro</a:t>
            </a:r>
            <a:r>
              <a:rPr lang="en-US" altLang="en-US" sz="4000" dirty="0">
                <a:solidFill>
                  <a:schemeClr val="tx2"/>
                </a:solidFill>
              </a:rPr>
              <a:t> de </a:t>
            </a:r>
            <a:r>
              <a:rPr lang="en-US" altLang="en-US" sz="4000" dirty="0" err="1">
                <a:solidFill>
                  <a:schemeClr val="tx2"/>
                </a:solidFill>
              </a:rPr>
              <a:t>ligne</a:t>
            </a:r>
            <a:endParaRPr lang="en-US" altLang="en-US" sz="4000" dirty="0">
              <a:solidFill>
                <a:schemeClr val="tx2"/>
              </a:solidFill>
            </a:endParaRPr>
          </a:p>
          <a:p>
            <a:pPr>
              <a:spcBef>
                <a:spcPct val="0"/>
              </a:spcBef>
              <a:buFontTx/>
              <a:buNone/>
            </a:pPr>
            <a:r>
              <a:rPr lang="en-US" altLang="en-US" sz="4000" dirty="0">
                <a:solidFill>
                  <a:schemeClr val="tx2"/>
                </a:solidFill>
              </a:rPr>
              <a:t>   (</a:t>
            </a:r>
            <a:r>
              <a:rPr lang="en-US" altLang="en-US" sz="4000" dirty="0" err="1">
                <a:solidFill>
                  <a:schemeClr val="tx2"/>
                </a:solidFill>
              </a:rPr>
              <a:t>si</a:t>
            </a:r>
            <a:r>
              <a:rPr lang="en-US" altLang="en-US" sz="4000" dirty="0">
                <a:solidFill>
                  <a:schemeClr val="tx2"/>
                </a:solidFill>
              </a:rPr>
              <a:t> </a:t>
            </a:r>
            <a:r>
              <a:rPr lang="en-US" altLang="en-US" sz="4000" dirty="0" err="1">
                <a:solidFill>
                  <a:schemeClr val="tx2"/>
                </a:solidFill>
              </a:rPr>
              <a:t>individu</a:t>
            </a:r>
            <a:r>
              <a:rPr lang="en-US" altLang="en-US" sz="4000" dirty="0">
                <a:solidFill>
                  <a:schemeClr val="tx2"/>
                </a:solidFill>
              </a:rPr>
              <a:t>)</a:t>
            </a:r>
          </a:p>
          <a:p>
            <a:pPr>
              <a:spcBef>
                <a:spcPts val="600"/>
              </a:spcBef>
            </a:pPr>
            <a:r>
              <a:rPr lang="en-US" altLang="en-US" sz="4000" dirty="0">
                <a:solidFill>
                  <a:schemeClr val="tx2"/>
                </a:solidFill>
              </a:rPr>
              <a:t>Code agent de terrain</a:t>
            </a:r>
          </a:p>
        </p:txBody>
      </p:sp>
      <p:pic>
        <p:nvPicPr>
          <p:cNvPr id="7" name="Picture 6">
            <a:extLst>
              <a:ext uri="{FF2B5EF4-FFF2-40B4-BE49-F238E27FC236}">
                <a16:creationId xmlns:a16="http://schemas.microsoft.com/office/drawing/2014/main" id="{4DE56D52-4AF2-4939-9ADD-6EE528020889}"/>
              </a:ext>
            </a:extLst>
          </p:cNvPr>
          <p:cNvPicPr>
            <a:picLocks noChangeAspect="1"/>
          </p:cNvPicPr>
          <p:nvPr/>
        </p:nvPicPr>
        <p:blipFill>
          <a:blip r:embed="rId4"/>
          <a:stretch>
            <a:fillRect/>
          </a:stretch>
        </p:blipFill>
        <p:spPr>
          <a:xfrm>
            <a:off x="-42663" y="2493392"/>
            <a:ext cx="4614663" cy="1521002"/>
          </a:xfrm>
          <a:prstGeom prst="rect">
            <a:avLst/>
          </a:prstGeom>
        </p:spPr>
      </p:pic>
    </p:spTree>
    <p:extLst>
      <p:ext uri="{BB962C8B-B14F-4D97-AF65-F5344CB8AC3E}">
        <p14:creationId xmlns:p14="http://schemas.microsoft.com/office/powerpoint/2010/main" val="3156125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143000" y="301625"/>
            <a:ext cx="7772400" cy="609600"/>
          </a:xfrm>
        </p:spPr>
        <p:txBody>
          <a:bodyPr>
            <a:normAutofit/>
          </a:bodyPr>
          <a:lstStyle/>
          <a:p>
            <a:pPr algn="ctr"/>
            <a:r>
              <a:rPr lang="en-US" altLang="en-US" sz="3200" dirty="0" err="1"/>
              <a:t>Supprimer</a:t>
            </a:r>
            <a:r>
              <a:rPr lang="en-US" altLang="en-US" sz="3200" dirty="0"/>
              <a:t> </a:t>
            </a:r>
            <a:r>
              <a:rPr lang="en-US" altLang="en-US" sz="3200" dirty="0" err="1"/>
              <a:t>ou</a:t>
            </a:r>
            <a:r>
              <a:rPr lang="en-US" altLang="en-US" sz="3200" dirty="0"/>
              <a:t> Modifier</a:t>
            </a:r>
          </a:p>
        </p:txBody>
      </p:sp>
      <p:sp>
        <p:nvSpPr>
          <p:cNvPr id="16" name="Title 1"/>
          <p:cNvSpPr txBox="1">
            <a:spLocks/>
          </p:cNvSpPr>
          <p:nvPr/>
        </p:nvSpPr>
        <p:spPr bwMode="auto">
          <a:xfrm>
            <a:off x="304800" y="1032668"/>
            <a:ext cx="88392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defRPr/>
            </a:pPr>
            <a:r>
              <a:rPr lang="en-US" altLang="en-US" sz="1800" u="sng" kern="0" dirty="0">
                <a:solidFill>
                  <a:srgbClr val="FF0000"/>
                </a:solidFill>
              </a:rPr>
              <a:t>Entrez </a:t>
            </a:r>
            <a:r>
              <a:rPr lang="en-US" altLang="en-US" sz="1800" u="sng" kern="0" dirty="0" err="1">
                <a:solidFill>
                  <a:srgbClr val="FF0000"/>
                </a:solidFill>
              </a:rPr>
              <a:t>Grappe</a:t>
            </a:r>
            <a:r>
              <a:rPr lang="en-US" altLang="en-US" sz="1800" u="sng" kern="0" dirty="0">
                <a:solidFill>
                  <a:srgbClr val="FF0000"/>
                </a:solidFill>
              </a:rPr>
              <a:t>, Ménage, </a:t>
            </a:r>
            <a:r>
              <a:rPr lang="en-US" altLang="en-US" sz="1800" u="sng" kern="0" dirty="0" err="1">
                <a:solidFill>
                  <a:srgbClr val="FF0000"/>
                </a:solidFill>
              </a:rPr>
              <a:t>Ligne</a:t>
            </a:r>
            <a:r>
              <a:rPr lang="en-US" altLang="en-US" sz="1800" u="sng" kern="0" dirty="0">
                <a:solidFill>
                  <a:srgbClr val="FF0000"/>
                </a:solidFill>
              </a:rPr>
              <a:t> (</a:t>
            </a:r>
            <a:r>
              <a:rPr lang="en-US" altLang="en-US" sz="1800" u="sng" kern="0" dirty="0" err="1">
                <a:solidFill>
                  <a:srgbClr val="FF0000"/>
                </a:solidFill>
              </a:rPr>
              <a:t>si</a:t>
            </a:r>
            <a:r>
              <a:rPr lang="en-US" altLang="en-US" sz="1800" u="sng" kern="0" dirty="0">
                <a:solidFill>
                  <a:srgbClr val="FF0000"/>
                </a:solidFill>
              </a:rPr>
              <a:t> </a:t>
            </a:r>
            <a:r>
              <a:rPr lang="en-US" altLang="en-US" sz="1800" u="sng" kern="0" dirty="0" err="1">
                <a:solidFill>
                  <a:srgbClr val="FF0000"/>
                </a:solidFill>
              </a:rPr>
              <a:t>individu</a:t>
            </a:r>
            <a:r>
              <a:rPr lang="en-US" altLang="en-US" sz="1800" u="sng" kern="0" dirty="0">
                <a:solidFill>
                  <a:srgbClr val="FF0000"/>
                </a:solidFill>
              </a:rPr>
              <a:t>)</a:t>
            </a:r>
          </a:p>
        </p:txBody>
      </p:sp>
      <p:pic>
        <p:nvPicPr>
          <p:cNvPr id="6" name="Picture 5">
            <a:extLst>
              <a:ext uri="{FF2B5EF4-FFF2-40B4-BE49-F238E27FC236}">
                <a16:creationId xmlns:a16="http://schemas.microsoft.com/office/drawing/2014/main" id="{F3E5A72E-F652-4FE3-87D1-FCEEEEF3C3F7}"/>
              </a:ext>
            </a:extLst>
          </p:cNvPr>
          <p:cNvPicPr>
            <a:picLocks noChangeAspect="1"/>
          </p:cNvPicPr>
          <p:nvPr/>
        </p:nvPicPr>
        <p:blipFill>
          <a:blip r:embed="rId3"/>
          <a:stretch>
            <a:fillRect/>
          </a:stretch>
        </p:blipFill>
        <p:spPr>
          <a:xfrm>
            <a:off x="152400" y="1900650"/>
            <a:ext cx="9144000" cy="3142696"/>
          </a:xfrm>
          <a:prstGeom prst="rect">
            <a:avLst/>
          </a:prstGeom>
        </p:spPr>
      </p:pic>
    </p:spTree>
    <p:extLst>
      <p:ext uri="{BB962C8B-B14F-4D97-AF65-F5344CB8AC3E}">
        <p14:creationId xmlns:p14="http://schemas.microsoft.com/office/powerpoint/2010/main" val="358891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1143000" y="301625"/>
            <a:ext cx="7772400" cy="609600"/>
          </a:xfrm>
        </p:spPr>
        <p:txBody>
          <a:bodyPr>
            <a:normAutofit fontScale="90000"/>
          </a:bodyPr>
          <a:lstStyle/>
          <a:p>
            <a:pPr algn="ctr"/>
            <a:r>
              <a:rPr lang="en-US" altLang="en-US" sz="4000" dirty="0" err="1"/>
              <a:t>Réparation</a:t>
            </a:r>
            <a:endParaRPr lang="en-US" altLang="en-US" sz="4000" dirty="0"/>
          </a:p>
        </p:txBody>
      </p:sp>
      <p:sp>
        <p:nvSpPr>
          <p:cNvPr id="5" name="Title 1"/>
          <p:cNvSpPr txBox="1">
            <a:spLocks/>
          </p:cNvSpPr>
          <p:nvPr/>
        </p:nvSpPr>
        <p:spPr bwMode="auto">
          <a:xfrm>
            <a:off x="3762375" y="1357313"/>
            <a:ext cx="2533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spcBef>
                <a:spcPts val="600"/>
              </a:spcBef>
              <a:spcAft>
                <a:spcPts val="600"/>
              </a:spcAft>
              <a:defRPr/>
            </a:pPr>
            <a:r>
              <a:rPr lang="en-US" altLang="en-US" sz="4000" kern="0" dirty="0">
                <a:solidFill>
                  <a:srgbClr val="00B050"/>
                </a:solidFill>
              </a:rPr>
              <a:t>Deleting</a:t>
            </a:r>
          </a:p>
        </p:txBody>
      </p:sp>
      <p:pic>
        <p:nvPicPr>
          <p:cNvPr id="3" name="Picture 2">
            <a:extLst>
              <a:ext uri="{FF2B5EF4-FFF2-40B4-BE49-F238E27FC236}">
                <a16:creationId xmlns:a16="http://schemas.microsoft.com/office/drawing/2014/main" id="{2CB835AE-9458-450D-93A1-4B2AF03C8E73}"/>
              </a:ext>
            </a:extLst>
          </p:cNvPr>
          <p:cNvPicPr>
            <a:picLocks noChangeAspect="1"/>
          </p:cNvPicPr>
          <p:nvPr/>
        </p:nvPicPr>
        <p:blipFill>
          <a:blip r:embed="rId3"/>
          <a:stretch>
            <a:fillRect/>
          </a:stretch>
        </p:blipFill>
        <p:spPr>
          <a:xfrm>
            <a:off x="1143000" y="1256441"/>
            <a:ext cx="5638800" cy="5161134"/>
          </a:xfrm>
          <a:prstGeom prst="rect">
            <a:avLst/>
          </a:prstGeom>
        </p:spPr>
      </p:pic>
    </p:spTree>
    <p:extLst>
      <p:ext uri="{BB962C8B-B14F-4D97-AF65-F5344CB8AC3E}">
        <p14:creationId xmlns:p14="http://schemas.microsoft.com/office/powerpoint/2010/main" val="2825277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itle 1"/>
          <p:cNvSpPr>
            <a:spLocks noGrp="1"/>
          </p:cNvSpPr>
          <p:nvPr>
            <p:ph type="title"/>
          </p:nvPr>
        </p:nvSpPr>
        <p:spPr>
          <a:xfrm>
            <a:off x="1143000" y="301625"/>
            <a:ext cx="7772400" cy="609600"/>
          </a:xfrm>
        </p:spPr>
        <p:txBody>
          <a:bodyPr>
            <a:normAutofit fontScale="90000"/>
          </a:bodyPr>
          <a:lstStyle/>
          <a:p>
            <a:pPr algn="ctr"/>
            <a:r>
              <a:rPr lang="en-US" altLang="en-US" sz="4000" dirty="0"/>
              <a:t>Demonstration Videos</a:t>
            </a:r>
          </a:p>
        </p:txBody>
      </p:sp>
      <p:sp>
        <p:nvSpPr>
          <p:cNvPr id="5" name="Title 1"/>
          <p:cNvSpPr txBox="1">
            <a:spLocks/>
          </p:cNvSpPr>
          <p:nvPr/>
        </p:nvSpPr>
        <p:spPr bwMode="auto">
          <a:xfrm>
            <a:off x="2462022" y="1600200"/>
            <a:ext cx="25336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spcBef>
                <a:spcPts val="600"/>
              </a:spcBef>
              <a:spcAft>
                <a:spcPts val="600"/>
              </a:spcAft>
              <a:defRPr/>
            </a:pPr>
            <a:r>
              <a:rPr lang="en-US" altLang="en-US" sz="4000" kern="0" dirty="0">
                <a:solidFill>
                  <a:srgbClr val="FF0000"/>
                </a:solidFill>
                <a:hlinkClick r:id="rId3" action="ppaction://hlinkfile">
                  <a:extLst>
                    <a:ext uri="{A12FA001-AC4F-418D-AE19-62706E023703}">
                      <ahyp:hlinkClr xmlns:ahyp="http://schemas.microsoft.com/office/drawing/2018/hyperlinkcolor" val="tx"/>
                    </a:ext>
                  </a:extLst>
                </a:hlinkClick>
              </a:rPr>
              <a:t>Modify</a:t>
            </a:r>
            <a:endParaRPr lang="en-US" altLang="en-US" sz="4000" kern="0" dirty="0">
              <a:solidFill>
                <a:srgbClr val="FF0000"/>
              </a:solidFill>
            </a:endParaRPr>
          </a:p>
          <a:p>
            <a:pPr algn="ctr">
              <a:spcBef>
                <a:spcPts val="600"/>
              </a:spcBef>
              <a:spcAft>
                <a:spcPts val="600"/>
              </a:spcAft>
              <a:defRPr/>
            </a:pPr>
            <a:r>
              <a:rPr lang="en-US" altLang="en-US" sz="4000" kern="0" dirty="0">
                <a:solidFill>
                  <a:srgbClr val="FF0000"/>
                </a:solidFill>
                <a:hlinkClick r:id="rId4" action="ppaction://hlinkfile">
                  <a:extLst>
                    <a:ext uri="{A12FA001-AC4F-418D-AE19-62706E023703}">
                      <ahyp:hlinkClr xmlns:ahyp="http://schemas.microsoft.com/office/drawing/2018/hyperlinkcolor" val="tx"/>
                    </a:ext>
                  </a:extLst>
                </a:hlinkClick>
              </a:rPr>
              <a:t>Delete</a:t>
            </a:r>
            <a:endParaRPr lang="en-US" altLang="en-US" sz="4000" kern="0" dirty="0">
              <a:solidFill>
                <a:srgbClr val="FF0000"/>
              </a:solidFill>
            </a:endParaRPr>
          </a:p>
        </p:txBody>
      </p:sp>
    </p:spTree>
    <p:extLst>
      <p:ext uri="{BB962C8B-B14F-4D97-AF65-F5344CB8AC3E}">
        <p14:creationId xmlns:p14="http://schemas.microsoft.com/office/powerpoint/2010/main" val="1462994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4496"/>
            <a:ext cx="7315200" cy="609600"/>
          </a:xfrm>
        </p:spPr>
        <p:txBody>
          <a:bodyPr>
            <a:normAutofit fontScale="90000"/>
          </a:bodyPr>
          <a:lstStyle/>
          <a:p>
            <a:r>
              <a:rPr lang="fr-FR" dirty="0"/>
              <a:t>Comment éviter de créer des doublons : Superviseurs</a:t>
            </a:r>
          </a:p>
        </p:txBody>
      </p:sp>
      <p:sp>
        <p:nvSpPr>
          <p:cNvPr id="3" name="Content Placeholder 2"/>
          <p:cNvSpPr>
            <a:spLocks noGrp="1"/>
          </p:cNvSpPr>
          <p:nvPr>
            <p:ph idx="1"/>
          </p:nvPr>
        </p:nvSpPr>
        <p:spPr>
          <a:xfrm>
            <a:off x="381000" y="1295400"/>
            <a:ext cx="8382000" cy="5257800"/>
          </a:xfrm>
        </p:spPr>
        <p:txBody>
          <a:bodyPr>
            <a:normAutofit/>
          </a:bodyPr>
          <a:lstStyle/>
          <a:p>
            <a:r>
              <a:rPr lang="fr-FR" sz="2800" dirty="0"/>
              <a:t>Si vous souhaitez réaffecter un ménage d'un enquêteur à un autre, assurez-vous que le premier enquêteur n'a pas commencé l'interview pour ce ménage</a:t>
            </a:r>
          </a:p>
          <a:p>
            <a:r>
              <a:rPr lang="fr-FR" sz="2800" dirty="0"/>
              <a:t>Assurez-vous que toutes les corrections sur les codes d'identification sont effectuées sous votre direction</a:t>
            </a:r>
            <a:endParaRPr lang="en-US" sz="2800" dirty="0"/>
          </a:p>
          <a:p>
            <a:r>
              <a:rPr lang="fr-FR" sz="2800" dirty="0"/>
              <a:t>Assurez-vous que si les ménages sont partagés entre les enquêteurs, les enquêteurs notent quelles femmes doivent être interrogées entre eux pour éviter toute confusion et les doubles interviews</a:t>
            </a:r>
            <a:endParaRPr lang="en-US" sz="2800" dirty="0"/>
          </a:p>
          <a:p>
            <a:endParaRPr lang="fr-FR" sz="2800" dirty="0"/>
          </a:p>
          <a:p>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pPr algn="ctr"/>
            <a:r>
              <a:rPr lang="fr-FR" altLang="en-US" sz="4000" dirty="0"/>
              <a:t>Que sont les cas de doublons et pourquoi posent-ils problème ?</a:t>
            </a:r>
          </a:p>
        </p:txBody>
      </p:sp>
      <p:sp>
        <p:nvSpPr>
          <p:cNvPr id="2" name="Content Placeholder 1"/>
          <p:cNvSpPr>
            <a:spLocks noGrp="1"/>
          </p:cNvSpPr>
          <p:nvPr>
            <p:ph idx="1"/>
          </p:nvPr>
        </p:nvSpPr>
        <p:spPr>
          <a:xfrm>
            <a:off x="920800" y="5880100"/>
            <a:ext cx="8537575" cy="4573587"/>
          </a:xfrm>
        </p:spPr>
        <p:txBody>
          <a:bodyPr>
            <a:normAutofit/>
          </a:bodyPr>
          <a:lstStyle/>
          <a:p>
            <a:pPr marL="454025" lvl="1" indent="0">
              <a:buNone/>
              <a:defRPr/>
            </a:pPr>
            <a:endParaRPr lang="fr-FR" dirty="0"/>
          </a:p>
          <a:p>
            <a:pPr marL="454025" lvl="1" indent="0">
              <a:buNone/>
              <a:defRPr/>
            </a:pPr>
            <a:endParaRPr lang="fr-FR" dirty="0"/>
          </a:p>
          <a:p>
            <a:pPr marL="454025" lvl="1" indent="0">
              <a:buNone/>
              <a:defRPr/>
            </a:pPr>
            <a:endParaRPr lang="fr-FR" dirty="0"/>
          </a:p>
          <a:p>
            <a:pPr marL="454025" lvl="1" indent="0">
              <a:buNone/>
              <a:defRPr/>
            </a:pPr>
            <a:r>
              <a:rPr lang="fr-FR" dirty="0"/>
              <a:t> </a:t>
            </a:r>
          </a:p>
          <a:p>
            <a:pPr marL="454025" lvl="1" indent="0">
              <a:buNone/>
              <a:defRPr/>
            </a:pPr>
            <a:endParaRPr lang="fr-FR" dirty="0"/>
          </a:p>
          <a:p>
            <a:pPr marL="454025" lvl="1" indent="0">
              <a:buNone/>
              <a:defRPr/>
            </a:pPr>
            <a:endParaRPr lang="fr-FR" dirty="0"/>
          </a:p>
        </p:txBody>
      </p:sp>
      <p:sp>
        <p:nvSpPr>
          <p:cNvPr id="4100"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 name="TextBox 4"/>
          <p:cNvSpPr txBox="1"/>
          <p:nvPr/>
        </p:nvSpPr>
        <p:spPr>
          <a:xfrm>
            <a:off x="800100" y="1905000"/>
            <a:ext cx="7543800" cy="4708981"/>
          </a:xfrm>
          <a:prstGeom prst="rect">
            <a:avLst/>
          </a:prstGeom>
          <a:noFill/>
        </p:spPr>
        <p:txBody>
          <a:bodyPr wrap="square" rtlCol="0">
            <a:spAutoFit/>
          </a:bodyPr>
          <a:lstStyle/>
          <a:p>
            <a:pPr marL="342900" indent="-342900">
              <a:buFont typeface="Arial" panose="020B0604020202020204" pitchFamily="34" charset="0"/>
              <a:buChar char="•"/>
            </a:pPr>
            <a:r>
              <a:rPr lang="fr-FR" altLang="en-US" sz="2000" dirty="0"/>
              <a:t>Les données CMIS sont stockées dans 2 fichiers pour chaque enquêteur et grappe</a:t>
            </a:r>
          </a:p>
          <a:p>
            <a:pPr marL="800100" lvl="1" indent="-342900">
              <a:buFont typeface="Arial" panose="020B0604020202020204" pitchFamily="34" charset="0"/>
              <a:buChar char="•"/>
            </a:pPr>
            <a:r>
              <a:rPr lang="fr-FR" altLang="en-US" sz="2000" dirty="0"/>
              <a:t>Ménages</a:t>
            </a:r>
          </a:p>
          <a:p>
            <a:pPr marL="800100" lvl="1" indent="-342900">
              <a:buFont typeface="Arial" panose="020B0604020202020204" pitchFamily="34" charset="0"/>
              <a:buChar char="•"/>
            </a:pPr>
            <a:r>
              <a:rPr lang="fr-FR" altLang="en-US" sz="2000" dirty="0"/>
              <a:t>Individuels (femmes et hommes)</a:t>
            </a:r>
          </a:p>
          <a:p>
            <a:pPr marL="342900" indent="-342900">
              <a:buFont typeface="Arial" panose="020B0604020202020204" pitchFamily="34" charset="0"/>
              <a:buChar char="•"/>
            </a:pPr>
            <a:r>
              <a:rPr lang="fr-FR" altLang="en-US" sz="2000" dirty="0"/>
              <a:t>Dans le fichier ménage chaque ménage représente un cas</a:t>
            </a:r>
          </a:p>
          <a:p>
            <a:pPr marL="342900" indent="-342900">
              <a:buFont typeface="Arial" panose="020B0604020202020204" pitchFamily="34" charset="0"/>
              <a:buChar char="•"/>
            </a:pPr>
            <a:r>
              <a:rPr lang="fr-FR" altLang="en-US" sz="2000" dirty="0"/>
              <a:t>Dans le fichier individu, chaque homme et chaque femme représente un cas unique</a:t>
            </a:r>
          </a:p>
          <a:p>
            <a:pPr marL="342900" indent="-342900">
              <a:buFont typeface="Arial" panose="020B0604020202020204" pitchFamily="34" charset="0"/>
              <a:buChar char="•"/>
            </a:pPr>
            <a:r>
              <a:rPr lang="fr-FR" altLang="en-US" sz="2000" dirty="0"/>
              <a:t>Dans les bases de données informatiques, chaque cas doit avoir un ou plusieurs identifiants uniques</a:t>
            </a:r>
          </a:p>
          <a:p>
            <a:pPr marL="800100" lvl="1" indent="-342900">
              <a:buFont typeface="Arial" panose="020B0604020202020204" pitchFamily="34" charset="0"/>
              <a:buChar char="•"/>
            </a:pPr>
            <a:r>
              <a:rPr lang="fr-FR" altLang="en-US" sz="2000" dirty="0"/>
              <a:t>Semblable à un numéro de téléphone ou d’identité national - doit être unique pour chaque personne disposant de téléphone ou de l'identification</a:t>
            </a:r>
          </a:p>
          <a:p>
            <a:pPr marL="342900" indent="-342900">
              <a:buFont typeface="Arial" panose="020B0604020202020204" pitchFamily="34" charset="0"/>
              <a:buChar char="•"/>
            </a:pPr>
            <a:r>
              <a:rPr lang="fr-FR" altLang="en-US" sz="2000" dirty="0"/>
              <a:t>Si deux cas différents dans CMIS ont les mêmes identifiants, les données ne peuvent être ni combinées, ni utilisées correctement</a:t>
            </a:r>
          </a:p>
          <a:p>
            <a:pPr marL="342900" indent="-342900">
              <a:buFont typeface="Arial" panose="020B0604020202020204" pitchFamily="34" charset="0"/>
              <a:buChar char="•"/>
            </a:pPr>
            <a:endParaRPr lang="fr-FR" altLang="en-US" sz="2000" dirty="0"/>
          </a:p>
        </p:txBody>
      </p:sp>
    </p:spTree>
    <p:extLst>
      <p:ext uri="{BB962C8B-B14F-4D97-AF65-F5344CB8AC3E}">
        <p14:creationId xmlns:p14="http://schemas.microsoft.com/office/powerpoint/2010/main" val="3925725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54496"/>
            <a:ext cx="7848600" cy="609600"/>
          </a:xfrm>
        </p:spPr>
        <p:txBody>
          <a:bodyPr>
            <a:normAutofit/>
          </a:bodyPr>
          <a:lstStyle/>
          <a:p>
            <a:r>
              <a:rPr lang="fr-FR"/>
              <a:t>Comment éviter de créer des doublons : Enquêteurs</a:t>
            </a:r>
          </a:p>
        </p:txBody>
      </p:sp>
      <p:sp>
        <p:nvSpPr>
          <p:cNvPr id="3" name="Content Placeholder 2"/>
          <p:cNvSpPr>
            <a:spLocks noGrp="1"/>
          </p:cNvSpPr>
          <p:nvPr>
            <p:ph idx="1"/>
          </p:nvPr>
        </p:nvSpPr>
        <p:spPr>
          <a:xfrm>
            <a:off x="381000" y="1295400"/>
            <a:ext cx="8382000" cy="5257800"/>
          </a:xfrm>
        </p:spPr>
        <p:txBody>
          <a:bodyPr>
            <a:normAutofit fontScale="92500"/>
          </a:bodyPr>
          <a:lstStyle/>
          <a:p>
            <a:r>
              <a:rPr lang="fr-FR" sz="2800"/>
              <a:t>Assurez-vous que si les ménages sont partagés entre les enquêteurs, les enquêteurs notent quelles femmes et quels hommes doivent être enquêtés entre eux pour éviter toute confusion et les cas dupliqués</a:t>
            </a:r>
          </a:p>
          <a:p>
            <a:r>
              <a:rPr lang="fr-FR" sz="2800"/>
              <a:t>Ouvrez uniquement les cas que vous souhaitez enquêter</a:t>
            </a:r>
          </a:p>
          <a:p>
            <a:r>
              <a:rPr lang="fr-FR" sz="2800"/>
              <a:t>Si vous ouvrez accidentellement un cas individuel que vous n'êtes pas censé enquêter, quittez le cas en utilisant </a:t>
            </a:r>
            <a:r>
              <a:rPr lang="fr-FR" sz="2800" b="1"/>
              <a:t>Supprimer, pas enregistrer partiellement</a:t>
            </a:r>
          </a:p>
          <a:p>
            <a:r>
              <a:rPr lang="fr-FR" sz="2800"/>
              <a:t>Si un ménage vous a été affecté, puis réaffecté plus tard, signalez au superviseur si vous avez commencé et enregistré ce cas à tout moment</a:t>
            </a:r>
          </a:p>
          <a:p>
            <a:endParaRPr lang="fr-FR" sz="2800"/>
          </a:p>
          <a:p>
            <a:endParaRPr lang="fr-FR"/>
          </a:p>
        </p:txBody>
      </p:sp>
    </p:spTree>
    <p:extLst>
      <p:ext uri="{BB962C8B-B14F-4D97-AF65-F5344CB8AC3E}">
        <p14:creationId xmlns:p14="http://schemas.microsoft.com/office/powerpoint/2010/main" val="713979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09600" y="317501"/>
            <a:ext cx="7772400" cy="609600"/>
          </a:xfrm>
        </p:spPr>
        <p:txBody>
          <a:bodyPr>
            <a:normAutofit fontScale="90000"/>
          </a:bodyPr>
          <a:lstStyle/>
          <a:p>
            <a:pPr algn="ctr"/>
            <a:r>
              <a:rPr lang="en-US" altLang="en-US" sz="4000" dirty="0"/>
              <a:t>POINTS ESSENTIELS</a:t>
            </a:r>
          </a:p>
        </p:txBody>
      </p:sp>
      <p:sp>
        <p:nvSpPr>
          <p:cNvPr id="1331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 name="Title 1"/>
          <p:cNvSpPr txBox="1">
            <a:spLocks/>
          </p:cNvSpPr>
          <p:nvPr/>
        </p:nvSpPr>
        <p:spPr bwMode="auto">
          <a:xfrm>
            <a:off x="762000" y="1043940"/>
            <a:ext cx="8153400" cy="235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pPr>
            <a:r>
              <a:rPr lang="en-US" altLang="en-US" sz="3000" dirty="0">
                <a:solidFill>
                  <a:srgbClr val="002060"/>
                </a:solidFill>
              </a:rPr>
              <a:t>Ne </a:t>
            </a:r>
            <a:r>
              <a:rPr lang="en-US" altLang="en-US" sz="3000" dirty="0" err="1">
                <a:solidFill>
                  <a:srgbClr val="002060"/>
                </a:solidFill>
              </a:rPr>
              <a:t>laisser</a:t>
            </a:r>
            <a:r>
              <a:rPr lang="en-US" altLang="en-US" sz="3000" dirty="0">
                <a:solidFill>
                  <a:srgbClr val="002060"/>
                </a:solidFill>
              </a:rPr>
              <a:t> pas sans suite un </a:t>
            </a:r>
            <a:r>
              <a:rPr lang="en-US" altLang="en-US" sz="3000" dirty="0" err="1">
                <a:solidFill>
                  <a:srgbClr val="002060"/>
                </a:solidFill>
              </a:rPr>
              <a:t>cas</a:t>
            </a:r>
            <a:r>
              <a:rPr lang="en-US" altLang="en-US" sz="3000" dirty="0">
                <a:solidFill>
                  <a:srgbClr val="002060"/>
                </a:solidFill>
              </a:rPr>
              <a:t> de </a:t>
            </a:r>
            <a:r>
              <a:rPr lang="en-US" altLang="en-US" sz="3000" dirty="0" err="1">
                <a:solidFill>
                  <a:srgbClr val="002060"/>
                </a:solidFill>
              </a:rPr>
              <a:t>doublon</a:t>
            </a:r>
            <a:r>
              <a:rPr lang="en-US" altLang="en-US" sz="3000" dirty="0">
                <a:solidFill>
                  <a:srgbClr val="002060"/>
                </a:solidFill>
              </a:rPr>
              <a:t> </a:t>
            </a:r>
            <a:r>
              <a:rPr lang="en-US" altLang="en-US" sz="3000" dirty="0" err="1">
                <a:solidFill>
                  <a:srgbClr val="002060"/>
                </a:solidFill>
              </a:rPr>
              <a:t>jusqu’a</a:t>
            </a:r>
            <a:r>
              <a:rPr lang="en-US" altLang="en-US" sz="3000" dirty="0">
                <a:solidFill>
                  <a:srgbClr val="002060"/>
                </a:solidFill>
              </a:rPr>
              <a:t> la fin</a:t>
            </a:r>
          </a:p>
          <a:p>
            <a:pPr lvl="1">
              <a:spcBef>
                <a:spcPct val="0"/>
              </a:spcBef>
            </a:pPr>
            <a:r>
              <a:rPr lang="fr-FR" altLang="en-US" sz="2800" dirty="0">
                <a:solidFill>
                  <a:srgbClr val="002060"/>
                </a:solidFill>
              </a:rPr>
              <a:t>Essayez de le réparer immédiatement pour permettre à l'équipe d'avancer</a:t>
            </a:r>
            <a:endParaRPr lang="en-US" altLang="en-US" sz="2800" dirty="0">
              <a:solidFill>
                <a:srgbClr val="002060"/>
              </a:solidFill>
            </a:endParaRPr>
          </a:p>
          <a:p>
            <a:pPr>
              <a:spcBef>
                <a:spcPct val="0"/>
              </a:spcBef>
            </a:pPr>
            <a:r>
              <a:rPr lang="fr-FR" altLang="en-US" sz="3000" dirty="0">
                <a:solidFill>
                  <a:srgbClr val="002060"/>
                </a:solidFill>
              </a:rPr>
              <a:t>Soyez méthodique, prudent et sûr d'apporter des changements</a:t>
            </a:r>
            <a:endParaRPr lang="en-US" altLang="en-US" sz="3000" dirty="0">
              <a:solidFill>
                <a:srgbClr val="002060"/>
              </a:solidFill>
            </a:endParaRPr>
          </a:p>
          <a:p>
            <a:pPr>
              <a:spcBef>
                <a:spcPct val="0"/>
              </a:spcBef>
            </a:pPr>
            <a:r>
              <a:rPr lang="fr-FR" altLang="en-US" sz="3000" dirty="0">
                <a:solidFill>
                  <a:srgbClr val="002060"/>
                </a:solidFill>
              </a:rPr>
              <a:t>Assurez-vous des identifiants à modifier avant de lancer la réparation</a:t>
            </a:r>
            <a:endParaRPr lang="en-US" altLang="en-US" sz="3000" dirty="0">
              <a:solidFill>
                <a:srgbClr val="002060"/>
              </a:solidFill>
            </a:endParaRPr>
          </a:p>
          <a:p>
            <a:pPr>
              <a:spcBef>
                <a:spcPct val="0"/>
              </a:spcBef>
            </a:pPr>
            <a:r>
              <a:rPr lang="fr-FR" altLang="en-US" sz="3000" dirty="0">
                <a:solidFill>
                  <a:srgbClr val="002060"/>
                </a:solidFill>
              </a:rPr>
              <a:t>Si l'équipe suit correctement les procédures sur le terrain, il ne devrait pas être nécessaire d'utiliser l’utilitaire modifier/supprimer</a:t>
            </a:r>
            <a:endParaRPr lang="en-US" altLang="en-US" sz="3000" dirty="0">
              <a:solidFill>
                <a:srgbClr val="002060"/>
              </a:solidFill>
            </a:endParaRPr>
          </a:p>
          <a:p>
            <a:pPr>
              <a:spcBef>
                <a:spcPct val="0"/>
              </a:spcBef>
            </a:pPr>
            <a:endParaRPr lang="en-US" altLang="en-US" sz="3600" dirty="0">
              <a:solidFill>
                <a:schemeClr val="tx2"/>
              </a:solidFill>
            </a:endParaRPr>
          </a:p>
          <a:p>
            <a:pPr>
              <a:spcBef>
                <a:spcPct val="0"/>
              </a:spcBef>
            </a:pPr>
            <a:endParaRPr lang="en-US" altLang="en-US" sz="3600" dirty="0">
              <a:solidFill>
                <a:schemeClr val="tx2"/>
              </a:solidFill>
            </a:endParaRPr>
          </a:p>
        </p:txBody>
      </p:sp>
    </p:spTree>
    <p:extLst>
      <p:ext uri="{BB962C8B-B14F-4D97-AF65-F5344CB8AC3E}">
        <p14:creationId xmlns:p14="http://schemas.microsoft.com/office/powerpoint/2010/main" val="3286345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4900" y="304800"/>
            <a:ext cx="6934200" cy="609600"/>
          </a:xfrm>
        </p:spPr>
        <p:txBody>
          <a:bodyPr>
            <a:normAutofit/>
          </a:bodyPr>
          <a:lstStyle/>
          <a:p>
            <a:r>
              <a:rPr lang="en-US" dirty="0" err="1"/>
              <a:t>Exercice</a:t>
            </a:r>
            <a:endParaRPr lang="fr-FR" dirty="0"/>
          </a:p>
        </p:txBody>
      </p:sp>
      <p:sp>
        <p:nvSpPr>
          <p:cNvPr id="3" name="Content Placeholder 2"/>
          <p:cNvSpPr>
            <a:spLocks noGrp="1"/>
          </p:cNvSpPr>
          <p:nvPr>
            <p:ph idx="1"/>
          </p:nvPr>
        </p:nvSpPr>
        <p:spPr>
          <a:xfrm>
            <a:off x="381000" y="1295400"/>
            <a:ext cx="8534400" cy="5257800"/>
          </a:xfrm>
        </p:spPr>
        <p:txBody>
          <a:bodyPr>
            <a:normAutofit fontScale="92500" lnSpcReduction="10000"/>
          </a:bodyPr>
          <a:lstStyle/>
          <a:p>
            <a:r>
              <a:rPr lang="fr-FR" sz="2800" dirty="0"/>
              <a:t>Affectez un ménage avec des données existantes dans la grappe à un autre enquêteur</a:t>
            </a:r>
            <a:endParaRPr lang="en-US" sz="2800" dirty="0"/>
          </a:p>
          <a:p>
            <a:r>
              <a:rPr lang="fr-FR" sz="2800" dirty="0"/>
              <a:t>Notez le numéro du ménage et le code de l'enquêteur</a:t>
            </a:r>
            <a:endParaRPr lang="en-US" sz="2800" dirty="0"/>
          </a:p>
          <a:p>
            <a:r>
              <a:rPr lang="en-US" sz="2800" dirty="0" err="1"/>
              <a:t>Transférez</a:t>
            </a:r>
            <a:r>
              <a:rPr lang="en-US" sz="2800" dirty="0"/>
              <a:t> le </a:t>
            </a:r>
            <a:r>
              <a:rPr lang="en-US" sz="2800" dirty="0" err="1"/>
              <a:t>fichier</a:t>
            </a:r>
            <a:r>
              <a:rPr lang="en-US" sz="2800" dirty="0"/>
              <a:t> </a:t>
            </a:r>
            <a:r>
              <a:rPr lang="en-US" sz="2800" dirty="0" err="1"/>
              <a:t>d’affectation</a:t>
            </a:r>
            <a:r>
              <a:rPr lang="en-US" sz="2800" dirty="0"/>
              <a:t> à </a:t>
            </a:r>
            <a:r>
              <a:rPr lang="en-US" sz="2800" dirty="0" err="1"/>
              <a:t>sa</a:t>
            </a:r>
            <a:r>
              <a:rPr lang="en-US" sz="2800" dirty="0"/>
              <a:t> </a:t>
            </a:r>
            <a:r>
              <a:rPr lang="en-US" sz="2800" dirty="0" err="1"/>
              <a:t>tablette</a:t>
            </a:r>
            <a:endParaRPr lang="en-US" sz="2800" dirty="0"/>
          </a:p>
          <a:p>
            <a:r>
              <a:rPr lang="fr-FR" sz="2800" dirty="0"/>
              <a:t>L'enquêteur commence le ménage, fait une sauvegarde partielle et renvoie les données au superviseur</a:t>
            </a:r>
          </a:p>
          <a:p>
            <a:r>
              <a:rPr lang="fr-FR" sz="2800" dirty="0"/>
              <a:t>Utilisez option 7: Rapport de situation de la grappe</a:t>
            </a:r>
          </a:p>
          <a:p>
            <a:r>
              <a:rPr lang="fr-FR" sz="2800" dirty="0"/>
              <a:t>Un message de doublons apparaitra au menu du superviseur</a:t>
            </a:r>
          </a:p>
          <a:p>
            <a:r>
              <a:rPr lang="fr-FR" sz="2800" dirty="0"/>
              <a:t>Supprimez le cas sur la tablette de l'intervieweur</a:t>
            </a:r>
            <a:endParaRPr lang="fr-FR" sz="2800" b="1" dirty="0"/>
          </a:p>
          <a:p>
            <a:r>
              <a:rPr lang="fr-FR" sz="2800" dirty="0"/>
              <a:t>Puis renvoyez les données à la tablette du superviseur et vérifiez à nouveau avec l'option 7</a:t>
            </a:r>
          </a:p>
          <a:p>
            <a:endParaRPr lang="fr-FR" dirty="0"/>
          </a:p>
        </p:txBody>
      </p:sp>
    </p:spTree>
    <p:extLst>
      <p:ext uri="{BB962C8B-B14F-4D97-AF65-F5344CB8AC3E}">
        <p14:creationId xmlns:p14="http://schemas.microsoft.com/office/powerpoint/2010/main" val="2231075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6104" y="457200"/>
            <a:ext cx="7772400" cy="381000"/>
          </a:xfrm>
        </p:spPr>
        <p:txBody>
          <a:bodyPr>
            <a:normAutofit fontScale="90000"/>
          </a:bodyPr>
          <a:lstStyle/>
          <a:p>
            <a:pPr algn="ctr"/>
            <a:r>
              <a:rPr lang="fr-FR" altLang="en-US" sz="4000" dirty="0"/>
              <a:t>Identifiants uniques dans le CMIS</a:t>
            </a:r>
          </a:p>
        </p:txBody>
      </p:sp>
      <p:sp>
        <p:nvSpPr>
          <p:cNvPr id="2" name="Content Placeholder 1"/>
          <p:cNvSpPr>
            <a:spLocks noGrp="1"/>
          </p:cNvSpPr>
          <p:nvPr>
            <p:ph idx="1"/>
          </p:nvPr>
        </p:nvSpPr>
        <p:spPr>
          <a:xfrm>
            <a:off x="301625" y="1827213"/>
            <a:ext cx="8537575" cy="4573587"/>
          </a:xfrm>
        </p:spPr>
        <p:txBody>
          <a:bodyPr>
            <a:normAutofit fontScale="92500" lnSpcReduction="10000"/>
          </a:bodyPr>
          <a:lstStyle/>
          <a:p>
            <a:pPr marL="0" indent="0">
              <a:buNone/>
              <a:defRPr/>
            </a:pPr>
            <a:r>
              <a:rPr lang="fr-FR" sz="3200" dirty="0"/>
              <a:t>Chaque ménage possède un code identificateur unique (ID)</a:t>
            </a:r>
          </a:p>
          <a:p>
            <a:pPr lvl="1">
              <a:defRPr/>
            </a:pPr>
            <a:r>
              <a:rPr lang="fr-FR" sz="2400" dirty="0"/>
              <a:t>Numéro de grappe + numéro de ménage (1-28)</a:t>
            </a:r>
          </a:p>
          <a:p>
            <a:pPr lvl="1">
              <a:defRPr/>
            </a:pPr>
            <a:r>
              <a:rPr lang="fr-FR" sz="2400" dirty="0"/>
              <a:t>Exemple id MG:        Grappe    MG#</a:t>
            </a:r>
          </a:p>
          <a:p>
            <a:pPr marL="454025" lvl="1" indent="0">
              <a:buNone/>
              <a:defRPr/>
            </a:pPr>
            <a:r>
              <a:rPr lang="fr-FR" sz="2400" dirty="0"/>
              <a:t>          					</a:t>
            </a:r>
            <a:r>
              <a:rPr lang="fr-FR" sz="2400" dirty="0">
                <a:solidFill>
                  <a:srgbClr val="00B0F0"/>
                </a:solidFill>
              </a:rPr>
              <a:t>7010 	</a:t>
            </a:r>
            <a:r>
              <a:rPr lang="fr-FR" sz="2400" dirty="0">
                <a:solidFill>
                  <a:srgbClr val="FF0000"/>
                </a:solidFill>
              </a:rPr>
              <a:t>0001</a:t>
            </a:r>
          </a:p>
          <a:p>
            <a:pPr>
              <a:defRPr/>
            </a:pPr>
            <a:r>
              <a:rPr lang="fr-FR" sz="3200" dirty="0"/>
              <a:t>Chaque individu a un ID unique dans son ménage</a:t>
            </a:r>
          </a:p>
          <a:p>
            <a:pPr lvl="1">
              <a:defRPr/>
            </a:pPr>
            <a:r>
              <a:rPr lang="fr-FR" sz="2400" dirty="0"/>
              <a:t>(id MG + numéro de ligne de la femme)</a:t>
            </a:r>
          </a:p>
          <a:p>
            <a:pPr lvl="1">
              <a:defRPr/>
            </a:pPr>
            <a:r>
              <a:rPr lang="fr-FR" sz="2400" dirty="0"/>
              <a:t>Exemple d’ID de femme :      Grappe    MG#    Femme Line#</a:t>
            </a:r>
          </a:p>
          <a:p>
            <a:pPr marL="454025" lvl="1" indent="0">
              <a:buNone/>
              <a:defRPr/>
            </a:pPr>
            <a:r>
              <a:rPr lang="fr-FR" sz="2400" dirty="0"/>
              <a:t>          							</a:t>
            </a:r>
            <a:r>
              <a:rPr lang="fr-FR" sz="2400" dirty="0">
                <a:solidFill>
                  <a:srgbClr val="00B0F0"/>
                </a:solidFill>
              </a:rPr>
              <a:t>7010 	   </a:t>
            </a:r>
            <a:r>
              <a:rPr lang="fr-FR" sz="2400" dirty="0">
                <a:solidFill>
                  <a:srgbClr val="FF0000"/>
                </a:solidFill>
              </a:rPr>
              <a:t>0001         02</a:t>
            </a:r>
          </a:p>
          <a:p>
            <a:pPr>
              <a:defRPr/>
            </a:pPr>
            <a:endParaRPr lang="fr-FR" dirty="0"/>
          </a:p>
        </p:txBody>
      </p:sp>
      <p:sp>
        <p:nvSpPr>
          <p:cNvPr id="4100" name="Rectangle 5"/>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Tree>
    <p:extLst>
      <p:ext uri="{BB962C8B-B14F-4D97-AF65-F5344CB8AC3E}">
        <p14:creationId xmlns:p14="http://schemas.microsoft.com/office/powerpoint/2010/main" val="1621481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533400" y="457200"/>
            <a:ext cx="7925104" cy="914400"/>
          </a:xfrm>
        </p:spPr>
        <p:txBody>
          <a:bodyPr>
            <a:normAutofit fontScale="90000"/>
          </a:bodyPr>
          <a:lstStyle/>
          <a:p>
            <a:pPr algn="ctr"/>
            <a:r>
              <a:rPr lang="fr-FR" altLang="en-US" sz="4000" dirty="0"/>
              <a:t>Comment sont créés les cas de doublon </a:t>
            </a:r>
            <a:r>
              <a:rPr lang="en-US" altLang="en-US" sz="4000" dirty="0"/>
              <a:t>: Ménages</a:t>
            </a:r>
          </a:p>
        </p:txBody>
      </p:sp>
      <p:sp>
        <p:nvSpPr>
          <p:cNvPr id="2" name="Content Placeholder 1"/>
          <p:cNvSpPr>
            <a:spLocks noGrp="1"/>
          </p:cNvSpPr>
          <p:nvPr>
            <p:ph idx="1"/>
          </p:nvPr>
        </p:nvSpPr>
        <p:spPr>
          <a:xfrm>
            <a:off x="920800" y="5880100"/>
            <a:ext cx="8537575" cy="4573587"/>
          </a:xfrm>
        </p:spPr>
        <p:txBody>
          <a:bodyPr>
            <a:normAutofit/>
          </a:bodyPr>
          <a:lstStyle/>
          <a:p>
            <a:pPr marL="454025" lvl="1" indent="0">
              <a:buNone/>
              <a:defRPr/>
            </a:pPr>
            <a:endParaRPr lang="en-US" dirty="0"/>
          </a:p>
          <a:p>
            <a:pPr marL="454025" lvl="1" indent="0">
              <a:buNone/>
              <a:defRPr/>
            </a:pPr>
            <a:endParaRPr lang="en-US" dirty="0"/>
          </a:p>
          <a:p>
            <a:pPr marL="454025" lvl="1" indent="0">
              <a:buNone/>
              <a:defRPr/>
            </a:pPr>
            <a:endParaRPr lang="en-US" dirty="0"/>
          </a:p>
          <a:p>
            <a:pPr marL="454025" lvl="1" indent="0">
              <a:buNone/>
              <a:defRPr/>
            </a:pPr>
            <a:r>
              <a:rPr lang="en-US" dirty="0"/>
              <a:t> </a:t>
            </a:r>
          </a:p>
          <a:p>
            <a:pPr marL="454025" lvl="1" indent="0">
              <a:buNone/>
              <a:defRPr/>
            </a:pPr>
            <a:endParaRPr lang="en-US" dirty="0"/>
          </a:p>
          <a:p>
            <a:pPr marL="454025" lvl="1" indent="0">
              <a:buNone/>
              <a:defRPr/>
            </a:pPr>
            <a:endParaRPr lang="en-US" dirty="0"/>
          </a:p>
        </p:txBody>
      </p:sp>
      <p:sp>
        <p:nvSpPr>
          <p:cNvPr id="4100"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304800" y="1507153"/>
            <a:ext cx="8537574" cy="5262979"/>
          </a:xfrm>
          <a:prstGeom prst="rect">
            <a:avLst/>
          </a:prstGeom>
          <a:noFill/>
        </p:spPr>
        <p:txBody>
          <a:bodyPr wrap="square" rtlCol="0">
            <a:spAutoFit/>
          </a:bodyPr>
          <a:lstStyle/>
          <a:p>
            <a:pPr marL="342900" indent="-342900">
              <a:buFont typeface="Arial" panose="020B0604020202020204" pitchFamily="34" charset="0"/>
              <a:buChar char="•"/>
            </a:pPr>
            <a:r>
              <a:rPr lang="fr-FR" altLang="en-US" sz="2400" dirty="0"/>
              <a:t>Le système CAPI attribue automatiquement des codes d'identification à chaque cas et les enquêteurs ne peuvent commencer les interviews ménages que pour les ménages qui leur ont été affectés.</a:t>
            </a:r>
            <a:endParaRPr lang="en-US" altLang="en-US" sz="2400" dirty="0"/>
          </a:p>
          <a:p>
            <a:pPr marL="342900" indent="-342900">
              <a:buFont typeface="Arial" panose="020B0604020202020204" pitchFamily="34" charset="0"/>
              <a:buChar char="•"/>
            </a:pPr>
            <a:r>
              <a:rPr lang="fr-FR" altLang="en-US" sz="2400" dirty="0"/>
              <a:t>Cependant, deux enquêteurs peuvent créer des cas pour le même ménage comme suit </a:t>
            </a:r>
            <a:r>
              <a:rPr lang="en-US" altLang="en-US" sz="2400" dirty="0"/>
              <a:t>:</a:t>
            </a:r>
          </a:p>
          <a:p>
            <a:pPr marL="800100" lvl="1" indent="-342900">
              <a:buFont typeface="Arial" panose="020B0604020202020204" pitchFamily="34" charset="0"/>
              <a:buChar char="•"/>
            </a:pPr>
            <a:r>
              <a:rPr lang="fr-FR" altLang="en-US" sz="2400" dirty="0"/>
              <a:t>Le superviseur affecte un ménage à un enquêteur qui commence l’interview ou le termine</a:t>
            </a:r>
            <a:endParaRPr lang="en-US" altLang="en-US" sz="2400" dirty="0"/>
          </a:p>
          <a:p>
            <a:pPr marL="800100" lvl="1" indent="-342900">
              <a:buFont typeface="Arial" panose="020B0604020202020204" pitchFamily="34" charset="0"/>
              <a:buChar char="•"/>
            </a:pPr>
            <a:r>
              <a:rPr lang="fr-FR" altLang="en-US" sz="2400" dirty="0"/>
              <a:t>Le superviseur attribue ensuite le même ménage à un autre enquêteur qui commence/termine en créant ainsi un cas pour ce même ménage</a:t>
            </a:r>
            <a:endParaRPr lang="en-US" altLang="en-US" sz="2400" dirty="0"/>
          </a:p>
          <a:p>
            <a:pPr marL="800100" lvl="1" indent="-342900">
              <a:buFont typeface="Arial" panose="020B0604020202020204" pitchFamily="34" charset="0"/>
              <a:buChar char="•"/>
            </a:pPr>
            <a:r>
              <a:rPr lang="fr-FR" altLang="en-US" sz="2400" dirty="0"/>
              <a:t>Dans ce cas, les DEUX ménages ont les mêmes identifiants</a:t>
            </a:r>
            <a:endParaRPr lang="en-US" altLang="en-US" sz="2400" dirty="0"/>
          </a:p>
          <a:p>
            <a:pPr marL="800100" lvl="1" indent="-342900">
              <a:buFont typeface="Arial" panose="020B0604020202020204" pitchFamily="34" charset="0"/>
              <a:buChar char="•"/>
            </a:pPr>
            <a:r>
              <a:rPr lang="fr-FR" altLang="en-US" sz="2400" dirty="0"/>
              <a:t>Un rapport de doublons sera généré une fois que les deux enquêteurs auront renvoyé les données au superviseur</a:t>
            </a:r>
            <a:endParaRPr lang="en-US" altLang="en-US" sz="2400" dirty="0"/>
          </a:p>
        </p:txBody>
      </p:sp>
    </p:spTree>
    <p:extLst>
      <p:ext uri="{BB962C8B-B14F-4D97-AF65-F5344CB8AC3E}">
        <p14:creationId xmlns:p14="http://schemas.microsoft.com/office/powerpoint/2010/main" val="186484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6104" y="457200"/>
            <a:ext cx="8076896" cy="914400"/>
          </a:xfrm>
        </p:spPr>
        <p:txBody>
          <a:bodyPr>
            <a:normAutofit fontScale="90000"/>
          </a:bodyPr>
          <a:lstStyle/>
          <a:p>
            <a:pPr algn="ctr"/>
            <a:r>
              <a:rPr lang="fr-FR" altLang="en-US" sz="4000" dirty="0"/>
              <a:t>Comment sont créés les cas de doublon </a:t>
            </a:r>
            <a:r>
              <a:rPr lang="en-US" altLang="en-US" sz="4000" dirty="0"/>
              <a:t>: </a:t>
            </a:r>
            <a:r>
              <a:rPr lang="en-US" altLang="en-US" sz="4000" dirty="0" err="1"/>
              <a:t>Exemple</a:t>
            </a:r>
            <a:r>
              <a:rPr lang="en-US" altLang="en-US" sz="4000" dirty="0"/>
              <a:t> de ménage</a:t>
            </a:r>
          </a:p>
        </p:txBody>
      </p:sp>
      <p:sp>
        <p:nvSpPr>
          <p:cNvPr id="2" name="Content Placeholder 1"/>
          <p:cNvSpPr>
            <a:spLocks noGrp="1"/>
          </p:cNvSpPr>
          <p:nvPr>
            <p:ph idx="1"/>
          </p:nvPr>
        </p:nvSpPr>
        <p:spPr>
          <a:xfrm>
            <a:off x="920800" y="5880100"/>
            <a:ext cx="8537575" cy="4573587"/>
          </a:xfrm>
        </p:spPr>
        <p:txBody>
          <a:bodyPr>
            <a:normAutofit/>
          </a:bodyPr>
          <a:lstStyle/>
          <a:p>
            <a:pPr marL="454025" lvl="1" indent="0">
              <a:buNone/>
              <a:defRPr/>
            </a:pPr>
            <a:endParaRPr lang="en-US" dirty="0"/>
          </a:p>
          <a:p>
            <a:pPr marL="454025" lvl="1" indent="0">
              <a:buNone/>
              <a:defRPr/>
            </a:pPr>
            <a:endParaRPr lang="en-US" dirty="0"/>
          </a:p>
          <a:p>
            <a:pPr marL="454025" lvl="1" indent="0">
              <a:buNone/>
              <a:defRPr/>
            </a:pPr>
            <a:endParaRPr lang="en-US" dirty="0"/>
          </a:p>
          <a:p>
            <a:pPr marL="454025" lvl="1" indent="0">
              <a:buNone/>
              <a:defRPr/>
            </a:pPr>
            <a:r>
              <a:rPr lang="en-US" dirty="0"/>
              <a:t> </a:t>
            </a:r>
          </a:p>
          <a:p>
            <a:pPr marL="454025" lvl="1" indent="0">
              <a:buNone/>
              <a:defRPr/>
            </a:pPr>
            <a:endParaRPr lang="en-US" dirty="0"/>
          </a:p>
          <a:p>
            <a:pPr marL="454025" lvl="1" indent="0">
              <a:buNone/>
              <a:defRPr/>
            </a:pPr>
            <a:endParaRPr lang="en-US" dirty="0"/>
          </a:p>
        </p:txBody>
      </p:sp>
      <p:sp>
        <p:nvSpPr>
          <p:cNvPr id="4100"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304800" y="1507153"/>
            <a:ext cx="8537574" cy="5262979"/>
          </a:xfrm>
          <a:prstGeom prst="rect">
            <a:avLst/>
          </a:prstGeom>
          <a:noFill/>
        </p:spPr>
        <p:txBody>
          <a:bodyPr wrap="square" rtlCol="0">
            <a:spAutoFit/>
          </a:bodyPr>
          <a:lstStyle/>
          <a:p>
            <a:pPr marL="342900" indent="-342900">
              <a:buFont typeface="Arial" panose="020B0604020202020204" pitchFamily="34" charset="0"/>
              <a:buChar char="•"/>
            </a:pPr>
            <a:r>
              <a:rPr lang="fr-FR" altLang="en-US" sz="2400" dirty="0"/>
              <a:t>On est dans la grappe numéro 0150</a:t>
            </a:r>
          </a:p>
          <a:p>
            <a:pPr marL="342900" indent="-342900">
              <a:buFont typeface="Arial" panose="020B0604020202020204" pitchFamily="34" charset="0"/>
              <a:buChar char="•"/>
            </a:pPr>
            <a:r>
              <a:rPr lang="fr-FR" altLang="en-US" sz="2400" dirty="0"/>
              <a:t>Le superviseur affecte le ménage #33 à </a:t>
            </a:r>
            <a:r>
              <a:rPr lang="fr-FR" altLang="en-US" sz="2400" dirty="0" err="1"/>
              <a:t>Purity</a:t>
            </a:r>
            <a:endParaRPr lang="fr-FR" altLang="en-US" sz="2400" dirty="0"/>
          </a:p>
          <a:p>
            <a:pPr marL="342900" indent="-342900">
              <a:buFont typeface="Arial" panose="020B0604020202020204" pitchFamily="34" charset="0"/>
              <a:buChar char="•"/>
            </a:pPr>
            <a:r>
              <a:rPr lang="fr-FR" altLang="en-US" sz="2400" dirty="0"/>
              <a:t>Elle ouvre le questionnaire, fait une sauvegarde partielle mais ne commence pas l'interview</a:t>
            </a:r>
          </a:p>
          <a:p>
            <a:pPr marL="342900" indent="-342900">
              <a:buFont typeface="Arial" panose="020B0604020202020204" pitchFamily="34" charset="0"/>
              <a:buChar char="•"/>
            </a:pPr>
            <a:r>
              <a:rPr lang="fr-FR" altLang="en-US" sz="2400" dirty="0" err="1"/>
              <a:t>Purity</a:t>
            </a:r>
            <a:r>
              <a:rPr lang="fr-FR" altLang="en-US" sz="2400" dirty="0"/>
              <a:t> rend visite à un autre ménage qui compte de nombreux membres et n'a donc pas le temps de revenir au ménage #33</a:t>
            </a:r>
          </a:p>
          <a:p>
            <a:pPr marL="342900" indent="-342900">
              <a:buFont typeface="Arial" panose="020B0604020202020204" pitchFamily="34" charset="0"/>
              <a:buChar char="•"/>
            </a:pPr>
            <a:r>
              <a:rPr lang="fr-FR" altLang="en-US" sz="2400" dirty="0"/>
              <a:t>Le superviseur </a:t>
            </a:r>
            <a:r>
              <a:rPr lang="fr-FR" altLang="en-US" sz="2400" dirty="0" err="1"/>
              <a:t>ré-affecte</a:t>
            </a:r>
            <a:r>
              <a:rPr lang="fr-FR" altLang="en-US" sz="2400" dirty="0"/>
              <a:t> le ménage #33 à Millicent puisqu'elle a le temps d’aller l’enquêter. </a:t>
            </a:r>
          </a:p>
          <a:p>
            <a:pPr marL="342900" indent="-342900">
              <a:buFont typeface="Arial" panose="020B0604020202020204" pitchFamily="34" charset="0"/>
              <a:buChar char="•"/>
            </a:pPr>
            <a:r>
              <a:rPr lang="fr-FR" altLang="en-US" sz="2400" dirty="0"/>
              <a:t>Millicent termine l'interview du ménage</a:t>
            </a:r>
          </a:p>
          <a:p>
            <a:pPr marL="342900" indent="-342900">
              <a:buFont typeface="Arial" panose="020B0604020202020204" pitchFamily="34" charset="0"/>
              <a:buChar char="•"/>
            </a:pPr>
            <a:r>
              <a:rPr lang="fr-FR" altLang="en-US" sz="2400" dirty="0"/>
              <a:t>Lorsque Millicent et </a:t>
            </a:r>
            <a:r>
              <a:rPr lang="fr-FR" altLang="en-US" sz="2400" dirty="0" err="1"/>
              <a:t>Purity</a:t>
            </a:r>
            <a:r>
              <a:rPr lang="fr-FR" altLang="en-US" sz="2400" dirty="0"/>
              <a:t> envoient leurs données au superviseur, leurs fichiers contiennent tous deux un cas avec le même identifiant 01500033 et un rapport de doublon est généré</a:t>
            </a:r>
          </a:p>
          <a:p>
            <a:pPr marL="342900" indent="-342900">
              <a:buFont typeface="Arial" panose="020B0604020202020204" pitchFamily="34" charset="0"/>
              <a:buChar char="•"/>
            </a:pPr>
            <a:r>
              <a:rPr lang="fr-FR" altLang="en-US" sz="2400" dirty="0"/>
              <a:t>Dans ce cas, la solution consiste à supprimer le cas partiel pour ce ménage sur la tablette de </a:t>
            </a:r>
            <a:r>
              <a:rPr lang="fr-FR" altLang="en-US" sz="2400" dirty="0" err="1"/>
              <a:t>Purity</a:t>
            </a:r>
            <a:endParaRPr lang="fr-FR" altLang="en-US" sz="2400" dirty="0"/>
          </a:p>
        </p:txBody>
      </p:sp>
    </p:spTree>
    <p:extLst>
      <p:ext uri="{BB962C8B-B14F-4D97-AF65-F5344CB8AC3E}">
        <p14:creationId xmlns:p14="http://schemas.microsoft.com/office/powerpoint/2010/main" val="293284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6104" y="457200"/>
            <a:ext cx="8000696" cy="914400"/>
          </a:xfrm>
        </p:spPr>
        <p:txBody>
          <a:bodyPr>
            <a:normAutofit fontScale="90000"/>
          </a:bodyPr>
          <a:lstStyle/>
          <a:p>
            <a:pPr algn="ctr"/>
            <a:r>
              <a:rPr lang="fr-FR" altLang="en-US" sz="4000" dirty="0"/>
              <a:t>Comment sont créés les cas de doublon </a:t>
            </a:r>
            <a:r>
              <a:rPr lang="en-US" altLang="en-US" sz="4000" dirty="0"/>
              <a:t>: Questionnaires femme et homme</a:t>
            </a:r>
          </a:p>
        </p:txBody>
      </p:sp>
      <p:sp>
        <p:nvSpPr>
          <p:cNvPr id="2" name="Content Placeholder 1"/>
          <p:cNvSpPr>
            <a:spLocks noGrp="1"/>
          </p:cNvSpPr>
          <p:nvPr>
            <p:ph idx="1"/>
          </p:nvPr>
        </p:nvSpPr>
        <p:spPr>
          <a:xfrm>
            <a:off x="920800" y="5880100"/>
            <a:ext cx="8537575" cy="4573587"/>
          </a:xfrm>
        </p:spPr>
        <p:txBody>
          <a:bodyPr>
            <a:normAutofit/>
          </a:bodyPr>
          <a:lstStyle/>
          <a:p>
            <a:pPr marL="454025" lvl="1" indent="0">
              <a:buNone/>
              <a:defRPr/>
            </a:pPr>
            <a:endParaRPr lang="en-US" dirty="0"/>
          </a:p>
          <a:p>
            <a:pPr marL="454025" lvl="1" indent="0">
              <a:buNone/>
              <a:defRPr/>
            </a:pPr>
            <a:endParaRPr lang="en-US" dirty="0"/>
          </a:p>
          <a:p>
            <a:pPr marL="454025" lvl="1" indent="0">
              <a:buNone/>
              <a:defRPr/>
            </a:pPr>
            <a:endParaRPr lang="en-US" dirty="0"/>
          </a:p>
          <a:p>
            <a:pPr marL="454025" lvl="1" indent="0">
              <a:buNone/>
              <a:defRPr/>
            </a:pPr>
            <a:r>
              <a:rPr lang="en-US" dirty="0"/>
              <a:t> </a:t>
            </a:r>
          </a:p>
          <a:p>
            <a:pPr marL="454025" lvl="1" indent="0">
              <a:buNone/>
              <a:defRPr/>
            </a:pPr>
            <a:endParaRPr lang="en-US" dirty="0"/>
          </a:p>
          <a:p>
            <a:pPr marL="454025" lvl="1" indent="0">
              <a:buNone/>
              <a:defRPr/>
            </a:pPr>
            <a:endParaRPr lang="en-US" dirty="0"/>
          </a:p>
        </p:txBody>
      </p:sp>
      <p:sp>
        <p:nvSpPr>
          <p:cNvPr id="4100"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304800" y="1507153"/>
            <a:ext cx="8537574" cy="4154984"/>
          </a:xfrm>
          <a:prstGeom prst="rect">
            <a:avLst/>
          </a:prstGeom>
          <a:noFill/>
        </p:spPr>
        <p:txBody>
          <a:bodyPr wrap="square" rtlCol="0">
            <a:spAutoFit/>
          </a:bodyPr>
          <a:lstStyle/>
          <a:p>
            <a:pPr marL="342900" indent="-342900">
              <a:buFont typeface="Arial" panose="020B0604020202020204" pitchFamily="34" charset="0"/>
              <a:buChar char="•"/>
            </a:pPr>
            <a:r>
              <a:rPr lang="fr-FR" altLang="en-US" sz="2400" dirty="0"/>
              <a:t>Les cas d’individus dupliqués surviennent principalement lorsque les ménages sont partagés entre les enquêteurs</a:t>
            </a:r>
            <a:endParaRPr lang="en-US" altLang="en-US" sz="2400" dirty="0"/>
          </a:p>
          <a:p>
            <a:pPr marL="800100" lvl="1" indent="-342900">
              <a:buFont typeface="Arial" panose="020B0604020202020204" pitchFamily="34" charset="0"/>
              <a:buChar char="•"/>
            </a:pPr>
            <a:r>
              <a:rPr lang="fr-FR" altLang="en-US" sz="2400" dirty="0"/>
              <a:t>(ils pourraient également se produire si un ménage était dupliqué comme décrit dans la diapositive précédente et que des individus de ce ménage étaient également enquêtés, mais cela est rare)</a:t>
            </a:r>
            <a:endParaRPr lang="en-US" altLang="en-US" sz="2400" dirty="0"/>
          </a:p>
          <a:p>
            <a:pPr marL="342900" indent="-342900">
              <a:buFont typeface="Arial" panose="020B0604020202020204" pitchFamily="34" charset="0"/>
              <a:buChar char="•"/>
            </a:pPr>
            <a:r>
              <a:rPr lang="fr-FR" altLang="en-US" sz="2400" dirty="0"/>
              <a:t>Lorsque les ménages sont partagés, tous les individus éligibles dans ce ménage sont visibles et accessibles pour une interview par tous les enquêteurs qui ont reçu le partage</a:t>
            </a:r>
            <a:r>
              <a:rPr lang="en-US" altLang="en-US" sz="2400" dirty="0"/>
              <a:t> </a:t>
            </a:r>
          </a:p>
          <a:p>
            <a:pPr marL="342900" indent="-342900">
              <a:buFont typeface="Arial" panose="020B0604020202020204" pitchFamily="34" charset="0"/>
              <a:buChar char="•"/>
            </a:pPr>
            <a:r>
              <a:rPr lang="fr-FR" altLang="en-US" sz="2400" dirty="0"/>
              <a:t>Dans ce cas, les enquêteurs doivent faire attention à n'ouvrir et à ne sauvegarder que les interviews qu'ils sont censés faire.</a:t>
            </a:r>
            <a:endParaRPr lang="en-US" altLang="en-US" sz="2400" dirty="0"/>
          </a:p>
        </p:txBody>
      </p:sp>
    </p:spTree>
    <p:extLst>
      <p:ext uri="{BB962C8B-B14F-4D97-AF65-F5344CB8AC3E}">
        <p14:creationId xmlns:p14="http://schemas.microsoft.com/office/powerpoint/2010/main" val="295577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686104" y="457200"/>
            <a:ext cx="7924496" cy="914400"/>
          </a:xfrm>
        </p:spPr>
        <p:txBody>
          <a:bodyPr>
            <a:normAutofit fontScale="90000"/>
          </a:bodyPr>
          <a:lstStyle/>
          <a:p>
            <a:pPr algn="ctr"/>
            <a:r>
              <a:rPr lang="fr-FR" altLang="en-US" sz="4000" dirty="0"/>
              <a:t>Comment sont créés les cas de doublon </a:t>
            </a:r>
            <a:r>
              <a:rPr lang="en-US" altLang="en-US" sz="4000" dirty="0"/>
              <a:t>: </a:t>
            </a:r>
            <a:r>
              <a:rPr lang="en-US" altLang="en-US" sz="4000" dirty="0" err="1"/>
              <a:t>Exemple</a:t>
            </a:r>
            <a:r>
              <a:rPr lang="en-US" altLang="en-US" sz="4000" dirty="0"/>
              <a:t> des </a:t>
            </a:r>
            <a:r>
              <a:rPr lang="en-US" altLang="en-US" sz="4000" dirty="0" err="1"/>
              <a:t>données</a:t>
            </a:r>
            <a:r>
              <a:rPr lang="en-US" altLang="en-US" sz="4000" dirty="0"/>
              <a:t> de femme</a:t>
            </a:r>
          </a:p>
        </p:txBody>
      </p:sp>
      <p:sp>
        <p:nvSpPr>
          <p:cNvPr id="2" name="Content Placeholder 1"/>
          <p:cNvSpPr>
            <a:spLocks noGrp="1"/>
          </p:cNvSpPr>
          <p:nvPr>
            <p:ph idx="1"/>
          </p:nvPr>
        </p:nvSpPr>
        <p:spPr>
          <a:xfrm>
            <a:off x="920800" y="5880100"/>
            <a:ext cx="8537575" cy="4573587"/>
          </a:xfrm>
        </p:spPr>
        <p:txBody>
          <a:bodyPr>
            <a:normAutofit/>
          </a:bodyPr>
          <a:lstStyle/>
          <a:p>
            <a:pPr marL="454025" lvl="1" indent="0">
              <a:buNone/>
              <a:defRPr/>
            </a:pPr>
            <a:endParaRPr lang="en-US" dirty="0"/>
          </a:p>
          <a:p>
            <a:pPr marL="454025" lvl="1" indent="0">
              <a:buNone/>
              <a:defRPr/>
            </a:pPr>
            <a:endParaRPr lang="en-US" dirty="0"/>
          </a:p>
          <a:p>
            <a:pPr marL="454025" lvl="1" indent="0">
              <a:buNone/>
              <a:defRPr/>
            </a:pPr>
            <a:endParaRPr lang="en-US" dirty="0"/>
          </a:p>
          <a:p>
            <a:pPr marL="454025" lvl="1" indent="0">
              <a:buNone/>
              <a:defRPr/>
            </a:pPr>
            <a:r>
              <a:rPr lang="en-US" dirty="0"/>
              <a:t> </a:t>
            </a:r>
          </a:p>
          <a:p>
            <a:pPr marL="454025" lvl="1" indent="0">
              <a:buNone/>
              <a:defRPr/>
            </a:pPr>
            <a:endParaRPr lang="en-US" dirty="0"/>
          </a:p>
          <a:p>
            <a:pPr marL="454025" lvl="1" indent="0">
              <a:buNone/>
              <a:defRPr/>
            </a:pPr>
            <a:endParaRPr lang="en-US" dirty="0"/>
          </a:p>
        </p:txBody>
      </p:sp>
      <p:sp>
        <p:nvSpPr>
          <p:cNvPr id="4100"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52400" y="1507153"/>
            <a:ext cx="8839200" cy="5401479"/>
          </a:xfrm>
          <a:prstGeom prst="rect">
            <a:avLst/>
          </a:prstGeom>
          <a:noFill/>
        </p:spPr>
        <p:txBody>
          <a:bodyPr wrap="square" rtlCol="0">
            <a:spAutoFit/>
          </a:bodyPr>
          <a:lstStyle/>
          <a:p>
            <a:pPr marL="342900" indent="-342900">
              <a:buFont typeface="Arial" panose="020B0604020202020204" pitchFamily="34" charset="0"/>
              <a:buChar char="•"/>
            </a:pPr>
            <a:r>
              <a:rPr lang="en-US" altLang="en-US" sz="2300" dirty="0"/>
              <a:t>On </a:t>
            </a:r>
            <a:r>
              <a:rPr lang="en-US" altLang="en-US" sz="2300" dirty="0" err="1"/>
              <a:t>est</a:t>
            </a:r>
            <a:r>
              <a:rPr lang="en-US" altLang="en-US" sz="2300" dirty="0"/>
              <a:t> dans la </a:t>
            </a:r>
            <a:r>
              <a:rPr lang="en-US" altLang="en-US" sz="2300" dirty="0" err="1"/>
              <a:t>grappe</a:t>
            </a:r>
            <a:r>
              <a:rPr lang="en-US" altLang="en-US" sz="2300" dirty="0"/>
              <a:t> 0150</a:t>
            </a:r>
          </a:p>
          <a:p>
            <a:pPr marL="342900" indent="-342900">
              <a:buFont typeface="Arial" panose="020B0604020202020204" pitchFamily="34" charset="0"/>
              <a:buChar char="•"/>
            </a:pPr>
            <a:r>
              <a:rPr lang="fr-FR" altLang="en-US" sz="2300" dirty="0" err="1"/>
              <a:t>Purity</a:t>
            </a:r>
            <a:r>
              <a:rPr lang="fr-FR" altLang="en-US" sz="2300" dirty="0"/>
              <a:t> a le ménage numéro 43 avec quatre femmes éligibles</a:t>
            </a:r>
            <a:endParaRPr lang="en-US" altLang="en-US" sz="2300" dirty="0"/>
          </a:p>
          <a:p>
            <a:pPr marL="800100" lvl="1" indent="-342900">
              <a:buFont typeface="Arial" panose="020B0604020202020204" pitchFamily="34" charset="0"/>
              <a:buChar char="•"/>
            </a:pPr>
            <a:r>
              <a:rPr lang="en-US" altLang="en-US" sz="2300" dirty="0"/>
              <a:t>Amanda, Betty, Caroline, Deborah</a:t>
            </a:r>
          </a:p>
          <a:p>
            <a:pPr marL="342900" indent="-342900">
              <a:buFont typeface="Arial" panose="020B0604020202020204" pitchFamily="34" charset="0"/>
              <a:buChar char="•"/>
            </a:pPr>
            <a:r>
              <a:rPr lang="fr-FR" altLang="en-US" sz="2300" dirty="0"/>
              <a:t>Elle décide de partager ce ménage avec Millicent pour accélérer le travail</a:t>
            </a:r>
            <a:endParaRPr lang="en-US" altLang="en-US" sz="2300" dirty="0"/>
          </a:p>
          <a:p>
            <a:pPr marL="342900" indent="-342900">
              <a:buFont typeface="Arial" panose="020B0604020202020204" pitchFamily="34" charset="0"/>
              <a:buChar char="•"/>
            </a:pPr>
            <a:r>
              <a:rPr lang="fr-FR" altLang="en-US" sz="2300" dirty="0"/>
              <a:t>Elles conviennent de répartir les interviews femmes comme suit </a:t>
            </a:r>
            <a:r>
              <a:rPr lang="en-US" altLang="en-US" sz="2300" dirty="0"/>
              <a:t>:</a:t>
            </a:r>
          </a:p>
          <a:p>
            <a:pPr marL="800100" lvl="1" indent="-342900">
              <a:buFont typeface="Arial" panose="020B0604020202020204" pitchFamily="34" charset="0"/>
              <a:buChar char="•"/>
            </a:pPr>
            <a:r>
              <a:rPr lang="en-US" altLang="en-US" sz="2300" dirty="0"/>
              <a:t>Purity: Amanda, Betty</a:t>
            </a:r>
          </a:p>
          <a:p>
            <a:pPr marL="800100" lvl="1" indent="-342900">
              <a:buFont typeface="Arial" panose="020B0604020202020204" pitchFamily="34" charset="0"/>
              <a:buChar char="•"/>
            </a:pPr>
            <a:r>
              <a:rPr lang="en-US" altLang="en-US" sz="2300" dirty="0"/>
              <a:t>Millicent: Caroline, Deborah</a:t>
            </a:r>
          </a:p>
          <a:p>
            <a:pPr marL="342900" indent="-342900">
              <a:buFont typeface="Arial" panose="020B0604020202020204" pitchFamily="34" charset="0"/>
              <a:buChar char="•"/>
            </a:pPr>
            <a:r>
              <a:rPr lang="fr-FR" altLang="en-US" sz="2300" dirty="0"/>
              <a:t>Par erreur, Millicent ouvre le questionnaire de Betty et effectue une sauvegarde partielle</a:t>
            </a:r>
            <a:r>
              <a:rPr lang="en-US" altLang="en-US" sz="2300" dirty="0"/>
              <a:t>. </a:t>
            </a:r>
            <a:r>
              <a:rPr lang="fr-FR" altLang="en-US" sz="2300" dirty="0"/>
              <a:t>Notez que Betty est le numéro de ligne 3 dans le ménage</a:t>
            </a:r>
            <a:endParaRPr lang="en-US" altLang="en-US" sz="2300" dirty="0"/>
          </a:p>
          <a:p>
            <a:pPr marL="342900" indent="-342900">
              <a:buFont typeface="Arial" panose="020B0604020202020204" pitchFamily="34" charset="0"/>
              <a:buChar char="•"/>
            </a:pPr>
            <a:r>
              <a:rPr lang="en-US" altLang="en-US" sz="2300" dirty="0"/>
              <a:t>Purity </a:t>
            </a:r>
            <a:r>
              <a:rPr lang="en-US" altLang="en-US" sz="2300" dirty="0" err="1"/>
              <a:t>enquête</a:t>
            </a:r>
            <a:r>
              <a:rPr lang="en-US" altLang="en-US" sz="2300" dirty="0"/>
              <a:t> Betty </a:t>
            </a:r>
          </a:p>
          <a:p>
            <a:pPr marL="342900" indent="-342900">
              <a:buFont typeface="Arial" panose="020B0604020202020204" pitchFamily="34" charset="0"/>
              <a:buChar char="•"/>
            </a:pPr>
            <a:r>
              <a:rPr lang="fr-FR" altLang="en-US" sz="2300" dirty="0"/>
              <a:t>Lorsque leurs données sont renvoyées au superviseur, les 2 fichiers ont un cas pour Betty 0150-0043-02 et un rapport de doublons est généré</a:t>
            </a:r>
            <a:endParaRPr lang="en-US" altLang="en-US" sz="2300" dirty="0"/>
          </a:p>
        </p:txBody>
      </p:sp>
    </p:spTree>
    <p:extLst>
      <p:ext uri="{BB962C8B-B14F-4D97-AF65-F5344CB8AC3E}">
        <p14:creationId xmlns:p14="http://schemas.microsoft.com/office/powerpoint/2010/main" val="1526614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672548"/>
            <a:ext cx="7772400" cy="609600"/>
          </a:xfrm>
        </p:spPr>
        <p:txBody>
          <a:bodyPr>
            <a:normAutofit fontScale="90000"/>
          </a:bodyPr>
          <a:lstStyle/>
          <a:p>
            <a:r>
              <a:rPr lang="fr-FR" dirty="0"/>
              <a:t>Flux de travail pour corriger les doublons</a:t>
            </a:r>
            <a:br>
              <a:rPr lang="fr-FR" dirty="0"/>
            </a:br>
            <a:endParaRPr lang="fr-FR" dirty="0"/>
          </a:p>
        </p:txBody>
      </p:sp>
      <p:sp>
        <p:nvSpPr>
          <p:cNvPr id="3" name="Content Placeholder 2"/>
          <p:cNvSpPr>
            <a:spLocks noGrp="1"/>
          </p:cNvSpPr>
          <p:nvPr>
            <p:ph idx="1"/>
          </p:nvPr>
        </p:nvSpPr>
        <p:spPr>
          <a:xfrm>
            <a:off x="381000" y="1295400"/>
            <a:ext cx="8382000" cy="5257800"/>
          </a:xfrm>
        </p:spPr>
        <p:txBody>
          <a:bodyPr>
            <a:normAutofit fontScale="92500" lnSpcReduction="20000"/>
          </a:bodyPr>
          <a:lstStyle/>
          <a:p>
            <a:r>
              <a:rPr lang="fr-FR" dirty="0"/>
              <a:t>Si un cas de doublons se produit, il n'est généralement visible que lorsque les données sont renvoyées à la tablette du superviseur.</a:t>
            </a:r>
            <a:endParaRPr lang="en-US" dirty="0"/>
          </a:p>
          <a:p>
            <a:r>
              <a:rPr lang="fr-FR" dirty="0"/>
              <a:t>Le système CAPI vérifie les cas en double chaque fois que le superviseur génère le rapport dans l'option 7 de son menu superviseur</a:t>
            </a:r>
            <a:endParaRPr lang="en-US" dirty="0"/>
          </a:p>
          <a:p>
            <a:r>
              <a:rPr lang="fr-FR" dirty="0"/>
              <a:t>Si un doublon est trouvé, un rapport sera généré identifiant les cas en double</a:t>
            </a:r>
            <a:endParaRPr lang="en-US" dirty="0"/>
          </a:p>
          <a:p>
            <a:r>
              <a:rPr lang="fr-FR" dirty="0"/>
              <a:t>Le superviseur </a:t>
            </a:r>
            <a:r>
              <a:rPr lang="fr-FR" b="1" dirty="0"/>
              <a:t>doit résoudre le problème avant de continuer </a:t>
            </a:r>
            <a:r>
              <a:rPr lang="fr-FR" dirty="0"/>
              <a:t>car il ne pourra pas générer de rapports au niveau de la grappe tant que ceci n’est pas corrigé.</a:t>
            </a:r>
            <a:endParaRPr lang="en-US" dirty="0"/>
          </a:p>
          <a:p>
            <a:r>
              <a:rPr lang="en-US" dirty="0"/>
              <a:t>Le supervisor doit :</a:t>
            </a:r>
          </a:p>
          <a:p>
            <a:pPr lvl="1"/>
            <a:r>
              <a:rPr lang="en-US" dirty="0"/>
              <a:t>Lire le rapport</a:t>
            </a:r>
          </a:p>
          <a:p>
            <a:pPr lvl="1"/>
            <a:r>
              <a:rPr lang="fr-FR" dirty="0"/>
              <a:t>Vérifiez auprès des intervieweurs concernés</a:t>
            </a:r>
            <a:endParaRPr lang="en-US" dirty="0"/>
          </a:p>
          <a:p>
            <a:pPr lvl="1"/>
            <a:r>
              <a:rPr lang="fr-FR" dirty="0"/>
              <a:t>Résoudre le problème en modifiant/supprimant les données </a:t>
            </a:r>
            <a:r>
              <a:rPr lang="fr-FR" b="1" dirty="0"/>
              <a:t>sur la tablette de l'enquêteur</a:t>
            </a:r>
            <a:endParaRPr lang="en-US" b="1" dirty="0"/>
          </a:p>
          <a:p>
            <a:pPr lvl="1"/>
            <a:r>
              <a:rPr lang="fr-FR" dirty="0"/>
              <a:t>Recevoir des données mises à jour du ou des enquêteurs</a:t>
            </a:r>
            <a:endParaRPr lang="en-US" dirty="0"/>
          </a:p>
          <a:p>
            <a:r>
              <a:rPr lang="fr-FR" dirty="0"/>
              <a:t>Exécutez l'option 7 pour vérifier que le cas dupliqué a été résolu</a:t>
            </a:r>
            <a:endParaRPr lang="en-US" dirty="0"/>
          </a:p>
          <a:p>
            <a:endParaRPr lang="fr-FR" dirty="0"/>
          </a:p>
          <a:p>
            <a:endParaRPr lang="fr-FR" dirty="0"/>
          </a:p>
          <a:p>
            <a:endParaRPr lang="en-US" dirty="0"/>
          </a:p>
          <a:p>
            <a:pPr lvl="1"/>
            <a:endParaRPr lang="fr-FR" dirty="0"/>
          </a:p>
        </p:txBody>
      </p:sp>
    </p:spTree>
    <p:extLst>
      <p:ext uri="{BB962C8B-B14F-4D97-AF65-F5344CB8AC3E}">
        <p14:creationId xmlns:p14="http://schemas.microsoft.com/office/powerpoint/2010/main" val="163299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43000" y="381000"/>
            <a:ext cx="7772400" cy="609600"/>
          </a:xfrm>
        </p:spPr>
        <p:txBody>
          <a:bodyPr>
            <a:normAutofit fontScale="90000"/>
          </a:bodyPr>
          <a:lstStyle/>
          <a:p>
            <a:pPr algn="ctr"/>
            <a:br>
              <a:rPr lang="en-US" altLang="en-US" sz="4000" dirty="0"/>
            </a:br>
            <a:r>
              <a:rPr lang="en-US" altLang="en-US" sz="4000" dirty="0" err="1"/>
              <a:t>Trouver</a:t>
            </a:r>
            <a:r>
              <a:rPr lang="en-US" altLang="en-US" sz="4000" dirty="0"/>
              <a:t> les </a:t>
            </a:r>
            <a:r>
              <a:rPr lang="en-US" altLang="en-US" sz="4000" dirty="0" err="1"/>
              <a:t>doublons</a:t>
            </a:r>
            <a:endParaRPr lang="en-US" altLang="en-US" sz="4000" dirty="0"/>
          </a:p>
        </p:txBody>
      </p:sp>
      <p:sp>
        <p:nvSpPr>
          <p:cNvPr id="8195"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8196" name="Picture 4" descr="http://www.ccbhomes.com/wp-content/uploads/2014/09/ste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463"/>
            <a:ext cx="885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p:cNvSpPr txBox="1">
            <a:spLocks/>
          </p:cNvSpPr>
          <p:nvPr/>
        </p:nvSpPr>
        <p:spPr bwMode="auto">
          <a:xfrm>
            <a:off x="-1365250" y="1313534"/>
            <a:ext cx="8521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3200" b="0" kern="0" dirty="0"/>
              <a:t>Un rapport sera </a:t>
            </a:r>
            <a:r>
              <a:rPr lang="en-US" altLang="en-US" sz="3200" b="0" kern="0" dirty="0" err="1"/>
              <a:t>généré</a:t>
            </a:r>
            <a:endParaRPr lang="en-US" altLang="en-US" sz="3200" b="0" kern="0" dirty="0"/>
          </a:p>
        </p:txBody>
      </p:sp>
      <p:pic>
        <p:nvPicPr>
          <p:cNvPr id="4" name="Picture 3">
            <a:extLst>
              <a:ext uri="{FF2B5EF4-FFF2-40B4-BE49-F238E27FC236}">
                <a16:creationId xmlns:a16="http://schemas.microsoft.com/office/drawing/2014/main" id="{8B314294-4E00-4DE5-A511-B4E14FFE28C2}"/>
              </a:ext>
            </a:extLst>
          </p:cNvPr>
          <p:cNvPicPr>
            <a:picLocks noChangeAspect="1"/>
          </p:cNvPicPr>
          <p:nvPr/>
        </p:nvPicPr>
        <p:blipFill>
          <a:blip r:embed="rId4"/>
          <a:stretch>
            <a:fillRect/>
          </a:stretch>
        </p:blipFill>
        <p:spPr>
          <a:xfrm>
            <a:off x="533400" y="2286000"/>
            <a:ext cx="7978525" cy="3594100"/>
          </a:xfrm>
          <a:prstGeom prst="rect">
            <a:avLst/>
          </a:prstGeom>
        </p:spPr>
      </p:pic>
    </p:spTree>
    <p:extLst>
      <p:ext uri="{BB962C8B-B14F-4D97-AF65-F5344CB8AC3E}">
        <p14:creationId xmlns:p14="http://schemas.microsoft.com/office/powerpoint/2010/main" val="87274423"/>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VMX3MACP777Z-1201013908-6550</_dlc_DocId>
    <_dlc_DocIdUrl xmlns="d16efad5-0601-4cf0-b7c2-89968258c777">
      <Url>https://icfonline.sharepoint.com/sites/ihd-dhs/Standard8/_layouts/15/DocIdRedir.aspx?ID=VMX3MACP777Z-1201013908-6550</Url>
      <Description>VMX3MACP777Z-1201013908-6550</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2A4938-A16F-4041-9340-DE5440E72E78}">
  <ds:schemaRefs>
    <ds:schemaRef ds:uri="http://schemas.microsoft.com/sharepoint/events"/>
  </ds:schemaRefs>
</ds:datastoreItem>
</file>

<file path=customXml/itemProps2.xml><?xml version="1.0" encoding="utf-8"?>
<ds:datastoreItem xmlns:ds="http://schemas.openxmlformats.org/officeDocument/2006/customXml" ds:itemID="{688DA9F3-B0A0-46F6-873F-80FFC2CA35E5}">
  <ds:schemaRefs>
    <ds:schemaRef ds:uri="http://schemas.microsoft.com/office/2006/documentManagement/types"/>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9928d3f5-3e66-4ad8-9f84-4cecd2cb0661"/>
    <ds:schemaRef ds:uri="635d47c8-6384-48b1-956b-749588e0e44a"/>
    <ds:schemaRef ds:uri="http://schemas.microsoft.com/office/2006/metadata/properties"/>
    <ds:schemaRef ds:uri="http://purl.org/dc/elements/1.1/"/>
    <ds:schemaRef ds:uri="d16efad5-0601-4cf0-b7c2-89968258c777"/>
  </ds:schemaRefs>
</ds:datastoreItem>
</file>

<file path=customXml/itemProps3.xml><?xml version="1.0" encoding="utf-8"?>
<ds:datastoreItem xmlns:ds="http://schemas.openxmlformats.org/officeDocument/2006/customXml" ds:itemID="{05672087-1417-41AF-90CE-56CF6E27977D}"/>
</file>

<file path=customXml/itemProps4.xml><?xml version="1.0" encoding="utf-8"?>
<ds:datastoreItem xmlns:ds="http://schemas.openxmlformats.org/officeDocument/2006/customXml" ds:itemID="{AB90D245-0837-47C9-9C69-75072F91A4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10477</TotalTime>
  <Words>1628</Words>
  <Application>Microsoft Office PowerPoint</Application>
  <PresentationFormat>On-screen Show (4:3)</PresentationFormat>
  <Paragraphs>190</Paragraphs>
  <Slides>22</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Gill Sans MT</vt:lpstr>
      <vt:lpstr>Times</vt:lpstr>
      <vt:lpstr>Office Theme</vt:lpstr>
      <vt:lpstr>1_Office Theme</vt:lpstr>
      <vt:lpstr>Traiter les cas de doublons et modifier les identifiants</vt:lpstr>
      <vt:lpstr>Que sont les cas de doublons et pourquoi posent-ils problème ?</vt:lpstr>
      <vt:lpstr>Identifiants uniques dans le CMIS</vt:lpstr>
      <vt:lpstr>Comment sont créés les cas de doublon : Ménages</vt:lpstr>
      <vt:lpstr>Comment sont créés les cas de doublon : Exemple de ménage</vt:lpstr>
      <vt:lpstr>Comment sont créés les cas de doublon : Questionnaires femme et homme</vt:lpstr>
      <vt:lpstr>Comment sont créés les cas de doublon : Exemple des données de femme</vt:lpstr>
      <vt:lpstr>Flux de travail pour corriger les doublons </vt:lpstr>
      <vt:lpstr> Trouver les doublons</vt:lpstr>
      <vt:lpstr> Trouver les doublons</vt:lpstr>
      <vt:lpstr>Étapes pour résoudre les doublons </vt:lpstr>
      <vt:lpstr>PowerPoint Presentation</vt:lpstr>
      <vt:lpstr>Correction des doublons - Résumé </vt:lpstr>
      <vt:lpstr>Comment supprimer un cas ou modifier des ID</vt:lpstr>
      <vt:lpstr>Ouvrir l'outil de suppression/ modification</vt:lpstr>
      <vt:lpstr>Supprimer ou Modifier</vt:lpstr>
      <vt:lpstr>Réparation</vt:lpstr>
      <vt:lpstr>Demonstration Videos</vt:lpstr>
      <vt:lpstr>Comment éviter de créer des doublons : Superviseurs</vt:lpstr>
      <vt:lpstr>Comment éviter de créer des doublons : Enquêteurs</vt:lpstr>
      <vt:lpstr>POINTS ESSENTIELS</vt:lpstr>
      <vt:lpstr>Exercice</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Harouna KOCHE</cp:lastModifiedBy>
  <cp:revision>222</cp:revision>
  <dcterms:created xsi:type="dcterms:W3CDTF">2015-12-15T14:16:42Z</dcterms:created>
  <dcterms:modified xsi:type="dcterms:W3CDTF">2022-04-17T11:54:03Z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22f84ef7-cf81-45d9-a589-ae680cc1a688</vt:lpwstr>
  </property>
</Properties>
</file>