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5"/>
  </p:sldMasterIdLst>
  <p:notesMasterIdLst>
    <p:notesMasterId r:id="rId18"/>
  </p:notesMasterIdLst>
  <p:handoutMasterIdLst>
    <p:handoutMasterId r:id="rId19"/>
  </p:handoutMasterIdLst>
  <p:sldIdLst>
    <p:sldId id="336" r:id="rId6"/>
    <p:sldId id="356" r:id="rId7"/>
    <p:sldId id="351" r:id="rId8"/>
    <p:sldId id="358" r:id="rId9"/>
    <p:sldId id="364" r:id="rId10"/>
    <p:sldId id="363" r:id="rId11"/>
    <p:sldId id="370" r:id="rId12"/>
    <p:sldId id="348" r:id="rId13"/>
    <p:sldId id="365" r:id="rId14"/>
    <p:sldId id="366" r:id="rId15"/>
    <p:sldId id="368" r:id="rId16"/>
    <p:sldId id="3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6C"/>
    <a:srgbClr val="BA0C2F"/>
    <a:srgbClr val="FFFFFF"/>
    <a:srgbClr val="6C6463"/>
    <a:srgbClr val="CFCDC9"/>
    <a:srgbClr val="651D32"/>
    <a:srgbClr val="0067B9"/>
    <a:srgbClr val="A7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74" autoAdjust="0"/>
  </p:normalViewPr>
  <p:slideViewPr>
    <p:cSldViewPr snapToObjects="1">
      <p:cViewPr varScale="1">
        <p:scale>
          <a:sx n="74" d="100"/>
          <a:sy n="74" d="100"/>
        </p:scale>
        <p:origin x="1133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D9E48-5E7F-D24C-87D5-695B18367D24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B10C2-C6DD-5A4A-BF1B-B012B8BA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7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357CE-B3EB-1B4A-84E5-C1E2DF427ABD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A558B-E4E9-A94A-B9C1-029E46A7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3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76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back to previous</a:t>
            </a:r>
            <a:r>
              <a:rPr lang="en-US" baseline="0" dirty="0"/>
              <a:t> slide and go over each point of day 1 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82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5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8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19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60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Practice on your laptop and bring back the original codes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participants to practice and to bring back original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5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49C05-927F-3348-96DF-9086CF2761D6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4/18/2022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pic>
        <p:nvPicPr>
          <p:cNvPr id="6" name="Picture 5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8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EFCCD6E-223D-4F17-9578-6D913E4DA1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B3F2355-88FF-48E7-8FD2-8C6E1F0EF4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5BC27C2-AA89-45EC-8C3B-E063481A98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B7DFB5-C5D2-4D1E-A3E3-37E53C797AA9}" type="slidenum"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6420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EAD97D-F3D0-4203-AC93-1C2FF6F394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34C866-D281-4991-8435-8C745A3B49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860F0A-E20E-466C-AFF0-AE716DA58D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61205E-47FA-4B71-A8FB-29D38DF321ED}" type="slidenum"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583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8D1D2E1-BA33-46D1-B738-A52097548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B7E4044-C32D-434D-A9A7-9EE5484514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8DB0960-4F66-4ED4-9646-2FA1F23AA8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B289FF-BE54-4549-806C-228D38171090}" type="slidenum"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383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6ABF93-8CD2-4C4A-A8DF-628EDE37AF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10D048E-AB84-47B6-A8A7-4893489C65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9200DAC-EF7E-4289-96CD-9D552A169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FB123C-9A49-4174-B432-7441A62990F1}" type="slidenum"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422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d/Gray 1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4/18/2022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95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104" y="4572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017F59-29DA-6F48-B92A-5AD511CC2D63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4/18/2022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9224"/>
            <a:ext cx="2895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2222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86288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BA0C2F"/>
          </a:solidFill>
          <a:latin typeface="Gill Sans MT"/>
          <a:ea typeface="+mj-ea"/>
          <a:cs typeface="Gill Sans MT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1pPr>
      <a:lvl2pPr marL="684213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2pPr>
      <a:lvl3pPr marL="914400" indent="-230188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6C6463"/>
          </a:solidFill>
          <a:latin typeface="Gill Sans MT"/>
          <a:ea typeface="+mn-ea"/>
          <a:cs typeface="Gill Sans MT"/>
        </a:defRPr>
      </a:lvl3pPr>
      <a:lvl4pPr marL="1146175" indent="-231775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4pPr>
      <a:lvl5pPr marL="1255713" indent="-230188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6C6463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14400" y="977899"/>
            <a:ext cx="6934200" cy="1077218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4800" dirty="0"/>
              <a:t>Réparation du Code Résultat du Questionnaire Ménage</a:t>
            </a:r>
            <a:endParaRPr lang="en-US" altLang="en-US" sz="4000" dirty="0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29DFC-BD14-4599-8CB6-374B1C09B108}"/>
              </a:ext>
            </a:extLst>
          </p:cNvPr>
          <p:cNvSpPr txBox="1"/>
          <p:nvPr/>
        </p:nvSpPr>
        <p:spPr>
          <a:xfrm>
            <a:off x="228600" y="5005389"/>
            <a:ext cx="8516937" cy="769937"/>
          </a:xfrm>
          <a:prstGeom prst="rect">
            <a:avLst/>
          </a:prstGeom>
          <a:noFill/>
          <a:ln>
            <a:solidFill>
              <a:srgbClr val="C2113A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" b="1" dirty="0" err="1">
                <a:latin typeface="+mn-lt"/>
              </a:rPr>
              <a:t>Transfert</a:t>
            </a:r>
            <a:r>
              <a:rPr lang="en-US" sz="2200" b="1" dirty="0">
                <a:latin typeface="+mn-lt"/>
              </a:rPr>
              <a:t> de </a:t>
            </a:r>
            <a:r>
              <a:rPr lang="en-US" sz="2200" b="1" dirty="0" err="1">
                <a:latin typeface="+mn-lt"/>
              </a:rPr>
              <a:t>données</a:t>
            </a:r>
            <a:r>
              <a:rPr lang="en-US" sz="2200" b="1" dirty="0">
                <a:latin typeface="+mn-lt"/>
              </a:rPr>
              <a:t>: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Enquêteur</a:t>
            </a:r>
            <a:r>
              <a:rPr lang="en-US" sz="2200" dirty="0">
                <a:latin typeface="+mn-lt"/>
              </a:rPr>
              <a:t> (</a:t>
            </a:r>
            <a:r>
              <a:rPr lang="en-US" sz="2200" i="1" dirty="0" err="1">
                <a:latin typeface="+mn-lt"/>
              </a:rPr>
              <a:t>expéditeur</a:t>
            </a:r>
            <a:r>
              <a:rPr lang="en-US" sz="2200" i="1" dirty="0">
                <a:latin typeface="+mn-lt"/>
              </a:rPr>
              <a:t>) </a:t>
            </a:r>
            <a:r>
              <a:rPr lang="en-US" sz="2200" dirty="0">
                <a:latin typeface="+mn-lt"/>
              </a:rPr>
              <a:t>&gt;&gt; </a:t>
            </a:r>
            <a:r>
              <a:rPr lang="en-US" sz="2200" dirty="0">
                <a:solidFill>
                  <a:srgbClr val="1E4ABD"/>
                </a:solidFill>
                <a:latin typeface="+mn-lt"/>
              </a:rPr>
              <a:t>Bluetooth</a:t>
            </a:r>
            <a:r>
              <a:rPr lang="en-US" sz="2200" dirty="0">
                <a:latin typeface="+mn-lt"/>
              </a:rPr>
              <a:t> &gt;&gt; </a:t>
            </a:r>
            <a:r>
              <a:rPr lang="en-US" sz="2200" dirty="0" err="1">
                <a:latin typeface="+mn-lt"/>
              </a:rPr>
              <a:t>Superviseur</a:t>
            </a:r>
            <a:r>
              <a:rPr lang="en-US" sz="2200" dirty="0">
                <a:latin typeface="+mn-lt"/>
              </a:rPr>
              <a:t> (</a:t>
            </a:r>
            <a:r>
              <a:rPr lang="en-US" sz="2200" i="1" dirty="0" err="1">
                <a:latin typeface="+mn-lt"/>
              </a:rPr>
              <a:t>destinataire</a:t>
            </a:r>
            <a:r>
              <a:rPr lang="en-US" sz="2200" dirty="0">
                <a:latin typeface="+mn-lt"/>
              </a:rPr>
              <a:t>) &gt;&gt; </a:t>
            </a:r>
            <a:r>
              <a:rPr lang="en-US" sz="2200" dirty="0">
                <a:solidFill>
                  <a:srgbClr val="1E4ABD"/>
                </a:solidFill>
                <a:latin typeface="+mn-lt"/>
              </a:rPr>
              <a:t>IFSS</a:t>
            </a:r>
            <a:r>
              <a:rPr lang="en-US" sz="2200" dirty="0">
                <a:latin typeface="+mn-lt"/>
              </a:rPr>
              <a:t> &gt;&gt; Bureau Central</a:t>
            </a:r>
          </a:p>
        </p:txBody>
      </p:sp>
    </p:spTree>
    <p:extLst>
      <p:ext uri="{BB962C8B-B14F-4D97-AF65-F5344CB8AC3E}">
        <p14:creationId xmlns:p14="http://schemas.microsoft.com/office/powerpoint/2010/main" val="316588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1230570"/>
            <a:ext cx="8686800" cy="507313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4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4"/>
                </a:solidFill>
              </a:rPr>
              <a:t>Avant d'apporter des modifications, vérifiez le numéro MG, le nom et l'adresse</a:t>
            </a:r>
            <a:endParaRPr lang="en-US" dirty="0">
              <a:solidFill>
                <a:schemeClr val="accent4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4"/>
                </a:solidFill>
              </a:rPr>
              <a:t>Cliquez sur le champ résultat du ménage et sélectionnez le résultat</a:t>
            </a:r>
            <a:endParaRPr lang="en-US" dirty="0">
              <a:solidFill>
                <a:schemeClr val="accent4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4"/>
                </a:solidFill>
              </a:rPr>
              <a:t>Cet outil peut être utilisé pour réparer le code de l'enquêteur</a:t>
            </a:r>
            <a:endParaRPr lang="en-US" dirty="0">
              <a:solidFill>
                <a:schemeClr val="accent4"/>
              </a:solidFill>
            </a:endParaRPr>
          </a:p>
          <a:p>
            <a:pPr marL="454025" lvl="1" indent="0">
              <a:buNone/>
            </a:pPr>
            <a:r>
              <a:rPr lang="en-US" dirty="0">
                <a:solidFill>
                  <a:schemeClr val="accent4"/>
                </a:solidFill>
              </a:rPr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1000" y="783878"/>
            <a:ext cx="7772400" cy="523220"/>
          </a:xfrm>
        </p:spPr>
        <p:txBody>
          <a:bodyPr/>
          <a:lstStyle/>
          <a:p>
            <a:r>
              <a:rPr lang="fr-FR" sz="2800" dirty="0">
                <a:solidFill>
                  <a:schemeClr val="tx1"/>
                </a:solidFill>
              </a:rPr>
              <a:t>Sélectionnez le ménage à réparer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" y="3476625"/>
            <a:ext cx="7019925" cy="2038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743" y="3767137"/>
            <a:ext cx="2352675" cy="267652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3886200" y="4419600"/>
            <a:ext cx="2209800" cy="95011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44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15191" y="1627292"/>
            <a:ext cx="8686800" cy="45586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Utilisez la même procédure pour corriger code de  l'enquêteur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Menu </a:t>
            </a:r>
            <a:r>
              <a:rPr lang="en-US" b="1" dirty="0" err="1"/>
              <a:t>enquêteur</a:t>
            </a:r>
            <a:endParaRPr lang="en-US" b="1" dirty="0"/>
          </a:p>
          <a:p>
            <a:pPr marL="857250" lvl="2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4"/>
                </a:solidFill>
              </a:rPr>
              <a:t>&gt;&gt; Option A – </a:t>
            </a:r>
            <a:r>
              <a:rPr lang="en-US" dirty="0" err="1">
                <a:solidFill>
                  <a:schemeClr val="accent4"/>
                </a:solidFill>
              </a:rPr>
              <a:t>Echange</a:t>
            </a:r>
            <a:r>
              <a:rPr lang="en-US" dirty="0">
                <a:solidFill>
                  <a:schemeClr val="accent4"/>
                </a:solidFill>
              </a:rPr>
              <a:t> de </a:t>
            </a:r>
            <a:r>
              <a:rPr lang="en-US" dirty="0" err="1">
                <a:solidFill>
                  <a:schemeClr val="accent4"/>
                </a:solidFill>
              </a:rPr>
              <a:t>données</a:t>
            </a:r>
            <a:r>
              <a:rPr lang="en-US" dirty="0">
                <a:solidFill>
                  <a:schemeClr val="accent4"/>
                </a:solidFill>
              </a:rPr>
              <a:t>/</a:t>
            </a:r>
            <a:r>
              <a:rPr lang="en-US" dirty="0" err="1">
                <a:solidFill>
                  <a:schemeClr val="accent4"/>
                </a:solidFill>
              </a:rPr>
              <a:t>autres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err="1">
                <a:solidFill>
                  <a:schemeClr val="accent4"/>
                </a:solidFill>
              </a:rPr>
              <a:t>utilitaires</a:t>
            </a:r>
            <a:endParaRPr lang="en-US" dirty="0">
              <a:solidFill>
                <a:schemeClr val="accent4"/>
              </a:solidFill>
            </a:endParaRPr>
          </a:p>
          <a:p>
            <a:pPr marL="857250" lvl="2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4"/>
                </a:solidFill>
              </a:rPr>
              <a:t>&gt;&gt; Option 7: </a:t>
            </a:r>
            <a:r>
              <a:rPr lang="fr-FR" dirty="0">
                <a:solidFill>
                  <a:schemeClr val="accent4"/>
                </a:solidFill>
              </a:rPr>
              <a:t>Corriger code enquêteur/ résultat dans un MG</a:t>
            </a:r>
            <a:endParaRPr lang="en-US" dirty="0">
              <a:solidFill>
                <a:schemeClr val="accent4"/>
              </a:solidFill>
            </a:endParaRPr>
          </a:p>
          <a:p>
            <a:pPr marL="857250" lvl="2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4"/>
                </a:solidFill>
              </a:rPr>
              <a:t>&gt;&gt; </a:t>
            </a:r>
            <a:r>
              <a:rPr lang="fr-FR" dirty="0">
                <a:solidFill>
                  <a:schemeClr val="tx1"/>
                </a:solidFill>
              </a:rPr>
              <a:t>Sélectionnez le ménage dont l'affectation doit changer</a:t>
            </a:r>
            <a:endParaRPr lang="en-US" dirty="0">
              <a:solidFill>
                <a:schemeClr val="tx1"/>
              </a:solidFill>
            </a:endParaRPr>
          </a:p>
          <a:p>
            <a:pPr lvl="2" indent="0">
              <a:lnSpc>
                <a:spcPct val="15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Avant d'apporter des modifications, vérifiez le numéro MG, le nom et l'adresse</a:t>
            </a:r>
            <a:endParaRPr lang="en-US" dirty="0">
              <a:solidFill>
                <a:srgbClr val="FF0000"/>
              </a:solidFill>
            </a:endParaRPr>
          </a:p>
          <a:p>
            <a:pPr lvl="2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4"/>
                </a:solidFill>
              </a:rPr>
              <a:t>&gt;&gt;</a:t>
            </a:r>
            <a:r>
              <a:rPr lang="fr-FR" dirty="0">
                <a:solidFill>
                  <a:schemeClr val="accent4"/>
                </a:solidFill>
              </a:rPr>
              <a:t> Cliquez sur le code enquêteur et entrez le bon (ou le vôtre)</a:t>
            </a:r>
            <a:endParaRPr lang="en-US" dirty="0">
              <a:solidFill>
                <a:schemeClr val="accent4"/>
              </a:solidFill>
            </a:endParaRPr>
          </a:p>
          <a:p>
            <a:pPr marL="857250" lvl="2" indent="0">
              <a:buNone/>
            </a:pPr>
            <a:endParaRPr lang="en-US" dirty="0">
              <a:solidFill>
                <a:schemeClr val="accent4"/>
              </a:solidFill>
            </a:endParaRPr>
          </a:p>
          <a:p>
            <a:pPr marL="854075" lvl="2" indent="0">
              <a:buNone/>
            </a:pPr>
            <a:endParaRPr lang="en-US" dirty="0">
              <a:solidFill>
                <a:schemeClr val="accent4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0"/>
            <a:endParaRPr lang="en-US" dirty="0"/>
          </a:p>
          <a:p>
            <a:pPr lvl="1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EE842-7F99-40CE-BB0E-A2A806DE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6007"/>
            <a:ext cx="7467600" cy="646331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Pratique 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388CC87-2A50-496C-820D-02C94F21B2BE}"/>
              </a:ext>
            </a:extLst>
          </p:cNvPr>
          <p:cNvSpPr txBox="1">
            <a:spLocks/>
          </p:cNvSpPr>
          <p:nvPr/>
        </p:nvSpPr>
        <p:spPr bwMode="auto">
          <a:xfrm>
            <a:off x="211873" y="1288185"/>
            <a:ext cx="853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BA0C2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defTabSz="914400"/>
            <a:r>
              <a:rPr lang="en-US" sz="2800" kern="0" dirty="0">
                <a:solidFill>
                  <a:schemeClr val="tx1"/>
                </a:solidFill>
              </a:rPr>
              <a:t>II. </a:t>
            </a:r>
            <a:r>
              <a:rPr lang="fr-FR" sz="2800" kern="0" dirty="0">
                <a:solidFill>
                  <a:schemeClr val="tx1"/>
                </a:solidFill>
              </a:rPr>
              <a:t>Code de l'enquêteur dans l’affectation</a:t>
            </a:r>
            <a:endParaRPr lang="en-US" sz="2800" kern="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D1B55-A1B5-4063-8BE8-7E4F98A26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181600"/>
            <a:ext cx="6631258" cy="1524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4C6BAC-9866-41D1-9158-D0DB94410DE9}"/>
              </a:ext>
            </a:extLst>
          </p:cNvPr>
          <p:cNvSpPr/>
          <p:nvPr/>
        </p:nvSpPr>
        <p:spPr bwMode="auto">
          <a:xfrm>
            <a:off x="3581400" y="6172200"/>
            <a:ext cx="8382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294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6104" y="2202584"/>
            <a:ext cx="8060169" cy="42835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fr-FR" sz="2800" dirty="0"/>
              <a:t>Pratiquez avec la réparation du code de résultat MG</a:t>
            </a:r>
            <a:endParaRPr lang="en-US" sz="2800" dirty="0"/>
          </a:p>
          <a:p>
            <a:endParaRPr lang="en-US" sz="2800" dirty="0"/>
          </a:p>
          <a:p>
            <a:r>
              <a:rPr lang="fr-FR" sz="2800" dirty="0"/>
              <a:t>Pratiquez avec la réparation du code de l’enquêteur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lvl="0"/>
            <a:endParaRPr lang="en-US" dirty="0"/>
          </a:p>
          <a:p>
            <a:pPr lvl="1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EE842-7F99-40CE-BB0E-A2A806DE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56007"/>
            <a:ext cx="7198112" cy="646331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Pratique </a:t>
            </a:r>
          </a:p>
        </p:txBody>
      </p:sp>
    </p:spTree>
    <p:extLst>
      <p:ext uri="{BB962C8B-B14F-4D97-AF65-F5344CB8AC3E}">
        <p14:creationId xmlns:p14="http://schemas.microsoft.com/office/powerpoint/2010/main" val="1653955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81000" y="1828800"/>
            <a:ext cx="8763000" cy="4657344"/>
          </a:xfrm>
        </p:spPr>
        <p:txBody>
          <a:bodyPr>
            <a:normAutofit fontScale="92500" lnSpcReduction="20000"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fr-FR" sz="2800" dirty="0"/>
              <a:t>Ce problème survient lorsque le superviseur envoie à un enquêteur une nouvelle affectation MG </a:t>
            </a:r>
            <a:r>
              <a:rPr lang="fr-FR" sz="2800" b="1" u="sng" dirty="0"/>
              <a:t>avant</a:t>
            </a:r>
            <a:r>
              <a:rPr lang="fr-FR" sz="2800" dirty="0"/>
              <a:t> de recevoir des données déjà collectées par enquêteur</a:t>
            </a:r>
            <a:endParaRPr lang="en-US" sz="2800" dirty="0"/>
          </a:p>
          <a:p>
            <a:r>
              <a:rPr lang="fr-FR" sz="2800" dirty="0"/>
              <a:t>Résultat : lorsqu'une nouvelle affectation de MG est envoyée à l'enquêteur, le statut du résultat existant pour les interviews faites par cet intervieweur peut être écrasé et défini comme "Non visité"</a:t>
            </a:r>
            <a:endParaRPr lang="en-US" sz="2800" dirty="0"/>
          </a:p>
          <a:p>
            <a:r>
              <a:rPr lang="fr-FR" sz="2800" dirty="0"/>
              <a:t>Subitement, en utilisant le menu de l'enquêteur pour accéder au ménage, les interviews MG qui sont terminées ou en cours semblent ne pas avoir été visités</a:t>
            </a:r>
            <a:endParaRPr lang="en-US" sz="2800" dirty="0"/>
          </a:p>
          <a:p>
            <a:pPr lvl="0"/>
            <a:endParaRPr lang="en-US" dirty="0"/>
          </a:p>
          <a:p>
            <a:pPr lvl="1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t>4/18/2022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2400" y="1183958"/>
            <a:ext cx="8991600" cy="954107"/>
          </a:xfrm>
        </p:spPr>
        <p:txBody>
          <a:bodyPr/>
          <a:lstStyle/>
          <a:p>
            <a:r>
              <a:rPr lang="en-US" dirty="0">
                <a:solidFill>
                  <a:srgbClr val="002F6C"/>
                </a:solidFill>
              </a:rPr>
              <a:t>“</a:t>
            </a:r>
            <a:r>
              <a:rPr lang="fr-FR" dirty="0">
                <a:solidFill>
                  <a:srgbClr val="002F6C"/>
                </a:solidFill>
              </a:rPr>
              <a:t>Je n'arrive pas à accéder à une enquête ménage/femme </a:t>
            </a:r>
            <a:r>
              <a:rPr lang="en-US" dirty="0">
                <a:solidFill>
                  <a:srgbClr val="002F6C"/>
                </a:solidFill>
              </a:rPr>
              <a:t>!!!!”</a:t>
            </a:r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388CC87-2A50-496C-820D-02C94F21B2BE}"/>
              </a:ext>
            </a:extLst>
          </p:cNvPr>
          <p:cNvSpPr txBox="1">
            <a:spLocks/>
          </p:cNvSpPr>
          <p:nvPr/>
        </p:nvSpPr>
        <p:spPr bwMode="auto">
          <a:xfrm>
            <a:off x="990600" y="533400"/>
            <a:ext cx="853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BA0C2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defTabSz="914400"/>
            <a:r>
              <a:rPr lang="fr-FR" sz="2800" b="0" kern="0" dirty="0">
                <a:solidFill>
                  <a:schemeClr val="bg2"/>
                </a:solidFill>
              </a:rPr>
              <a:t>Problèmes avec les codes de résultat du ménage</a:t>
            </a:r>
            <a:endParaRPr lang="en-US" sz="2800" b="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822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981200" y="464318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fr-FR" altLang="en-US" dirty="0"/>
              <a:t>Statut initial de l'échantillon - affectation</a:t>
            </a:r>
            <a:endParaRPr lang="en-US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FontTx/>
              <a:buNone/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15943"/>
            <a:ext cx="8229601" cy="4648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57948" y="2362200"/>
            <a:ext cx="457200" cy="441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932880" y="1432560"/>
            <a:ext cx="1652168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58280" y="1787723"/>
            <a:ext cx="1399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Not visited yet</a:t>
            </a:r>
          </a:p>
        </p:txBody>
      </p:sp>
    </p:spTree>
    <p:extLst>
      <p:ext uri="{BB962C8B-B14F-4D97-AF65-F5344CB8AC3E}">
        <p14:creationId xmlns:p14="http://schemas.microsoft.com/office/powerpoint/2010/main" val="3070424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1295400"/>
            <a:ext cx="7772400" cy="609600"/>
          </a:xfrm>
        </p:spPr>
        <p:txBody>
          <a:bodyPr/>
          <a:lstStyle/>
          <a:p>
            <a:r>
              <a:rPr lang="fr-FR" altLang="en-US" dirty="0"/>
              <a:t>Tablette de l’enquêteur : accéder à un ménage</a:t>
            </a:r>
            <a:endParaRPr lang="en-US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763000" cy="5150005"/>
          </a:xfrm>
        </p:spPr>
        <p:txBody>
          <a:bodyPr>
            <a:normAutofit/>
          </a:bodyPr>
          <a:lstStyle/>
          <a:p>
            <a:pPr marL="800100" lvl="1" indent="-342900">
              <a:defRPr/>
            </a:pPr>
            <a:r>
              <a:rPr lang="en-US" altLang="en-US" dirty="0"/>
              <a:t>Menu </a:t>
            </a:r>
            <a:r>
              <a:rPr lang="en-US" altLang="en-US" dirty="0" err="1"/>
              <a:t>enquêteur</a:t>
            </a:r>
            <a:r>
              <a:rPr lang="en-US" altLang="en-US" dirty="0"/>
              <a:t> &gt;&gt; option 1,2 or 3 &gt;&gt; </a:t>
            </a:r>
            <a:r>
              <a:rPr lang="en-US" altLang="en-US" dirty="0" err="1"/>
              <a:t>Affecté</a:t>
            </a:r>
            <a:r>
              <a:rPr lang="en-US" altLang="en-US" dirty="0"/>
              <a:t> à </a:t>
            </a:r>
            <a:r>
              <a:rPr lang="en-US" altLang="en-US" dirty="0" err="1"/>
              <a:t>moi</a:t>
            </a:r>
            <a:endParaRPr lang="en-US" altLang="en-US" dirty="0"/>
          </a:p>
          <a:p>
            <a:pPr marL="457200" lvl="1" indent="0">
              <a:buNone/>
              <a:defRPr/>
            </a:pPr>
            <a:endParaRPr lang="en-US" altLang="en-US" dirty="0"/>
          </a:p>
          <a:p>
            <a:pPr marL="457200" lvl="1" indent="0">
              <a:buFontTx/>
              <a:buNone/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en-US" dirty="0">
              <a:solidFill>
                <a:srgbClr val="0070C0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fr-FR" altLang="en-US" dirty="0">
                <a:solidFill>
                  <a:srgbClr val="0070C0"/>
                </a:solidFill>
              </a:rPr>
              <a:t>Lors du transfert des données au superviseur</a:t>
            </a:r>
          </a:p>
          <a:p>
            <a:pPr marL="0" indent="0">
              <a:buFontTx/>
              <a:buNone/>
              <a:defRPr/>
            </a:pPr>
            <a:r>
              <a:rPr lang="fr-FR" altLang="en-US" dirty="0">
                <a:solidFill>
                  <a:srgbClr val="0070C0"/>
                </a:solidFill>
              </a:rPr>
              <a:t>La feuille d'affectation est mise à jour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752631"/>
            <a:ext cx="7046023" cy="180996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82000" y="4440438"/>
            <a:ext cx="328496" cy="1093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391400" y="2533431"/>
            <a:ext cx="1600200" cy="1143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30967" y="577754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0= </a:t>
            </a:r>
            <a:r>
              <a:rPr lang="fr-FR" dirty="0"/>
              <a:t>Non visité ou partiel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88624" y="2533431"/>
            <a:ext cx="1716976" cy="1143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29200" y="290133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2= </a:t>
            </a:r>
            <a:r>
              <a:rPr lang="en-US" dirty="0" err="1"/>
              <a:t>Incomplet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906749" y="5685567"/>
            <a:ext cx="1902501" cy="8676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91400" y="29910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1= </a:t>
            </a:r>
            <a:r>
              <a:rPr lang="en-US" dirty="0" err="1"/>
              <a:t>Rempli</a:t>
            </a:r>
            <a:endParaRPr lang="en-US" dirty="0"/>
          </a:p>
        </p:txBody>
      </p:sp>
      <p:cxnSp>
        <p:nvCxnSpPr>
          <p:cNvPr id="9" name="Straight Arrow Connector 8"/>
          <p:cNvCxnSpPr>
            <a:cxnSpLocks/>
            <a:stCxn id="10" idx="5"/>
          </p:cNvCxnSpPr>
          <p:nvPr/>
        </p:nvCxnSpPr>
        <p:spPr>
          <a:xfrm>
            <a:off x="6454155" y="3509043"/>
            <a:ext cx="425818" cy="136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4" idx="3"/>
          </p:cNvCxnSpPr>
          <p:nvPr/>
        </p:nvCxnSpPr>
        <p:spPr>
          <a:xfrm flipH="1">
            <a:off x="7012523" y="3509043"/>
            <a:ext cx="613221" cy="114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2" idx="0"/>
          </p:cNvCxnSpPr>
          <p:nvPr/>
        </p:nvCxnSpPr>
        <p:spPr>
          <a:xfrm flipV="1">
            <a:off x="6858000" y="5251866"/>
            <a:ext cx="87367" cy="433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0D49B7C-A292-4E7A-AE46-2D9287155789}"/>
              </a:ext>
            </a:extLst>
          </p:cNvPr>
          <p:cNvSpPr/>
          <p:nvPr/>
        </p:nvSpPr>
        <p:spPr bwMode="auto">
          <a:xfrm>
            <a:off x="228600" y="2464261"/>
            <a:ext cx="4059937" cy="88853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5447401-B4EB-47BD-9C38-8E171FFC8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37" y="2534189"/>
            <a:ext cx="3733800" cy="69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7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1219200"/>
            <a:ext cx="7772400" cy="609600"/>
          </a:xfrm>
        </p:spPr>
        <p:txBody>
          <a:bodyPr>
            <a:normAutofit/>
          </a:bodyPr>
          <a:lstStyle/>
          <a:p>
            <a:r>
              <a:rPr lang="fr-FR" altLang="en-US" dirty="0"/>
              <a:t>Mise à jour du fichier de données d'affectation</a:t>
            </a:r>
            <a:endParaRPr lang="en-US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876800"/>
          </a:xfrm>
        </p:spPr>
        <p:txBody>
          <a:bodyPr>
            <a:normAutofit/>
          </a:bodyPr>
          <a:lstStyle/>
          <a:p>
            <a:pPr marL="800100" lvl="1" indent="-342900">
              <a:defRPr/>
            </a:pPr>
            <a:r>
              <a:rPr lang="fr-FR" altLang="en-US" dirty="0">
                <a:solidFill>
                  <a:schemeClr val="tx1"/>
                </a:solidFill>
              </a:rPr>
              <a:t>Le transfert de données met le fichier d'affectation à jour </a:t>
            </a:r>
            <a:r>
              <a:rPr lang="en-US" altLang="en-US" dirty="0">
                <a:solidFill>
                  <a:schemeClr val="tx1"/>
                </a:solidFill>
              </a:rPr>
              <a:t>:  </a:t>
            </a:r>
            <a:r>
              <a:rPr lang="en-US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Nom du chef MG, </a:t>
            </a:r>
            <a:r>
              <a:rPr lang="en-US" altLang="en-US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résultat</a:t>
            </a:r>
            <a:r>
              <a:rPr lang="en-US" alt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….</a:t>
            </a:r>
          </a:p>
          <a:p>
            <a:pPr marL="457200" lvl="1" indent="0">
              <a:buNone/>
              <a:defRPr/>
            </a:pPr>
            <a:endParaRPr lang="en-US" altLang="en-US" dirty="0"/>
          </a:p>
          <a:p>
            <a:pPr marL="457200" lvl="1" indent="0">
              <a:buFontTx/>
              <a:buNone/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endParaRPr lang="en-US" altLang="en-US" dirty="0">
              <a:solidFill>
                <a:srgbClr val="0070C0"/>
              </a:solidFill>
            </a:endParaRPr>
          </a:p>
          <a:p>
            <a:pPr marL="0" indent="0">
              <a:buFontTx/>
              <a:buNone/>
              <a:defRPr/>
            </a:pP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90800"/>
            <a:ext cx="7848600" cy="42100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39000" y="2971800"/>
            <a:ext cx="533400" cy="198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95600" y="2971800"/>
            <a:ext cx="4038600" cy="1485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49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352800" y="304800"/>
            <a:ext cx="4114800" cy="533400"/>
          </a:xfrm>
        </p:spPr>
        <p:txBody>
          <a:bodyPr>
            <a:noAutofit/>
          </a:bodyPr>
          <a:lstStyle/>
          <a:p>
            <a:r>
              <a:rPr lang="en-US" altLang="en-US" sz="3600" dirty="0" err="1"/>
              <a:t>Leçon</a:t>
            </a:r>
            <a:r>
              <a:rPr lang="en-US" altLang="en-US" sz="3600" dirty="0"/>
              <a:t> apprise</a:t>
            </a:r>
            <a:endParaRPr lang="en-US" alt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5105400"/>
          </a:xfrm>
        </p:spPr>
        <p:txBody>
          <a:bodyPr>
            <a:normAutofit/>
          </a:bodyPr>
          <a:lstStyle/>
          <a:p>
            <a:pPr marL="454025" lvl="1" indent="0">
              <a:buNone/>
            </a:pPr>
            <a:r>
              <a:rPr lang="fr-FR" altLang="en-US" sz="3600" dirty="0"/>
              <a:t>Transférez toujours les données de l’enquêteur au superviseur avant d'effectuer un nouveau transfert d'affectation</a:t>
            </a:r>
            <a:r>
              <a:rPr lang="en-US" altLang="en-US" sz="3600" dirty="0"/>
              <a:t> !</a:t>
            </a:r>
          </a:p>
          <a:p>
            <a:pPr marL="457200" lvl="1" indent="0">
              <a:buFontTx/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68118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09600" y="1066800"/>
            <a:ext cx="8382000" cy="533400"/>
          </a:xfrm>
        </p:spPr>
        <p:txBody>
          <a:bodyPr>
            <a:noAutofit/>
          </a:bodyPr>
          <a:lstStyle/>
          <a:p>
            <a:r>
              <a:rPr lang="fr-FR" altLang="en-US" sz="3600" dirty="0">
                <a:solidFill>
                  <a:schemeClr val="bg2"/>
                </a:solidFill>
              </a:rPr>
              <a:t>Ajuster le statut du ménage après avoir utilisé l’utilitaire de réparation de données</a:t>
            </a:r>
            <a:endParaRPr lang="en-US" altLang="en-US" sz="3600" dirty="0">
              <a:solidFill>
                <a:schemeClr val="bg2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49BF8F7-7E6A-43E2-976E-0B563094C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3874034"/>
              </p:ext>
            </p:extLst>
          </p:nvPr>
        </p:nvGraphicFramePr>
        <p:xfrm>
          <a:off x="609600" y="2133600"/>
          <a:ext cx="7772400" cy="370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6201">
                  <a:extLst>
                    <a:ext uri="{9D8B030D-6E8A-4147-A177-3AD203B41FA5}">
                      <a16:colId xmlns:a16="http://schemas.microsoft.com/office/drawing/2014/main" val="1895137887"/>
                    </a:ext>
                  </a:extLst>
                </a:gridCol>
                <a:gridCol w="3886199">
                  <a:extLst>
                    <a:ext uri="{9D8B030D-6E8A-4147-A177-3AD203B41FA5}">
                      <a16:colId xmlns:a16="http://schemas.microsoft.com/office/drawing/2014/main" val="2367921917"/>
                    </a:ext>
                  </a:extLst>
                </a:gridCol>
              </a:tblGrid>
              <a:tr h="501889">
                <a:tc>
                  <a:txBody>
                    <a:bodyPr/>
                    <a:lstStyle/>
                    <a:p>
                      <a:r>
                        <a:rPr lang="fr-FR" sz="2400" dirty="0"/>
                        <a:t>Action de réparation de données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Adjuster le </a:t>
                      </a:r>
                      <a:r>
                        <a:rPr lang="en-US" sz="2400" dirty="0" err="1"/>
                        <a:t>statut</a:t>
                      </a:r>
                      <a:r>
                        <a:rPr lang="en-US" sz="2400" dirty="0"/>
                        <a:t> du ménage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156668"/>
                  </a:ext>
                </a:extLst>
              </a:tr>
              <a:tr h="501889">
                <a:tc>
                  <a:txBody>
                    <a:bodyPr/>
                    <a:lstStyle/>
                    <a:p>
                      <a:r>
                        <a:rPr lang="en-US" sz="2400" dirty="0"/>
                        <a:t>Questionnaire ménage </a:t>
                      </a:r>
                      <a:r>
                        <a:rPr lang="en-US" sz="2400" dirty="0" err="1"/>
                        <a:t>supprimé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Réinitialiser le code résultat du ménage à "Non visité"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424220"/>
                  </a:ext>
                </a:extLst>
              </a:tr>
              <a:tr h="1237534">
                <a:tc>
                  <a:txBody>
                    <a:bodyPr/>
                    <a:lstStyle/>
                    <a:p>
                      <a:r>
                        <a:rPr lang="en-US" sz="2400" dirty="0" err="1"/>
                        <a:t>Numéro</a:t>
                      </a:r>
                      <a:r>
                        <a:rPr lang="en-US" sz="2400" dirty="0"/>
                        <a:t> de ménage </a:t>
                      </a:r>
                      <a:r>
                        <a:rPr lang="en-US" sz="2400" dirty="0" err="1"/>
                        <a:t>modifié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Corriger le code statut du nouveau numéro de ménage pour qu'il corresponde au statut correct de ce ménage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95546"/>
                  </a:ext>
                </a:extLst>
              </a:tr>
              <a:tr h="5018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495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96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Menu enquêteur</a:t>
            </a:r>
          </a:p>
          <a:p>
            <a:pPr marL="454025" lvl="1" indent="0">
              <a:buNone/>
            </a:pPr>
            <a:r>
              <a:rPr lang="fr-FR" dirty="0">
                <a:solidFill>
                  <a:schemeClr val="accent4"/>
                </a:solidFill>
              </a:rPr>
              <a:t>		&gt;&gt; option A – Echange de données/autres utilitaires</a:t>
            </a:r>
          </a:p>
          <a:p>
            <a:pPr marL="454025" lvl="1" indent="0">
              <a:buNone/>
            </a:pPr>
            <a:r>
              <a:rPr lang="fr-FR" dirty="0">
                <a:solidFill>
                  <a:schemeClr val="accent4"/>
                </a:solidFill>
              </a:rPr>
              <a:t>		&gt;&gt; Option 7:  Corriger code enquêteur/ résultat dans un MG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905000" y="-249903"/>
            <a:ext cx="5943600" cy="1077218"/>
          </a:xfrm>
        </p:spPr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Comment </a:t>
            </a:r>
            <a:r>
              <a:rPr lang="en-US" sz="3200" dirty="0" err="1">
                <a:solidFill>
                  <a:schemeClr val="tx1"/>
                </a:solidFill>
              </a:rPr>
              <a:t>résoudre</a:t>
            </a:r>
            <a:r>
              <a:rPr lang="en-US" sz="3200" dirty="0">
                <a:solidFill>
                  <a:schemeClr val="tx1"/>
                </a:solidFill>
              </a:rPr>
              <a:t> le </a:t>
            </a:r>
            <a:r>
              <a:rPr lang="en-US" sz="3200" dirty="0" err="1">
                <a:solidFill>
                  <a:schemeClr val="tx1"/>
                </a:solidFill>
              </a:rPr>
              <a:t>problème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7CDFF2-649E-43E1-A4A7-BDAAA7EBEACA}"/>
              </a:ext>
            </a:extLst>
          </p:cNvPr>
          <p:cNvSpPr/>
          <p:nvPr/>
        </p:nvSpPr>
        <p:spPr bwMode="auto">
          <a:xfrm>
            <a:off x="304800" y="4648200"/>
            <a:ext cx="3048000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E20357-07DE-4EF4-AE9B-E650655C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65" y="3412730"/>
            <a:ext cx="4022622" cy="3047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57DE78-EC70-455A-918A-A42A48A25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798" y="3496047"/>
            <a:ext cx="4231540" cy="29641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CB407C-FF50-45FE-8A8E-DD9355AE442C}"/>
              </a:ext>
            </a:extLst>
          </p:cNvPr>
          <p:cNvSpPr/>
          <p:nvPr/>
        </p:nvSpPr>
        <p:spPr bwMode="auto">
          <a:xfrm>
            <a:off x="4842256" y="5181600"/>
            <a:ext cx="4127081" cy="304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796C35E-E143-4398-88CC-5BAD0C9E2931}"/>
              </a:ext>
            </a:extLst>
          </p:cNvPr>
          <p:cNvSpPr/>
          <p:nvPr/>
        </p:nvSpPr>
        <p:spPr>
          <a:xfrm>
            <a:off x="3841586" y="4968273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8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073134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4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4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4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4"/>
                </a:solidFill>
              </a:rPr>
              <a:t>Soyez très prudent lors de la sélection du ménage.</a:t>
            </a:r>
            <a:r>
              <a:rPr lang="en-US" dirty="0">
                <a:solidFill>
                  <a:schemeClr val="accent4"/>
                </a:solidFill>
              </a:rPr>
              <a:t>!!!!!</a:t>
            </a:r>
          </a:p>
          <a:p>
            <a:pPr marL="454025" lvl="1" indent="0">
              <a:buNone/>
            </a:pPr>
            <a:r>
              <a:rPr lang="en-US" dirty="0">
                <a:solidFill>
                  <a:schemeClr val="accent4"/>
                </a:solidFill>
              </a:rPr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C838E6-2EFE-2E47-BF15-73F64BC0A44F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1531940"/>
            <a:ext cx="7772400" cy="584775"/>
          </a:xfrm>
        </p:spPr>
        <p:txBody>
          <a:bodyPr/>
          <a:lstStyle/>
          <a:p>
            <a:r>
              <a:rPr lang="fr-FR" sz="3200" dirty="0">
                <a:solidFill>
                  <a:schemeClr val="tx1"/>
                </a:solidFill>
              </a:rPr>
              <a:t>Sélectionnez le ménage à réparer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3495675"/>
            <a:ext cx="6667500" cy="3057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34533" y="4343400"/>
            <a:ext cx="66675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96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0BC70FB04E14C8ED45C26FF73C393" ma:contentTypeVersion="537" ma:contentTypeDescription="Create a new document." ma:contentTypeScope="" ma:versionID="56ef05e91298091bd0032303818eb56f">
  <xsd:schema xmlns:xsd="http://www.w3.org/2001/XMLSchema" xmlns:xs="http://www.w3.org/2001/XMLSchema" xmlns:p="http://schemas.microsoft.com/office/2006/metadata/properties" xmlns:ns2="d16efad5-0601-4cf0-b7c2-89968258c777" xmlns:ns3="d58a30a2-7d65-49ea-9133-261ce59728b8" targetNamespace="http://schemas.microsoft.com/office/2006/metadata/properties" ma:root="true" ma:fieldsID="9d116479b8783fc41734a29f84eb5fe7" ns2:_="" ns3:_="">
    <xsd:import namespace="d16efad5-0601-4cf0-b7c2-89968258c777"/>
    <xsd:import namespace="d58a30a2-7d65-49ea-9133-261ce59728b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efad5-0601-4cf0-b7c2-89968258c77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a30a2-7d65-49ea-9133-261ce5972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6efad5-0601-4cf0-b7c2-89968258c777">VMX3MACP777Z-1201013908-6552</_dlc_DocId>
    <_dlc_DocIdUrl xmlns="d16efad5-0601-4cf0-b7c2-89968258c777">
      <Url>https://icfonline.sharepoint.com/sites/ihd-dhs/Standard8/_layouts/15/DocIdRedir.aspx?ID=VMX3MACP777Z-1201013908-6552</Url>
      <Description>VMX3MACP777Z-1201013908-6552</Description>
    </_dlc_DocIdUrl>
  </documentManagement>
</p:properties>
</file>

<file path=customXml/itemProps1.xml><?xml version="1.0" encoding="utf-8"?>
<ds:datastoreItem xmlns:ds="http://schemas.openxmlformats.org/officeDocument/2006/customXml" ds:itemID="{C7E1C1D8-1FA4-4463-BFAF-18DFD82BB14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AB90D245-0837-47C9-9C69-75072F91A4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E195A0-9EBB-41CA-86F7-53A16A7B7D23}"/>
</file>

<file path=customXml/itemProps4.xml><?xml version="1.0" encoding="utf-8"?>
<ds:datastoreItem xmlns:ds="http://schemas.openxmlformats.org/officeDocument/2006/customXml" ds:itemID="{688DA9F3-B0A0-46F6-873F-80FFC2CA35E5}">
  <ds:schemaRefs>
    <ds:schemaRef ds:uri="http://schemas.microsoft.com/office/2006/metadata/properties"/>
    <ds:schemaRef ds:uri="http://schemas.microsoft.com/office/infopath/2007/PartnerControls"/>
    <ds:schemaRef ds:uri="d16efad5-0601-4cf0-b7c2-89968258c77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9171</TotalTime>
  <Words>532</Words>
  <Application>Microsoft Office PowerPoint</Application>
  <PresentationFormat>On-screen Show (4:3)</PresentationFormat>
  <Paragraphs>100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Times</vt:lpstr>
      <vt:lpstr>Wingdings</vt:lpstr>
      <vt:lpstr>Office Theme</vt:lpstr>
      <vt:lpstr>Réparation du Code Résultat du Questionnaire Ménage</vt:lpstr>
      <vt:lpstr>“Je n'arrive pas à accéder à une enquête ménage/femme !!!!”</vt:lpstr>
      <vt:lpstr>Statut initial de l'échantillon - affectation</vt:lpstr>
      <vt:lpstr>Tablette de l’enquêteur : accéder à un ménage</vt:lpstr>
      <vt:lpstr>Mise à jour du fichier de données d'affectation</vt:lpstr>
      <vt:lpstr>Leçon apprise</vt:lpstr>
      <vt:lpstr>Ajuster le statut du ménage après avoir utilisé l’utilitaire de réparation de données</vt:lpstr>
      <vt:lpstr>Comment résoudre le problème</vt:lpstr>
      <vt:lpstr>Sélectionnez le ménage à réparer</vt:lpstr>
      <vt:lpstr>Sélectionnez le ménage à réparer</vt:lpstr>
      <vt:lpstr>Pratique </vt:lpstr>
      <vt:lpstr>Pratique </vt:lpstr>
    </vt:vector>
  </TitlesOfParts>
  <Company>USAID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Cameron</dc:creator>
  <cp:lastModifiedBy>Harouna KOCHE</cp:lastModifiedBy>
  <cp:revision>242</cp:revision>
  <dcterms:created xsi:type="dcterms:W3CDTF">2015-12-15T14:16:42Z</dcterms:created>
  <dcterms:modified xsi:type="dcterms:W3CDTF">2022-04-18T12:15:51Z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0x010100A9E0BC70FB04E14C8ED45C26FF73C393</vt:lpwstr>
  </property>
  <property fmtid="{D5CDD505-2E9C-101B-9397-08002B2CF9AE}" pid="3" name="_dlc_DocIdItemGuid">
    <vt:lpwstr>bcd17bcd-d15c-44e3-af22-37a0b5ab2eb1</vt:lpwstr>
  </property>
</Properties>
</file>