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6"/>
  </p:notesMasterIdLst>
  <p:handoutMasterIdLst>
    <p:handoutMasterId r:id="rId17"/>
  </p:handoutMasterIdLst>
  <p:sldIdLst>
    <p:sldId id="336" r:id="rId6"/>
    <p:sldId id="338" r:id="rId7"/>
    <p:sldId id="360" r:id="rId8"/>
    <p:sldId id="340" r:id="rId9"/>
    <p:sldId id="347" r:id="rId10"/>
    <p:sldId id="346" r:id="rId11"/>
    <p:sldId id="348" r:id="rId12"/>
    <p:sldId id="349" r:id="rId13"/>
    <p:sldId id="350" r:id="rId14"/>
    <p:sldId id="35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EC896-FF98-447F-8E11-87BD3D0FD844}" v="10" dt="2020-09-25T12:03:20.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83671" autoAdjust="0"/>
  </p:normalViewPr>
  <p:slideViewPr>
    <p:cSldViewPr snapToObjects="1">
      <p:cViewPr varScale="1">
        <p:scale>
          <a:sx n="72" d="100"/>
          <a:sy n="72" d="100"/>
        </p:scale>
        <p:origin x="1810"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llo, Mamadou" userId="0faa717d-537d-47b6-87ce-be082cd0ab6d" providerId="ADAL" clId="{771EC896-FF98-447F-8E11-87BD3D0FD844}"/>
    <pc:docChg chg="addSld delSld modSld">
      <pc:chgData name="Diallo, Mamadou" userId="0faa717d-537d-47b6-87ce-be082cd0ab6d" providerId="ADAL" clId="{771EC896-FF98-447F-8E11-87BD3D0FD844}" dt="2020-09-25T12:03:40.797" v="67" actId="47"/>
      <pc:docMkLst>
        <pc:docMk/>
      </pc:docMkLst>
      <pc:sldChg chg="modSp mod">
        <pc:chgData name="Diallo, Mamadou" userId="0faa717d-537d-47b6-87ce-be082cd0ab6d" providerId="ADAL" clId="{771EC896-FF98-447F-8E11-87BD3D0FD844}" dt="2020-09-25T04:07:52.683" v="12" actId="20577"/>
        <pc:sldMkLst>
          <pc:docMk/>
          <pc:sldMk cId="3127067226" sldId="336"/>
        </pc:sldMkLst>
        <pc:spChg chg="mod">
          <ac:chgData name="Diallo, Mamadou" userId="0faa717d-537d-47b6-87ce-be082cd0ab6d" providerId="ADAL" clId="{771EC896-FF98-447F-8E11-87BD3D0FD844}" dt="2020-09-25T04:07:52.683" v="12" actId="20577"/>
          <ac:spMkLst>
            <pc:docMk/>
            <pc:sldMk cId="3127067226" sldId="336"/>
            <ac:spMk id="5" creationId="{00000000-0000-0000-0000-000000000000}"/>
          </ac:spMkLst>
        </pc:spChg>
      </pc:sldChg>
      <pc:sldChg chg="modNotesTx">
        <pc:chgData name="Diallo, Mamadou" userId="0faa717d-537d-47b6-87ce-be082cd0ab6d" providerId="ADAL" clId="{771EC896-FF98-447F-8E11-87BD3D0FD844}" dt="2020-09-25T04:12:08.925" v="17" actId="20577"/>
        <pc:sldMkLst>
          <pc:docMk/>
          <pc:sldMk cId="2280957509" sldId="339"/>
        </pc:sldMkLst>
      </pc:sldChg>
      <pc:sldChg chg="delSp modSp add mod">
        <pc:chgData name="Diallo, Mamadou" userId="0faa717d-537d-47b6-87ce-be082cd0ab6d" providerId="ADAL" clId="{771EC896-FF98-447F-8E11-87BD3D0FD844}" dt="2020-09-25T04:24:35.015" v="50" actId="20577"/>
        <pc:sldMkLst>
          <pc:docMk/>
          <pc:sldMk cId="3657766167" sldId="349"/>
        </pc:sldMkLst>
        <pc:spChg chg="mod">
          <ac:chgData name="Diallo, Mamadou" userId="0faa717d-537d-47b6-87ce-be082cd0ab6d" providerId="ADAL" clId="{771EC896-FF98-447F-8E11-87BD3D0FD844}" dt="2020-09-25T04:24:35.015" v="50" actId="20577"/>
          <ac:spMkLst>
            <pc:docMk/>
            <pc:sldMk cId="3657766167" sldId="349"/>
            <ac:spMk id="5" creationId="{00000000-0000-0000-0000-000000000000}"/>
          </ac:spMkLst>
        </pc:spChg>
        <pc:spChg chg="mod">
          <ac:chgData name="Diallo, Mamadou" userId="0faa717d-537d-47b6-87ce-be082cd0ab6d" providerId="ADAL" clId="{771EC896-FF98-447F-8E11-87BD3D0FD844}" dt="2020-09-25T04:24:26.241" v="44" actId="20577"/>
          <ac:spMkLst>
            <pc:docMk/>
            <pc:sldMk cId="3657766167" sldId="349"/>
            <ac:spMk id="10242" creationId="{00000000-0000-0000-0000-000000000000}"/>
          </ac:spMkLst>
        </pc:spChg>
        <pc:picChg chg="del">
          <ac:chgData name="Diallo, Mamadou" userId="0faa717d-537d-47b6-87ce-be082cd0ab6d" providerId="ADAL" clId="{771EC896-FF98-447F-8E11-87BD3D0FD844}" dt="2020-09-25T04:23:56.663" v="19" actId="478"/>
          <ac:picMkLst>
            <pc:docMk/>
            <pc:sldMk cId="3657766167" sldId="349"/>
            <ac:picMk id="10245" creationId="{00000000-0000-0000-0000-000000000000}"/>
          </ac:picMkLst>
        </pc:picChg>
        <pc:picChg chg="del">
          <ac:chgData name="Diallo, Mamadou" userId="0faa717d-537d-47b6-87ce-be082cd0ab6d" providerId="ADAL" clId="{771EC896-FF98-447F-8E11-87BD3D0FD844}" dt="2020-09-25T04:23:58.728" v="20" actId="478"/>
          <ac:picMkLst>
            <pc:docMk/>
            <pc:sldMk cId="3657766167" sldId="349"/>
            <ac:picMk id="10246" creationId="{00000000-0000-0000-0000-000000000000}"/>
          </ac:picMkLst>
        </pc:picChg>
        <pc:picChg chg="del">
          <ac:chgData name="Diallo, Mamadou" userId="0faa717d-537d-47b6-87ce-be082cd0ab6d" providerId="ADAL" clId="{771EC896-FF98-447F-8E11-87BD3D0FD844}" dt="2020-09-25T04:24:00.644" v="21" actId="478"/>
          <ac:picMkLst>
            <pc:docMk/>
            <pc:sldMk cId="3657766167" sldId="349"/>
            <ac:picMk id="10247" creationId="{00000000-0000-0000-0000-000000000000}"/>
          </ac:picMkLst>
        </pc:picChg>
      </pc:sldChg>
      <pc:sldChg chg="delSp modSp add del mod delAnim modAnim">
        <pc:chgData name="Diallo, Mamadou" userId="0faa717d-537d-47b6-87ce-be082cd0ab6d" providerId="ADAL" clId="{771EC896-FF98-447F-8E11-87BD3D0FD844}" dt="2020-09-25T12:03:40.797" v="67" actId="47"/>
        <pc:sldMkLst>
          <pc:docMk/>
          <pc:sldMk cId="3489624324" sldId="350"/>
        </pc:sldMkLst>
        <pc:spChg chg="del mod">
          <ac:chgData name="Diallo, Mamadou" userId="0faa717d-537d-47b6-87ce-be082cd0ab6d" providerId="ADAL" clId="{771EC896-FF98-447F-8E11-87BD3D0FD844}" dt="2020-09-25T12:03:21.822" v="58"/>
          <ac:spMkLst>
            <pc:docMk/>
            <pc:sldMk cId="3489624324" sldId="350"/>
            <ac:spMk id="2" creationId="{990B2240-A721-4240-ADF9-A50076D6D894}"/>
          </ac:spMkLst>
        </pc:spChg>
        <pc:spChg chg="del mod">
          <ac:chgData name="Diallo, Mamadou" userId="0faa717d-537d-47b6-87ce-be082cd0ab6d" providerId="ADAL" clId="{771EC896-FF98-447F-8E11-87BD3D0FD844}" dt="2020-09-25T12:03:21.825" v="60"/>
          <ac:spMkLst>
            <pc:docMk/>
            <pc:sldMk cId="3489624324" sldId="350"/>
            <ac:spMk id="3" creationId="{7D787F56-D319-419D-A9AD-927A45417F66}"/>
          </ac:spMkLst>
        </pc:spChg>
        <pc:spChg chg="del mod">
          <ac:chgData name="Diallo, Mamadou" userId="0faa717d-537d-47b6-87ce-be082cd0ab6d" providerId="ADAL" clId="{771EC896-FF98-447F-8E11-87BD3D0FD844}" dt="2020-09-25T12:03:21.827" v="62"/>
          <ac:spMkLst>
            <pc:docMk/>
            <pc:sldMk cId="3489624324" sldId="350"/>
            <ac:spMk id="4" creationId="{0464DBF3-2CC1-454D-B16A-7454FA164DBE}"/>
          </ac:spMkLst>
        </pc:spChg>
        <pc:spChg chg="del mod">
          <ac:chgData name="Diallo, Mamadou" userId="0faa717d-537d-47b6-87ce-be082cd0ab6d" providerId="ADAL" clId="{771EC896-FF98-447F-8E11-87BD3D0FD844}" dt="2020-09-25T12:03:21.829" v="64"/>
          <ac:spMkLst>
            <pc:docMk/>
            <pc:sldMk cId="3489624324" sldId="350"/>
            <ac:spMk id="5" creationId="{40747C29-8D2B-467E-B792-47788BD98676}"/>
          </ac:spMkLst>
        </pc:spChg>
        <pc:spChg chg="del mod">
          <ac:chgData name="Diallo, Mamadou" userId="0faa717d-537d-47b6-87ce-be082cd0ab6d" providerId="ADAL" clId="{771EC896-FF98-447F-8E11-87BD3D0FD844}" dt="2020-09-25T12:03:21.831" v="66"/>
          <ac:spMkLst>
            <pc:docMk/>
            <pc:sldMk cId="3489624324" sldId="350"/>
            <ac:spMk id="6" creationId="{DF58B2A7-938F-48A7-8DFA-176FB3936582}"/>
          </ac:spMkLst>
        </pc:spChg>
      </pc:sldChg>
    </pc:docChg>
  </pc:docChgLst>
  <pc:docChgLst>
    <pc:chgData name="Useem, Hanna" userId="3514609e-36fb-4452-bd40-5ca092f92af5" providerId="ADAL" clId="{A5206763-43B6-43D3-AC95-ABF44E37A155}"/>
    <pc:docChg chg="modSld">
      <pc:chgData name="Useem, Hanna" userId="3514609e-36fb-4452-bd40-5ca092f92af5" providerId="ADAL" clId="{A5206763-43B6-43D3-AC95-ABF44E37A155}" dt="2020-09-24T13:30:05.155" v="54"/>
      <pc:docMkLst>
        <pc:docMk/>
      </pc:docMkLst>
      <pc:sldChg chg="addSp modSp mod modAnim">
        <pc:chgData name="Useem, Hanna" userId="3514609e-36fb-4452-bd40-5ca092f92af5" providerId="ADAL" clId="{A5206763-43B6-43D3-AC95-ABF44E37A155}" dt="2020-09-24T13:30:05.155" v="54"/>
        <pc:sldMkLst>
          <pc:docMk/>
          <pc:sldMk cId="628916331" sldId="338"/>
        </pc:sldMkLst>
        <pc:spChg chg="add mod">
          <ac:chgData name="Useem, Hanna" userId="3514609e-36fb-4452-bd40-5ca092f92af5" providerId="ADAL" clId="{A5206763-43B6-43D3-AC95-ABF44E37A155}" dt="2020-09-24T13:28:35.758" v="26" actId="1076"/>
          <ac:spMkLst>
            <pc:docMk/>
            <pc:sldMk cId="628916331" sldId="338"/>
            <ac:spMk id="2" creationId="{990B2240-A721-4240-ADF9-A50076D6D894}"/>
          </ac:spMkLst>
        </pc:spChg>
        <pc:spChg chg="add mod">
          <ac:chgData name="Useem, Hanna" userId="3514609e-36fb-4452-bd40-5ca092f92af5" providerId="ADAL" clId="{A5206763-43B6-43D3-AC95-ABF44E37A155}" dt="2020-09-24T13:28:48.018" v="31" actId="1076"/>
          <ac:spMkLst>
            <pc:docMk/>
            <pc:sldMk cId="628916331" sldId="338"/>
            <ac:spMk id="3" creationId="{7D787F56-D319-419D-A9AD-927A45417F66}"/>
          </ac:spMkLst>
        </pc:spChg>
        <pc:spChg chg="add mod">
          <ac:chgData name="Useem, Hanna" userId="3514609e-36fb-4452-bd40-5ca092f92af5" providerId="ADAL" clId="{A5206763-43B6-43D3-AC95-ABF44E37A155}" dt="2020-09-24T13:29:00.764" v="36" actId="1076"/>
          <ac:spMkLst>
            <pc:docMk/>
            <pc:sldMk cId="628916331" sldId="338"/>
            <ac:spMk id="4" creationId="{0464DBF3-2CC1-454D-B16A-7454FA164DBE}"/>
          </ac:spMkLst>
        </pc:spChg>
        <pc:spChg chg="add mod">
          <ac:chgData name="Useem, Hanna" userId="3514609e-36fb-4452-bd40-5ca092f92af5" providerId="ADAL" clId="{A5206763-43B6-43D3-AC95-ABF44E37A155}" dt="2020-09-24T13:29:11.030" v="42"/>
          <ac:spMkLst>
            <pc:docMk/>
            <pc:sldMk cId="628916331" sldId="338"/>
            <ac:spMk id="5" creationId="{40747C29-8D2B-467E-B792-47788BD98676}"/>
          </ac:spMkLst>
        </pc:spChg>
        <pc:spChg chg="add mod">
          <ac:chgData name="Useem, Hanna" userId="3514609e-36fb-4452-bd40-5ca092f92af5" providerId="ADAL" clId="{A5206763-43B6-43D3-AC95-ABF44E37A155}" dt="2020-09-24T13:29:15.922" v="44"/>
          <ac:spMkLst>
            <pc:docMk/>
            <pc:sldMk cId="628916331" sldId="338"/>
            <ac:spMk id="6" creationId="{DF58B2A7-938F-48A7-8DFA-176FB3936582}"/>
          </ac:spMkLst>
        </pc:spChg>
        <pc:spChg chg="mod">
          <ac:chgData name="Useem, Hanna" userId="3514609e-36fb-4452-bd40-5ca092f92af5" providerId="ADAL" clId="{A5206763-43B6-43D3-AC95-ABF44E37A155}" dt="2020-09-24T13:25:16.463" v="0" actId="255"/>
          <ac:spMkLst>
            <pc:docMk/>
            <pc:sldMk cId="628916331" sldId="338"/>
            <ac:spMk id="7" creationId="{00000000-0000-0000-0000-000000000000}"/>
          </ac:spMkLst>
        </pc:spChg>
        <pc:spChg chg="mod">
          <ac:chgData name="Useem, Hanna" userId="3514609e-36fb-4452-bd40-5ca092f92af5" providerId="ADAL" clId="{A5206763-43B6-43D3-AC95-ABF44E37A155}" dt="2020-09-24T13:29:14.221" v="43" actId="21"/>
          <ac:spMkLst>
            <pc:docMk/>
            <pc:sldMk cId="628916331" sldId="338"/>
            <ac:spMk id="8" creationId="{00000000-0000-0000-0000-000000000000}"/>
          </ac:spMkLst>
        </pc:spChg>
      </pc:sldChg>
      <pc:sldChg chg="modSp mod">
        <pc:chgData name="Useem, Hanna" userId="3514609e-36fb-4452-bd40-5ca092f92af5" providerId="ADAL" clId="{A5206763-43B6-43D3-AC95-ABF44E37A155}" dt="2020-09-24T13:26:35.423" v="18" actId="6549"/>
        <pc:sldMkLst>
          <pc:docMk/>
          <pc:sldMk cId="1856912204" sldId="340"/>
        </pc:sldMkLst>
        <pc:spChg chg="mod">
          <ac:chgData name="Useem, Hanna" userId="3514609e-36fb-4452-bd40-5ca092f92af5" providerId="ADAL" clId="{A5206763-43B6-43D3-AC95-ABF44E37A155}" dt="2020-09-24T13:26:35.423" v="18" actId="6549"/>
          <ac:spMkLst>
            <pc:docMk/>
            <pc:sldMk cId="1856912204" sldId="340"/>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4/24/2022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4/24/2022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DAC6379-3F8E-4A6E-A74C-6318BAAF45AF}" type="slidenum">
              <a:rPr lang="en-US" altLang="en-US" sz="1200" smtClean="0"/>
              <a:pPr/>
              <a:t>2</a:t>
            </a:fld>
            <a:endParaRPr lang="en-US" altLang="en-US" sz="1200"/>
          </a:p>
        </p:txBody>
      </p:sp>
    </p:spTree>
    <p:extLst>
      <p:ext uri="{BB962C8B-B14F-4D97-AF65-F5344CB8AC3E}">
        <p14:creationId xmlns:p14="http://schemas.microsoft.com/office/powerpoint/2010/main" val="325415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841CCF5-4AD3-45D5-8069-F45DB4AA9111}"/>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C8CEB58B-DE02-4645-811D-F25E5C6259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Even though this is at the end of the fieldwork flow, we encourage supervisors to send the data on a daily basis. Acts like a back up in case something happens overnight (tablet gets stolen or broken). </a:t>
            </a:r>
          </a:p>
          <a:p>
            <a:endParaRPr lang="en-US" altLang="en-US" dirty="0">
              <a:cs typeface="Arial" panose="020B0604020202020204" pitchFamily="34" charset="0"/>
            </a:endParaRPr>
          </a:p>
        </p:txBody>
      </p:sp>
      <p:sp>
        <p:nvSpPr>
          <p:cNvPr id="41988" name="Slide Number Placeholder 3">
            <a:extLst>
              <a:ext uri="{FF2B5EF4-FFF2-40B4-BE49-F238E27FC236}">
                <a16:creationId xmlns:a16="http://schemas.microsoft.com/office/drawing/2014/main" id="{7C9A0F47-F89D-456F-A4E5-520070E927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09614701-8AB3-474B-A98B-1F2DDF463431}" type="slidenum">
              <a:rPr lang="en-US" altLang="en-US" sz="1200" smtClean="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message will always pop up. </a:t>
            </a:r>
          </a:p>
        </p:txBody>
      </p:sp>
      <p:sp>
        <p:nvSpPr>
          <p:cNvPr id="4" name="Slide Number Placeholder 3"/>
          <p:cNvSpPr>
            <a:spLocks noGrp="1"/>
          </p:cNvSpPr>
          <p:nvPr>
            <p:ph type="sldNum" sz="quarter" idx="5"/>
          </p:nvPr>
        </p:nvSpPr>
        <p:spPr/>
        <p:txBody>
          <a:bodyPr/>
          <a:lstStyle/>
          <a:p>
            <a:fld id="{824A558B-E4E9-A94A-B9C1-029E46A76ABA}" type="slidenum">
              <a:rPr lang="en-US" smtClean="0"/>
              <a:t>5</a:t>
            </a:fld>
            <a:endParaRPr lang="en-US"/>
          </a:p>
        </p:txBody>
      </p:sp>
    </p:spTree>
    <p:extLst>
      <p:ext uri="{BB962C8B-B14F-4D97-AF65-F5344CB8AC3E}">
        <p14:creationId xmlns:p14="http://schemas.microsoft.com/office/powerpoint/2010/main" val="3804054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4/24/2022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4/24/2022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4/24/2022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4/24/2022</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4/24/2022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4/24/2022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4/24/2022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4/24/2022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4/24/2022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4/24/2022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4/24/2022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4/24/2022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60E3A5-7E98-4E5B-8C12-584694844A76}" type="slidenum">
              <a:rPr lang="en-US" altLang="en-US"/>
              <a:pPr>
                <a:defRPr/>
              </a:pPr>
              <a:t>‹#›</a:t>
            </a:fld>
            <a:endParaRPr lang="en-US" altLang="en-US" dirty="0"/>
          </a:p>
        </p:txBody>
      </p:sp>
    </p:spTree>
    <p:extLst>
      <p:ext uri="{BB962C8B-B14F-4D97-AF65-F5344CB8AC3E}">
        <p14:creationId xmlns:p14="http://schemas.microsoft.com/office/powerpoint/2010/main" val="893253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3DCD1A0-19D4-4972-A126-D3075B1CA21E}" type="slidenum">
              <a:rPr lang="en-US" altLang="en-US"/>
              <a:pPr>
                <a:defRPr/>
              </a:pPr>
              <a:t>‹#›</a:t>
            </a:fld>
            <a:endParaRPr lang="en-US" altLang="en-US" dirty="0"/>
          </a:p>
        </p:txBody>
      </p:sp>
    </p:spTree>
    <p:extLst>
      <p:ext uri="{BB962C8B-B14F-4D97-AF65-F5344CB8AC3E}">
        <p14:creationId xmlns:p14="http://schemas.microsoft.com/office/powerpoint/2010/main" val="163939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4/24/2022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4/24/2022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4/24/2022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4/24/2022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4/24/2022</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43868" y="914400"/>
            <a:ext cx="5486400" cy="1600200"/>
          </a:xfrm>
        </p:spPr>
        <p:txBody>
          <a:bodyPr>
            <a:normAutofit/>
          </a:bodyPr>
          <a:lstStyle/>
          <a:p>
            <a:pPr algn="ctr"/>
            <a:r>
              <a:rPr lang="fr-FR" altLang="en-US" sz="4400" dirty="0"/>
              <a:t>TRANSFERTS  </a:t>
            </a:r>
          </a:p>
        </p:txBody>
      </p:sp>
      <p:sp>
        <p:nvSpPr>
          <p:cNvPr id="4099"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 name="TextBox 4"/>
          <p:cNvSpPr txBox="1"/>
          <p:nvPr/>
        </p:nvSpPr>
        <p:spPr>
          <a:xfrm>
            <a:off x="228600" y="2895600"/>
            <a:ext cx="8516937" cy="3416320"/>
          </a:xfrm>
          <a:prstGeom prst="rect">
            <a:avLst/>
          </a:prstGeom>
          <a:noFill/>
          <a:ln>
            <a:solidFill>
              <a:srgbClr val="C2113A"/>
            </a:solidFill>
          </a:ln>
        </p:spPr>
        <p:txBody>
          <a:bodyPr>
            <a:spAutoFit/>
          </a:bodyPr>
          <a:lstStyle/>
          <a:p>
            <a:pPr algn="ctr">
              <a:defRPr/>
            </a:pPr>
            <a:r>
              <a:rPr lang="fr-FR" sz="3600" b="1" dirty="0">
                <a:solidFill>
                  <a:schemeClr val="bg1"/>
                </a:solidFill>
              </a:rPr>
              <a:t>Transférer des données au bureau central</a:t>
            </a:r>
            <a:endParaRPr lang="fr-FR" sz="3600" dirty="0">
              <a:solidFill>
                <a:schemeClr val="bg1"/>
              </a:solidFill>
            </a:endParaRPr>
          </a:p>
          <a:p>
            <a:pPr algn="ctr">
              <a:defRPr/>
            </a:pPr>
            <a:endParaRPr lang="fr-FR" sz="3600" dirty="0">
              <a:solidFill>
                <a:schemeClr val="bg1"/>
              </a:solidFill>
            </a:endParaRPr>
          </a:p>
          <a:p>
            <a:pPr algn="ctr">
              <a:defRPr/>
            </a:pPr>
            <a:r>
              <a:rPr lang="fr-FR" sz="3600" dirty="0">
                <a:solidFill>
                  <a:schemeClr val="bg1"/>
                </a:solidFill>
              </a:rPr>
              <a:t>Superviseur (</a:t>
            </a:r>
            <a:r>
              <a:rPr lang="fr-FR" sz="3600" i="1" dirty="0">
                <a:solidFill>
                  <a:schemeClr val="bg1"/>
                </a:solidFill>
              </a:rPr>
              <a:t>Destinataire/Expéditeur</a:t>
            </a:r>
            <a:r>
              <a:rPr lang="fr-FR" sz="3600" dirty="0">
                <a:solidFill>
                  <a:schemeClr val="bg1"/>
                </a:solidFill>
              </a:rPr>
              <a:t>) &gt;&gt; </a:t>
            </a:r>
            <a:r>
              <a:rPr lang="fr-FR" sz="3600" b="1" u="sng" dirty="0" err="1">
                <a:solidFill>
                  <a:schemeClr val="bg1"/>
                </a:solidFill>
              </a:rPr>
              <a:t>CSWeb</a:t>
            </a:r>
            <a:r>
              <a:rPr lang="fr-FR" sz="3600" dirty="0">
                <a:solidFill>
                  <a:schemeClr val="bg1"/>
                </a:solidFill>
              </a:rPr>
              <a:t> &gt;&gt; Bureau Central (Expéditeur/</a:t>
            </a:r>
            <a:r>
              <a:rPr lang="fr-FR" sz="3600" i="1" dirty="0">
                <a:solidFill>
                  <a:schemeClr val="bg1"/>
                </a:solidFill>
              </a:rPr>
              <a:t>Destinataire</a:t>
            </a:r>
            <a:r>
              <a:rPr lang="fr-FR" sz="3600" dirty="0">
                <a:solidFill>
                  <a:schemeClr val="bg1"/>
                </a:solidFill>
              </a:rPr>
              <a:t> )</a:t>
            </a:r>
          </a:p>
        </p:txBody>
      </p:sp>
    </p:spTree>
    <p:extLst>
      <p:ext uri="{BB962C8B-B14F-4D97-AF65-F5344CB8AC3E}">
        <p14:creationId xmlns:p14="http://schemas.microsoft.com/office/powerpoint/2010/main" val="312706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a:t>Transfer de </a:t>
            </a:r>
            <a:r>
              <a:rPr lang="en-US" altLang="en-US" sz="3200" dirty="0" err="1"/>
              <a:t>données</a:t>
            </a:r>
            <a:endParaRPr lang="en-US" altLang="en-US" sz="3200" dirty="0"/>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3046988"/>
          </a:xfrm>
          <a:prstGeom prst="rect">
            <a:avLst/>
          </a:prstGeom>
          <a:noFill/>
        </p:spPr>
        <p:txBody>
          <a:bodyPr>
            <a:spAutoFit/>
          </a:bodyPr>
          <a:lstStyle/>
          <a:p>
            <a:pPr algn="ctr">
              <a:spcAft>
                <a:spcPts val="0"/>
              </a:spcAft>
              <a:defRPr/>
            </a:pPr>
            <a:endParaRPr lang="en-US" sz="3200" dirty="0">
              <a:latin typeface="+mn-lt"/>
            </a:endParaRPr>
          </a:p>
          <a:p>
            <a:pPr algn="ctr">
              <a:spcAft>
                <a:spcPts val="0"/>
              </a:spcAft>
              <a:defRPr/>
            </a:pPr>
            <a:endParaRPr lang="en-US" sz="3200" dirty="0">
              <a:latin typeface="+mn-lt"/>
            </a:endParaRPr>
          </a:p>
          <a:p>
            <a:pPr algn="ctr">
              <a:spcAft>
                <a:spcPts val="0"/>
              </a:spcAft>
              <a:defRPr/>
            </a:pPr>
            <a:endParaRPr lang="en-US" sz="3200" dirty="0"/>
          </a:p>
          <a:p>
            <a:pPr algn="ctr">
              <a:spcAft>
                <a:spcPts val="0"/>
              </a:spcAft>
              <a:defRPr/>
            </a:pPr>
            <a:endParaRPr lang="en-US" sz="3200" dirty="0"/>
          </a:p>
          <a:p>
            <a:pPr algn="ctr">
              <a:spcAft>
                <a:spcPts val="0"/>
              </a:spcAft>
              <a:defRPr/>
            </a:pPr>
            <a:r>
              <a:rPr lang="en-US" sz="3200" dirty="0">
                <a:latin typeface="+mn-lt"/>
              </a:rPr>
              <a:t>Q/R</a:t>
            </a:r>
          </a:p>
          <a:p>
            <a:pPr algn="ctr">
              <a:spcAft>
                <a:spcPts val="800"/>
              </a:spcAft>
              <a:defRPr/>
            </a:pPr>
            <a:endParaRPr lang="en-US" sz="3200" dirty="0">
              <a:latin typeface="+mn-lt"/>
            </a:endParaRPr>
          </a:p>
        </p:txBody>
      </p:sp>
    </p:spTree>
    <p:extLst>
      <p:ext uri="{BB962C8B-B14F-4D97-AF65-F5344CB8AC3E}">
        <p14:creationId xmlns:p14="http://schemas.microsoft.com/office/powerpoint/2010/main" val="114544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6147" name="Title 1"/>
          <p:cNvSpPr>
            <a:spLocks noGrp="1"/>
          </p:cNvSpPr>
          <p:nvPr>
            <p:ph type="title"/>
          </p:nvPr>
        </p:nvSpPr>
        <p:spPr>
          <a:xfrm>
            <a:off x="609600" y="301625"/>
            <a:ext cx="7772400" cy="609600"/>
          </a:xfrm>
        </p:spPr>
        <p:txBody>
          <a:bodyPr/>
          <a:lstStyle/>
          <a:p>
            <a:pPr algn="ctr"/>
            <a:r>
              <a:rPr lang="fr-FR" altLang="en-US" sz="3200" dirty="0"/>
              <a:t>Transfert de données </a:t>
            </a:r>
          </a:p>
        </p:txBody>
      </p:sp>
      <p:sp>
        <p:nvSpPr>
          <p:cNvPr id="7" name="TextBox 6"/>
          <p:cNvSpPr txBox="1"/>
          <p:nvPr/>
        </p:nvSpPr>
        <p:spPr>
          <a:xfrm>
            <a:off x="76200" y="1262618"/>
            <a:ext cx="1869558" cy="4862870"/>
          </a:xfrm>
          <a:prstGeom prst="rect">
            <a:avLst/>
          </a:prstGeom>
          <a:noFill/>
        </p:spPr>
        <p:txBody>
          <a:bodyPr wrap="square">
            <a:spAutoFit/>
          </a:bodyPr>
          <a:lstStyle/>
          <a:p>
            <a:pPr>
              <a:spcAft>
                <a:spcPts val="400"/>
              </a:spcAft>
              <a:defRPr/>
            </a:pPr>
            <a:r>
              <a:rPr lang="fr-FR" sz="2800" dirty="0">
                <a:solidFill>
                  <a:srgbClr val="C2113A"/>
                </a:solidFill>
              </a:rPr>
              <a:t>Quoi ?</a:t>
            </a:r>
          </a:p>
          <a:p>
            <a:pPr>
              <a:spcAft>
                <a:spcPts val="400"/>
              </a:spcAft>
              <a:defRPr/>
            </a:pPr>
            <a:endParaRPr lang="fr-FR" sz="2800" dirty="0">
              <a:solidFill>
                <a:srgbClr val="C2113A"/>
              </a:solidFill>
            </a:endParaRPr>
          </a:p>
          <a:p>
            <a:pPr>
              <a:spcAft>
                <a:spcPts val="400"/>
              </a:spcAft>
              <a:defRPr/>
            </a:pPr>
            <a:r>
              <a:rPr lang="fr-FR" sz="2800" dirty="0">
                <a:solidFill>
                  <a:srgbClr val="C2113A"/>
                </a:solidFill>
              </a:rPr>
              <a:t>Pourquoi ?</a:t>
            </a:r>
          </a:p>
          <a:p>
            <a:pPr>
              <a:spcAft>
                <a:spcPts val="400"/>
              </a:spcAft>
              <a:defRPr/>
            </a:pPr>
            <a:endParaRPr lang="fr-FR" sz="2800" dirty="0">
              <a:solidFill>
                <a:srgbClr val="C2113A"/>
              </a:solidFill>
            </a:endParaRPr>
          </a:p>
          <a:p>
            <a:pPr>
              <a:spcAft>
                <a:spcPts val="400"/>
              </a:spcAft>
              <a:defRPr/>
            </a:pPr>
            <a:endParaRPr lang="fr-FR" sz="2800" dirty="0">
              <a:solidFill>
                <a:srgbClr val="C2113A"/>
              </a:solidFill>
            </a:endParaRPr>
          </a:p>
          <a:p>
            <a:pPr>
              <a:spcAft>
                <a:spcPts val="400"/>
              </a:spcAft>
              <a:defRPr/>
            </a:pPr>
            <a:r>
              <a:rPr lang="fr-FR" sz="2800" dirty="0">
                <a:solidFill>
                  <a:srgbClr val="C2113A"/>
                </a:solidFill>
              </a:rPr>
              <a:t>Quand ?</a:t>
            </a:r>
          </a:p>
          <a:p>
            <a:pPr>
              <a:spcAft>
                <a:spcPts val="400"/>
              </a:spcAft>
              <a:defRPr/>
            </a:pPr>
            <a:endParaRPr lang="fr-FR" sz="2800" dirty="0">
              <a:solidFill>
                <a:srgbClr val="C2113A"/>
              </a:solidFill>
            </a:endParaRPr>
          </a:p>
          <a:p>
            <a:pPr>
              <a:spcAft>
                <a:spcPts val="400"/>
              </a:spcAft>
              <a:defRPr/>
            </a:pPr>
            <a:r>
              <a:rPr lang="fr-FR" sz="2800" dirty="0">
                <a:solidFill>
                  <a:srgbClr val="C2113A"/>
                </a:solidFill>
              </a:rPr>
              <a:t>Qui ?</a:t>
            </a:r>
          </a:p>
          <a:p>
            <a:pPr>
              <a:spcAft>
                <a:spcPts val="400"/>
              </a:spcAft>
              <a:defRPr/>
            </a:pPr>
            <a:endParaRPr lang="fr-FR" sz="2800" dirty="0">
              <a:solidFill>
                <a:srgbClr val="C2113A"/>
              </a:solidFill>
            </a:endParaRPr>
          </a:p>
          <a:p>
            <a:pPr>
              <a:spcAft>
                <a:spcPts val="400"/>
              </a:spcAft>
              <a:defRPr/>
            </a:pPr>
            <a:r>
              <a:rPr lang="fr-FR" sz="2800" dirty="0">
                <a:solidFill>
                  <a:srgbClr val="C2113A"/>
                </a:solidFill>
              </a:rPr>
              <a:t>Comment ? </a:t>
            </a:r>
          </a:p>
        </p:txBody>
      </p:sp>
      <p:sp>
        <p:nvSpPr>
          <p:cNvPr id="8" name="TextBox 7"/>
          <p:cNvSpPr txBox="1"/>
          <p:nvPr/>
        </p:nvSpPr>
        <p:spPr>
          <a:xfrm>
            <a:off x="8428299" y="911225"/>
            <a:ext cx="6781800" cy="2123658"/>
          </a:xfrm>
          <a:prstGeom prst="rect">
            <a:avLst/>
          </a:prstGeom>
          <a:noFill/>
        </p:spPr>
        <p:txBody>
          <a:bodyPr>
            <a:spAutoFit/>
          </a:bodyPr>
          <a:lstStyle/>
          <a:p>
            <a:pPr>
              <a:spcAft>
                <a:spcPts val="800"/>
              </a:spcAft>
              <a:defRPr/>
            </a:pPr>
            <a:endParaRPr lang="fr-FR" sz="2800" dirty="0">
              <a:latin typeface="+mn-lt"/>
            </a:endParaRPr>
          </a:p>
          <a:p>
            <a:pPr>
              <a:spcAft>
                <a:spcPts val="800"/>
              </a:spcAft>
              <a:defRPr/>
            </a:pPr>
            <a:r>
              <a:rPr lang="fr-FR" sz="2800" dirty="0">
                <a:latin typeface="+mn-lt"/>
              </a:rPr>
              <a:t> </a:t>
            </a:r>
          </a:p>
          <a:p>
            <a:pPr marL="457200" indent="-457200">
              <a:spcAft>
                <a:spcPts val="800"/>
              </a:spcAft>
              <a:buFont typeface="Arial" panose="020B0604020202020204" pitchFamily="34" charset="0"/>
              <a:buChar char="•"/>
              <a:defRPr/>
            </a:pPr>
            <a:endParaRPr lang="fr-FR" sz="2800" dirty="0">
              <a:latin typeface="+mn-lt"/>
            </a:endParaRPr>
          </a:p>
          <a:p>
            <a:pPr marL="457200" indent="-457200">
              <a:spcAft>
                <a:spcPts val="800"/>
              </a:spcAft>
              <a:buFont typeface="Arial" panose="020B0604020202020204" pitchFamily="34" charset="0"/>
              <a:buChar char="•"/>
              <a:defRPr/>
            </a:pPr>
            <a:endParaRPr lang="fr-FR" sz="2800" dirty="0">
              <a:latin typeface="+mn-lt"/>
            </a:endParaRPr>
          </a:p>
        </p:txBody>
      </p:sp>
      <p:sp>
        <p:nvSpPr>
          <p:cNvPr id="2" name="TextBox 1">
            <a:extLst>
              <a:ext uri="{FF2B5EF4-FFF2-40B4-BE49-F238E27FC236}">
                <a16:creationId xmlns:a16="http://schemas.microsoft.com/office/drawing/2014/main" id="{990B2240-A721-4240-ADF9-A50076D6D894}"/>
              </a:ext>
            </a:extLst>
          </p:cNvPr>
          <p:cNvSpPr txBox="1"/>
          <p:nvPr/>
        </p:nvSpPr>
        <p:spPr>
          <a:xfrm>
            <a:off x="1963478" y="1278586"/>
            <a:ext cx="6781799" cy="523220"/>
          </a:xfrm>
          <a:prstGeom prst="rect">
            <a:avLst/>
          </a:prstGeom>
          <a:noFill/>
        </p:spPr>
        <p:txBody>
          <a:bodyPr wrap="square" rtlCol="0">
            <a:spAutoFit/>
          </a:bodyPr>
          <a:lstStyle/>
          <a:p>
            <a:pPr>
              <a:spcAft>
                <a:spcPts val="800"/>
              </a:spcAft>
              <a:defRPr/>
            </a:pPr>
            <a:r>
              <a:rPr lang="fr-FR" sz="2800" dirty="0"/>
              <a:t>Transmission des données au Bureau Central </a:t>
            </a:r>
          </a:p>
        </p:txBody>
      </p:sp>
      <p:sp>
        <p:nvSpPr>
          <p:cNvPr id="3" name="TextBox 2">
            <a:extLst>
              <a:ext uri="{FF2B5EF4-FFF2-40B4-BE49-F238E27FC236}">
                <a16:creationId xmlns:a16="http://schemas.microsoft.com/office/drawing/2014/main" id="{7D787F56-D319-419D-A9AD-927A45417F66}"/>
              </a:ext>
            </a:extLst>
          </p:cNvPr>
          <p:cNvSpPr txBox="1"/>
          <p:nvPr/>
        </p:nvSpPr>
        <p:spPr>
          <a:xfrm>
            <a:off x="2004350" y="2047142"/>
            <a:ext cx="6400800" cy="954107"/>
          </a:xfrm>
          <a:prstGeom prst="rect">
            <a:avLst/>
          </a:prstGeom>
          <a:noFill/>
        </p:spPr>
        <p:txBody>
          <a:bodyPr wrap="square" rtlCol="0">
            <a:spAutoFit/>
          </a:bodyPr>
          <a:lstStyle/>
          <a:p>
            <a:pPr>
              <a:spcAft>
                <a:spcPts val="800"/>
              </a:spcAft>
              <a:defRPr/>
            </a:pPr>
            <a:r>
              <a:rPr lang="fr-FR" sz="2800" dirty="0">
                <a:latin typeface="+mn-lt"/>
              </a:rPr>
              <a:t>Pour sauvegarder et permettre au Bureau Central de suivre le progrès de l’équipe</a:t>
            </a:r>
          </a:p>
        </p:txBody>
      </p:sp>
      <p:sp>
        <p:nvSpPr>
          <p:cNvPr id="4" name="TextBox 3">
            <a:extLst>
              <a:ext uri="{FF2B5EF4-FFF2-40B4-BE49-F238E27FC236}">
                <a16:creationId xmlns:a16="http://schemas.microsoft.com/office/drawing/2014/main" id="{0464DBF3-2CC1-454D-B16A-7454FA164DBE}"/>
              </a:ext>
            </a:extLst>
          </p:cNvPr>
          <p:cNvSpPr txBox="1"/>
          <p:nvPr/>
        </p:nvSpPr>
        <p:spPr>
          <a:xfrm>
            <a:off x="1928923" y="3630292"/>
            <a:ext cx="6400800" cy="523220"/>
          </a:xfrm>
          <a:prstGeom prst="rect">
            <a:avLst/>
          </a:prstGeom>
          <a:noFill/>
        </p:spPr>
        <p:txBody>
          <a:bodyPr wrap="square" rtlCol="0">
            <a:spAutoFit/>
          </a:bodyPr>
          <a:lstStyle/>
          <a:p>
            <a:pPr>
              <a:spcAft>
                <a:spcPts val="800"/>
              </a:spcAft>
              <a:defRPr/>
            </a:pPr>
            <a:r>
              <a:rPr lang="fr-FR" sz="2800" dirty="0">
                <a:latin typeface="+mn-lt"/>
              </a:rPr>
              <a:t>Au moins une fois par jour</a:t>
            </a:r>
          </a:p>
        </p:txBody>
      </p:sp>
      <p:sp>
        <p:nvSpPr>
          <p:cNvPr id="5" name="TextBox 4">
            <a:extLst>
              <a:ext uri="{FF2B5EF4-FFF2-40B4-BE49-F238E27FC236}">
                <a16:creationId xmlns:a16="http://schemas.microsoft.com/office/drawing/2014/main" id="{40747C29-8D2B-467E-B792-47788BD98676}"/>
              </a:ext>
            </a:extLst>
          </p:cNvPr>
          <p:cNvSpPr txBox="1"/>
          <p:nvPr/>
        </p:nvSpPr>
        <p:spPr>
          <a:xfrm>
            <a:off x="1912088" y="4657964"/>
            <a:ext cx="6400800" cy="523220"/>
          </a:xfrm>
          <a:prstGeom prst="rect">
            <a:avLst/>
          </a:prstGeom>
          <a:noFill/>
        </p:spPr>
        <p:txBody>
          <a:bodyPr wrap="square" rtlCol="0">
            <a:spAutoFit/>
          </a:bodyPr>
          <a:lstStyle/>
          <a:p>
            <a:pPr>
              <a:spcAft>
                <a:spcPts val="800"/>
              </a:spcAft>
              <a:defRPr/>
            </a:pPr>
            <a:r>
              <a:rPr lang="fr-FR" sz="2800" dirty="0">
                <a:latin typeface="+mn-lt"/>
              </a:rPr>
              <a:t>Superviseurs</a:t>
            </a:r>
          </a:p>
        </p:txBody>
      </p:sp>
      <p:sp>
        <p:nvSpPr>
          <p:cNvPr id="6" name="TextBox 5">
            <a:extLst>
              <a:ext uri="{FF2B5EF4-FFF2-40B4-BE49-F238E27FC236}">
                <a16:creationId xmlns:a16="http://schemas.microsoft.com/office/drawing/2014/main" id="{DF58B2A7-938F-48A7-8DFA-176FB3936582}"/>
              </a:ext>
            </a:extLst>
          </p:cNvPr>
          <p:cNvSpPr txBox="1"/>
          <p:nvPr/>
        </p:nvSpPr>
        <p:spPr>
          <a:xfrm>
            <a:off x="1912088" y="5576120"/>
            <a:ext cx="6400800" cy="523220"/>
          </a:xfrm>
          <a:prstGeom prst="rect">
            <a:avLst/>
          </a:prstGeom>
          <a:noFill/>
        </p:spPr>
        <p:txBody>
          <a:bodyPr wrap="square" rtlCol="0">
            <a:spAutoFit/>
          </a:bodyPr>
          <a:lstStyle/>
          <a:p>
            <a:pPr>
              <a:spcAft>
                <a:spcPts val="800"/>
              </a:spcAft>
              <a:defRPr/>
            </a:pPr>
            <a:r>
              <a:rPr lang="fr-FR" sz="2800" dirty="0">
                <a:latin typeface="+mn-lt"/>
              </a:rPr>
              <a:t>Internet </a:t>
            </a:r>
          </a:p>
        </p:txBody>
      </p:sp>
    </p:spTree>
    <p:extLst>
      <p:ext uri="{BB962C8B-B14F-4D97-AF65-F5344CB8AC3E}">
        <p14:creationId xmlns:p14="http://schemas.microsoft.com/office/powerpoint/2010/main" val="62891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CCBFB19-3D5C-406A-976A-6362BB93224E}"/>
              </a:ext>
            </a:extLst>
          </p:cNvPr>
          <p:cNvSpPr>
            <a:spLocks noGrp="1" noChangeArrowheads="1"/>
          </p:cNvSpPr>
          <p:nvPr>
            <p:ph type="title"/>
          </p:nvPr>
        </p:nvSpPr>
        <p:spPr>
          <a:xfrm>
            <a:off x="304800" y="228600"/>
            <a:ext cx="8686800" cy="609600"/>
          </a:xfrm>
        </p:spPr>
        <p:txBody>
          <a:bodyPr>
            <a:normAutofit fontScale="90000"/>
          </a:bodyPr>
          <a:lstStyle/>
          <a:p>
            <a:pPr algn="ctr" eaLnBrk="1" hangingPunct="1"/>
            <a:r>
              <a:rPr lang="fr-FR" altLang="en-US" sz="3600"/>
              <a:t>Flux du travail de terrain</a:t>
            </a:r>
          </a:p>
        </p:txBody>
      </p:sp>
      <p:sp>
        <p:nvSpPr>
          <p:cNvPr id="4" name="Rectangle 2">
            <a:extLst>
              <a:ext uri="{FF2B5EF4-FFF2-40B4-BE49-F238E27FC236}">
                <a16:creationId xmlns:a16="http://schemas.microsoft.com/office/drawing/2014/main" id="{70573310-7297-451E-8430-1A637F936F09}"/>
              </a:ext>
            </a:extLst>
          </p:cNvPr>
          <p:cNvSpPr txBox="1">
            <a:spLocks noChangeArrowheads="1"/>
          </p:cNvSpPr>
          <p:nvPr/>
        </p:nvSpPr>
        <p:spPr bwMode="auto">
          <a:xfrm>
            <a:off x="381000" y="1076325"/>
            <a:ext cx="3036887" cy="762000"/>
          </a:xfrm>
          <a:prstGeom prst="rect">
            <a:avLst/>
          </a:prstGeom>
          <a:noFill/>
          <a:ln w="9525">
            <a:solidFill>
              <a:srgbClr val="E1004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dirty="0">
                <a:solidFill>
                  <a:schemeClr val="bg1">
                    <a:lumMod val="65000"/>
                  </a:schemeClr>
                </a:solidFill>
              </a:rPr>
              <a:t>Arrivée en grappe, Identifier les ménages</a:t>
            </a:r>
            <a:endParaRPr lang="fr-FR" altLang="en-US" sz="2000" kern="0" dirty="0">
              <a:solidFill>
                <a:schemeClr val="bg1">
                  <a:lumMod val="65000"/>
                </a:schemeClr>
              </a:solidFill>
            </a:endParaRPr>
          </a:p>
        </p:txBody>
      </p:sp>
      <p:sp>
        <p:nvSpPr>
          <p:cNvPr id="5" name="Rectangle 2">
            <a:extLst>
              <a:ext uri="{FF2B5EF4-FFF2-40B4-BE49-F238E27FC236}">
                <a16:creationId xmlns:a16="http://schemas.microsoft.com/office/drawing/2014/main" id="{E0BB1599-61D5-44DB-9286-0E0A87763BC9}"/>
              </a:ext>
            </a:extLst>
          </p:cNvPr>
          <p:cNvSpPr txBox="1">
            <a:spLocks noChangeArrowheads="1"/>
          </p:cNvSpPr>
          <p:nvPr/>
        </p:nvSpPr>
        <p:spPr bwMode="auto">
          <a:xfrm>
            <a:off x="381000" y="2012496"/>
            <a:ext cx="3048000" cy="971550"/>
          </a:xfrm>
          <a:prstGeom prst="rect">
            <a:avLst/>
          </a:prstGeom>
          <a:noFill/>
          <a:ln w="9525">
            <a:solidFill>
              <a:schemeClr val="bg1"/>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kern="0" dirty="0">
                <a:solidFill>
                  <a:schemeClr val="bg1">
                    <a:lumMod val="65000"/>
                  </a:schemeClr>
                </a:solidFill>
              </a:rPr>
              <a:t>Le superviseur affecte des ménages aux enquêteurs</a:t>
            </a:r>
          </a:p>
        </p:txBody>
      </p:sp>
      <p:sp>
        <p:nvSpPr>
          <p:cNvPr id="6" name="Rectangle 2">
            <a:extLst>
              <a:ext uri="{FF2B5EF4-FFF2-40B4-BE49-F238E27FC236}">
                <a16:creationId xmlns:a16="http://schemas.microsoft.com/office/drawing/2014/main" id="{821CE644-EB09-4E25-A5D6-FEA52FD2743B}"/>
              </a:ext>
            </a:extLst>
          </p:cNvPr>
          <p:cNvSpPr txBox="1">
            <a:spLocks noChangeArrowheads="1"/>
          </p:cNvSpPr>
          <p:nvPr/>
        </p:nvSpPr>
        <p:spPr bwMode="auto">
          <a:xfrm>
            <a:off x="392113" y="3098346"/>
            <a:ext cx="3048000" cy="1340304"/>
          </a:xfrm>
          <a:prstGeom prst="rect">
            <a:avLst/>
          </a:prstGeom>
          <a:noFill/>
          <a:ln w="9525">
            <a:solidFill>
              <a:srgbClr val="FFFF0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b="1" dirty="0">
                <a:solidFill>
                  <a:schemeClr val="bg1">
                    <a:lumMod val="65000"/>
                  </a:schemeClr>
                </a:solidFill>
              </a:rPr>
              <a:t>Enquêteurs interviewent les MG, identifient les personnes éligibles</a:t>
            </a:r>
            <a:endParaRPr lang="fr-FR" altLang="en-US" sz="2000" kern="0" dirty="0">
              <a:solidFill>
                <a:schemeClr val="bg1">
                  <a:lumMod val="65000"/>
                </a:schemeClr>
              </a:solidFill>
            </a:endParaRPr>
          </a:p>
        </p:txBody>
      </p:sp>
      <p:sp>
        <p:nvSpPr>
          <p:cNvPr id="7" name="Rectangle 2">
            <a:extLst>
              <a:ext uri="{FF2B5EF4-FFF2-40B4-BE49-F238E27FC236}">
                <a16:creationId xmlns:a16="http://schemas.microsoft.com/office/drawing/2014/main" id="{56E585BF-0DA3-49A8-96AB-3B05AD41A74D}"/>
              </a:ext>
            </a:extLst>
          </p:cNvPr>
          <p:cNvSpPr txBox="1">
            <a:spLocks noChangeArrowheads="1"/>
          </p:cNvSpPr>
          <p:nvPr/>
        </p:nvSpPr>
        <p:spPr bwMode="auto">
          <a:xfrm>
            <a:off x="392113" y="5791200"/>
            <a:ext cx="3067050" cy="762000"/>
          </a:xfrm>
          <a:prstGeom prst="rect">
            <a:avLst/>
          </a:prstGeom>
          <a:noFill/>
          <a:ln w="9525">
            <a:solidFill>
              <a:srgbClr val="00B05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kern="0">
                <a:solidFill>
                  <a:schemeClr val="bg1">
                    <a:lumMod val="65000"/>
                  </a:schemeClr>
                </a:solidFill>
              </a:rPr>
              <a:t>Les biomarqueurs prennent taille &amp;poids</a:t>
            </a:r>
          </a:p>
        </p:txBody>
      </p:sp>
      <p:sp>
        <p:nvSpPr>
          <p:cNvPr id="8" name="Rectangle 2">
            <a:extLst>
              <a:ext uri="{FF2B5EF4-FFF2-40B4-BE49-F238E27FC236}">
                <a16:creationId xmlns:a16="http://schemas.microsoft.com/office/drawing/2014/main" id="{C63AE71F-7875-4334-A5D6-93774AD90826}"/>
              </a:ext>
            </a:extLst>
          </p:cNvPr>
          <p:cNvSpPr txBox="1">
            <a:spLocks noChangeArrowheads="1"/>
          </p:cNvSpPr>
          <p:nvPr/>
        </p:nvSpPr>
        <p:spPr bwMode="auto">
          <a:xfrm>
            <a:off x="5513033" y="883103"/>
            <a:ext cx="3417888" cy="1402897"/>
          </a:xfrm>
          <a:prstGeom prst="rect">
            <a:avLst/>
          </a:prstGeom>
          <a:noFill/>
          <a:ln w="9525">
            <a:solidFill>
              <a:srgbClr val="0070C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b="1" dirty="0">
                <a:solidFill>
                  <a:schemeClr val="bg1">
                    <a:lumMod val="65000"/>
                  </a:schemeClr>
                </a:solidFill>
              </a:rPr>
              <a:t>Enquêteurs  procèdent aux interviews des éligibles, saisissent les données biomarqueurs</a:t>
            </a:r>
            <a:endParaRPr lang="fr-FR" altLang="en-US" sz="2200" kern="0" dirty="0">
              <a:solidFill>
                <a:schemeClr val="bg1">
                  <a:lumMod val="65000"/>
                </a:schemeClr>
              </a:solidFill>
            </a:endParaRPr>
          </a:p>
        </p:txBody>
      </p:sp>
      <p:sp>
        <p:nvSpPr>
          <p:cNvPr id="11" name="Rectangle 2">
            <a:extLst>
              <a:ext uri="{FF2B5EF4-FFF2-40B4-BE49-F238E27FC236}">
                <a16:creationId xmlns:a16="http://schemas.microsoft.com/office/drawing/2014/main" id="{50D43A6B-15AC-49A3-830B-52601B4448FD}"/>
              </a:ext>
            </a:extLst>
          </p:cNvPr>
          <p:cNvSpPr txBox="1">
            <a:spLocks noChangeArrowheads="1"/>
          </p:cNvSpPr>
          <p:nvPr/>
        </p:nvSpPr>
        <p:spPr bwMode="auto">
          <a:xfrm>
            <a:off x="5526995" y="2383969"/>
            <a:ext cx="3417887" cy="838200"/>
          </a:xfrm>
          <a:prstGeom prst="rect">
            <a:avLst/>
          </a:prstGeom>
          <a:noFill/>
          <a:ln w="9525">
            <a:solidFill>
              <a:srgbClr val="7030A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b="1" dirty="0">
                <a:solidFill>
                  <a:schemeClr val="bg1">
                    <a:lumMod val="65000"/>
                  </a:schemeClr>
                </a:solidFill>
              </a:rPr>
              <a:t>Enquêteurs envoient les données au superviseur</a:t>
            </a:r>
            <a:endParaRPr lang="fr-FR" altLang="en-US" sz="2200" kern="0" dirty="0">
              <a:solidFill>
                <a:schemeClr val="bg1">
                  <a:lumMod val="65000"/>
                </a:schemeClr>
              </a:solidFill>
            </a:endParaRPr>
          </a:p>
        </p:txBody>
      </p:sp>
      <p:sp>
        <p:nvSpPr>
          <p:cNvPr id="12" name="Rectangle 2">
            <a:extLst>
              <a:ext uri="{FF2B5EF4-FFF2-40B4-BE49-F238E27FC236}">
                <a16:creationId xmlns:a16="http://schemas.microsoft.com/office/drawing/2014/main" id="{51F305FE-1E26-48A4-B14D-3270457A79AD}"/>
              </a:ext>
            </a:extLst>
          </p:cNvPr>
          <p:cNvSpPr txBox="1">
            <a:spLocks noChangeArrowheads="1"/>
          </p:cNvSpPr>
          <p:nvPr/>
        </p:nvSpPr>
        <p:spPr bwMode="auto">
          <a:xfrm>
            <a:off x="5513033" y="3320138"/>
            <a:ext cx="3417887" cy="1066801"/>
          </a:xfrm>
          <a:prstGeom prst="rect">
            <a:avLst/>
          </a:prstGeom>
          <a:noFill/>
          <a:ln w="9525">
            <a:solidFill>
              <a:schemeClr val="accent1">
                <a:lumMod val="90000"/>
              </a:schemeClr>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kern="0" dirty="0">
                <a:solidFill>
                  <a:schemeClr val="bg1">
                    <a:lumMod val="65000"/>
                  </a:schemeClr>
                </a:solidFill>
              </a:rPr>
              <a:t>Le superviseur exécute un contrôle pour fermer la grappe</a:t>
            </a:r>
            <a:r>
              <a:rPr lang="fr-FR" altLang="en-US" sz="2400" kern="0" dirty="0">
                <a:solidFill>
                  <a:schemeClr val="bg1">
                    <a:lumMod val="65000"/>
                  </a:schemeClr>
                </a:solidFill>
              </a:rPr>
              <a:t> </a:t>
            </a:r>
          </a:p>
        </p:txBody>
      </p:sp>
      <p:sp>
        <p:nvSpPr>
          <p:cNvPr id="13" name="Rectangle 2">
            <a:extLst>
              <a:ext uri="{FF2B5EF4-FFF2-40B4-BE49-F238E27FC236}">
                <a16:creationId xmlns:a16="http://schemas.microsoft.com/office/drawing/2014/main" id="{78BA2C74-7488-42F8-92FC-B744123B4D52}"/>
              </a:ext>
            </a:extLst>
          </p:cNvPr>
          <p:cNvSpPr txBox="1">
            <a:spLocks noChangeArrowheads="1"/>
          </p:cNvSpPr>
          <p:nvPr/>
        </p:nvSpPr>
        <p:spPr bwMode="auto">
          <a:xfrm>
            <a:off x="5517001" y="5399302"/>
            <a:ext cx="3417887" cy="1077698"/>
          </a:xfrm>
          <a:prstGeom prst="rect">
            <a:avLst/>
          </a:prstGeom>
          <a:noFill/>
          <a:ln w="9525">
            <a:solidFill>
              <a:srgbClr val="92D05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b="1" dirty="0">
                <a:solidFill>
                  <a:schemeClr val="tx1"/>
                </a:solidFill>
              </a:rPr>
              <a:t>Le superviseur transmet les données au Bureau Central</a:t>
            </a:r>
            <a:endParaRPr lang="fr-FR" altLang="en-US" sz="2200" kern="0" dirty="0">
              <a:solidFill>
                <a:schemeClr val="tx1"/>
              </a:solidFill>
            </a:endParaRPr>
          </a:p>
        </p:txBody>
      </p:sp>
      <p:cxnSp>
        <p:nvCxnSpPr>
          <p:cNvPr id="40971" name="Straight Arrow Connector 19">
            <a:extLst>
              <a:ext uri="{FF2B5EF4-FFF2-40B4-BE49-F238E27FC236}">
                <a16:creationId xmlns:a16="http://schemas.microsoft.com/office/drawing/2014/main" id="{07614346-23F4-40F3-8DEC-0AFE064FED57}"/>
              </a:ext>
            </a:extLst>
          </p:cNvPr>
          <p:cNvCxnSpPr>
            <a:cxnSpLocks noChangeShapeType="1"/>
          </p:cNvCxnSpPr>
          <p:nvPr/>
        </p:nvCxnSpPr>
        <p:spPr bwMode="auto">
          <a:xfrm>
            <a:off x="37338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2" name="Straight Arrow Connector 22">
            <a:extLst>
              <a:ext uri="{FF2B5EF4-FFF2-40B4-BE49-F238E27FC236}">
                <a16:creationId xmlns:a16="http://schemas.microsoft.com/office/drawing/2014/main" id="{759ED552-64A9-4D33-BD68-F95D0A4D0642}"/>
              </a:ext>
            </a:extLst>
          </p:cNvPr>
          <p:cNvCxnSpPr>
            <a:cxnSpLocks noChangeShapeType="1"/>
          </p:cNvCxnSpPr>
          <p:nvPr/>
        </p:nvCxnSpPr>
        <p:spPr bwMode="auto">
          <a:xfrm>
            <a:off x="53340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3" name="Straight Arrow Connector 23">
            <a:extLst>
              <a:ext uri="{FF2B5EF4-FFF2-40B4-BE49-F238E27FC236}">
                <a16:creationId xmlns:a16="http://schemas.microsoft.com/office/drawing/2014/main" id="{12CE62E7-20DC-49F2-A7FB-3461E097088C}"/>
              </a:ext>
            </a:extLst>
          </p:cNvPr>
          <p:cNvCxnSpPr>
            <a:cxnSpLocks noChangeShapeType="1"/>
          </p:cNvCxnSpPr>
          <p:nvPr/>
        </p:nvCxnSpPr>
        <p:spPr bwMode="auto">
          <a:xfrm flipV="1">
            <a:off x="3905250" y="1600200"/>
            <a:ext cx="1276350" cy="47244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 name="Rectangle 2">
            <a:extLst>
              <a:ext uri="{FF2B5EF4-FFF2-40B4-BE49-F238E27FC236}">
                <a16:creationId xmlns:a16="http://schemas.microsoft.com/office/drawing/2014/main" id="{63BF229F-FAD4-442A-A9E4-C952A413B411}"/>
              </a:ext>
            </a:extLst>
          </p:cNvPr>
          <p:cNvSpPr txBox="1">
            <a:spLocks noChangeArrowheads="1"/>
          </p:cNvSpPr>
          <p:nvPr/>
        </p:nvSpPr>
        <p:spPr bwMode="auto">
          <a:xfrm>
            <a:off x="5517001" y="4474020"/>
            <a:ext cx="3409950" cy="838201"/>
          </a:xfrm>
          <a:prstGeom prst="rect">
            <a:avLst/>
          </a:prstGeom>
          <a:noFill/>
          <a:ln w="9525">
            <a:solidFill>
              <a:schemeClr val="accent3">
                <a:lumMod val="75000"/>
              </a:schemeClr>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kern="0" dirty="0">
                <a:solidFill>
                  <a:schemeClr val="bg1">
                    <a:lumMod val="65000"/>
                  </a:schemeClr>
                </a:solidFill>
              </a:rPr>
              <a:t>Le superviseur procède à la remesure</a:t>
            </a:r>
          </a:p>
        </p:txBody>
      </p:sp>
      <p:sp>
        <p:nvSpPr>
          <p:cNvPr id="15" name="Rectangle 2">
            <a:extLst>
              <a:ext uri="{FF2B5EF4-FFF2-40B4-BE49-F238E27FC236}">
                <a16:creationId xmlns:a16="http://schemas.microsoft.com/office/drawing/2014/main" id="{5DE893BE-B9D7-4394-8E32-586003EB0FB2}"/>
              </a:ext>
            </a:extLst>
          </p:cNvPr>
          <p:cNvSpPr txBox="1">
            <a:spLocks noChangeArrowheads="1"/>
          </p:cNvSpPr>
          <p:nvPr/>
        </p:nvSpPr>
        <p:spPr bwMode="auto">
          <a:xfrm>
            <a:off x="315913" y="4629150"/>
            <a:ext cx="3143250" cy="971550"/>
          </a:xfrm>
          <a:prstGeom prst="rect">
            <a:avLst/>
          </a:prstGeom>
          <a:noFill/>
          <a:ln w="9525">
            <a:solidFill>
              <a:srgbClr val="666666"/>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kern="0">
                <a:solidFill>
                  <a:schemeClr val="bg1">
                    <a:lumMod val="65000"/>
                  </a:schemeClr>
                </a:solidFill>
              </a:rPr>
              <a:t>Les enquêteurs envoient les données aux superviseurs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fr-FR" altLang="en-US" sz="3200" dirty="0"/>
              <a:t>Étapes de transmission des données</a:t>
            </a:r>
            <a:endParaRPr lang="en-US" altLang="en-US" sz="3200" dirty="0"/>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4960332"/>
          </a:xfrm>
          <a:prstGeom prst="rect">
            <a:avLst/>
          </a:prstGeom>
          <a:noFill/>
        </p:spPr>
        <p:txBody>
          <a:bodyPr>
            <a:spAutoFit/>
          </a:bodyPr>
          <a:lstStyle/>
          <a:p>
            <a:pPr>
              <a:spcAft>
                <a:spcPts val="0"/>
              </a:spcAft>
              <a:defRPr/>
            </a:pPr>
            <a:endParaRPr lang="en-US" sz="3200" dirty="0">
              <a:latin typeface="+mn-lt"/>
            </a:endParaRPr>
          </a:p>
          <a:p>
            <a:pPr>
              <a:spcAft>
                <a:spcPts val="0"/>
              </a:spcAft>
              <a:defRPr/>
            </a:pPr>
            <a:r>
              <a:rPr lang="en-US" sz="3200" dirty="0">
                <a:latin typeface="+mn-lt"/>
              </a:rPr>
              <a:t>Le </a:t>
            </a:r>
            <a:r>
              <a:rPr lang="en-US" sz="3200" dirty="0" err="1">
                <a:latin typeface="+mn-lt"/>
              </a:rPr>
              <a:t>superviseur</a:t>
            </a:r>
            <a:r>
              <a:rPr lang="en-US" sz="3200" dirty="0">
                <a:latin typeface="+mn-lt"/>
              </a:rPr>
              <a:t> se </a:t>
            </a:r>
            <a:r>
              <a:rPr lang="en-US" sz="3200" dirty="0" err="1">
                <a:latin typeface="+mn-lt"/>
              </a:rPr>
              <a:t>connecte</a:t>
            </a:r>
            <a:r>
              <a:rPr lang="en-US" sz="3200" dirty="0">
                <a:latin typeface="+mn-lt"/>
              </a:rPr>
              <a:t> à </a:t>
            </a:r>
            <a:r>
              <a:rPr lang="en-US" sz="3200" dirty="0" err="1">
                <a:latin typeface="+mn-lt"/>
              </a:rPr>
              <a:t>l’internet</a:t>
            </a:r>
            <a:r>
              <a:rPr lang="en-US" sz="3200" dirty="0">
                <a:latin typeface="+mn-lt"/>
              </a:rPr>
              <a:t> </a:t>
            </a:r>
          </a:p>
          <a:p>
            <a:pPr>
              <a:spcAft>
                <a:spcPts val="0"/>
              </a:spcAft>
              <a:defRPr/>
            </a:pPr>
            <a:endParaRPr lang="en-US" sz="3200" dirty="0">
              <a:latin typeface="+mn-lt"/>
            </a:endParaRPr>
          </a:p>
          <a:p>
            <a:pPr>
              <a:spcBef>
                <a:spcPts val="1800"/>
              </a:spcBef>
              <a:spcAft>
                <a:spcPts val="0"/>
              </a:spcAft>
              <a:defRPr/>
            </a:pPr>
            <a:r>
              <a:rPr lang="en-US" sz="3200" dirty="0">
                <a:latin typeface="+mn-lt"/>
              </a:rPr>
              <a:t>Le </a:t>
            </a:r>
            <a:r>
              <a:rPr lang="en-US" sz="3200" dirty="0" err="1">
                <a:latin typeface="+mn-lt"/>
              </a:rPr>
              <a:t>superviseur</a:t>
            </a:r>
            <a:r>
              <a:rPr lang="en-US" sz="3200" dirty="0">
                <a:latin typeface="+mn-lt"/>
              </a:rPr>
              <a:t> </a:t>
            </a:r>
            <a:r>
              <a:rPr lang="en-US" sz="3200" dirty="0" err="1">
                <a:latin typeface="+mn-lt"/>
              </a:rPr>
              <a:t>choisit</a:t>
            </a:r>
            <a:r>
              <a:rPr lang="en-US" sz="3200" dirty="0">
                <a:latin typeface="+mn-lt"/>
              </a:rPr>
              <a:t> </a:t>
            </a:r>
            <a:r>
              <a:rPr lang="en-US" sz="3200" dirty="0" err="1">
                <a:latin typeface="+mn-lt"/>
              </a:rPr>
              <a:t>l’option</a:t>
            </a:r>
            <a:r>
              <a:rPr lang="en-US" sz="3200" dirty="0">
                <a:latin typeface="+mn-lt"/>
              </a:rPr>
              <a:t> </a:t>
            </a:r>
            <a:r>
              <a:rPr lang="en-US" sz="3200" dirty="0"/>
              <a:t>à </a:t>
            </a:r>
            <a:r>
              <a:rPr lang="en-US" sz="3200" dirty="0" err="1"/>
              <a:t>partir</a:t>
            </a:r>
            <a:r>
              <a:rPr lang="en-US" sz="3200" dirty="0"/>
              <a:t> du menu</a:t>
            </a:r>
            <a:endParaRPr lang="en-US" sz="3200" dirty="0">
              <a:latin typeface="+mn-lt"/>
            </a:endParaRPr>
          </a:p>
          <a:p>
            <a:pPr>
              <a:spcAft>
                <a:spcPts val="800"/>
              </a:spcAft>
              <a:defRPr/>
            </a:pPr>
            <a:endParaRPr lang="en-US" sz="3200" dirty="0">
              <a:latin typeface="+mn-lt"/>
            </a:endParaRPr>
          </a:p>
          <a:p>
            <a:pPr>
              <a:spcAft>
                <a:spcPts val="800"/>
              </a:spcAft>
              <a:defRPr/>
            </a:pPr>
            <a:r>
              <a:rPr lang="fr-FR" sz="3200" dirty="0">
                <a:latin typeface="+mn-lt"/>
              </a:rPr>
              <a:t>Le superviseur veille à ce que les données soient effectivement envoyées</a:t>
            </a:r>
            <a:r>
              <a:rPr lang="en-US" sz="3200" dirty="0">
                <a:latin typeface="+mn-lt"/>
              </a:rPr>
              <a:t> </a:t>
            </a:r>
          </a:p>
          <a:p>
            <a:pPr>
              <a:spcAft>
                <a:spcPts val="800"/>
              </a:spcAft>
              <a:defRPr/>
            </a:pPr>
            <a:endParaRPr lang="en-US" sz="3200" dirty="0">
              <a:latin typeface="+mn-lt"/>
            </a:endParaRPr>
          </a:p>
        </p:txBody>
      </p:sp>
      <p:pic>
        <p:nvPicPr>
          <p:cNvPr id="10245"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83845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3" y="4398818"/>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91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1836-4F10-46B3-84AD-773F2A62D7A1}"/>
              </a:ext>
            </a:extLst>
          </p:cNvPr>
          <p:cNvSpPr>
            <a:spLocks noGrp="1"/>
          </p:cNvSpPr>
          <p:nvPr>
            <p:ph type="title"/>
          </p:nvPr>
        </p:nvSpPr>
        <p:spPr>
          <a:xfrm>
            <a:off x="2133600" y="542132"/>
            <a:ext cx="7772400" cy="914400"/>
          </a:xfrm>
        </p:spPr>
        <p:txBody>
          <a:bodyPr/>
          <a:lstStyle/>
          <a:p>
            <a:r>
              <a:rPr lang="en-US" dirty="0"/>
              <a:t>Se connecter à internet 	</a:t>
            </a:r>
          </a:p>
        </p:txBody>
      </p:sp>
      <p:sp>
        <p:nvSpPr>
          <p:cNvPr id="3" name="Content Placeholder 2">
            <a:extLst>
              <a:ext uri="{FF2B5EF4-FFF2-40B4-BE49-F238E27FC236}">
                <a16:creationId xmlns:a16="http://schemas.microsoft.com/office/drawing/2014/main" id="{64346450-0054-4998-AC7C-8A73CAEC7CF4}"/>
              </a:ext>
            </a:extLst>
          </p:cNvPr>
          <p:cNvSpPr>
            <a:spLocks noGrp="1"/>
          </p:cNvSpPr>
          <p:nvPr>
            <p:ph idx="1"/>
          </p:nvPr>
        </p:nvSpPr>
        <p:spPr>
          <a:xfrm>
            <a:off x="838200" y="2514539"/>
            <a:ext cx="7772400" cy="4114800"/>
          </a:xfrm>
        </p:spPr>
        <p:txBody>
          <a:bodyPr/>
          <a:lstStyle/>
          <a:p>
            <a:r>
              <a:rPr lang="fr-FR" dirty="0"/>
              <a:t>IL DOIT ÊTRE DÉTERMINÉ COMMENT LES SUPERVISEURS SE CONNECTERONT À INTERNET</a:t>
            </a:r>
            <a:r>
              <a:rPr lang="en-US" dirty="0"/>
              <a:t> </a:t>
            </a:r>
          </a:p>
        </p:txBody>
      </p:sp>
      <p:sp>
        <p:nvSpPr>
          <p:cNvPr id="4" name="Date Placeholder 3">
            <a:extLst>
              <a:ext uri="{FF2B5EF4-FFF2-40B4-BE49-F238E27FC236}">
                <a16:creationId xmlns:a16="http://schemas.microsoft.com/office/drawing/2014/main" id="{2E3A02BD-77DF-4D56-ABC3-7EA1E144CA1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CBA772D-4BC4-4765-B7E4-95D8B3F1419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A981F41-1067-4BC1-B8D0-49579BA27FC6}"/>
              </a:ext>
            </a:extLst>
          </p:cNvPr>
          <p:cNvSpPr>
            <a:spLocks noGrp="1"/>
          </p:cNvSpPr>
          <p:nvPr>
            <p:ph type="sldNum" sz="quarter" idx="12"/>
          </p:nvPr>
        </p:nvSpPr>
        <p:spPr/>
        <p:txBody>
          <a:bodyPr/>
          <a:lstStyle/>
          <a:p>
            <a:pPr>
              <a:defRPr/>
            </a:pPr>
            <a:fld id="{6160E3A5-7E98-4E5B-8C12-584694844A76}" type="slidenum">
              <a:rPr lang="en-US" altLang="en-US" smtClean="0"/>
              <a:pPr>
                <a:defRPr/>
              </a:pPr>
              <a:t>5</a:t>
            </a:fld>
            <a:endParaRPr lang="en-US" altLang="en-US" dirty="0"/>
          </a:p>
        </p:txBody>
      </p:sp>
      <p:pic>
        <p:nvPicPr>
          <p:cNvPr id="8" name="Picture 4" descr="http://www.ccbhomes.com/wp-content/uploads/2014/09/step1.png">
            <a:extLst>
              <a:ext uri="{FF2B5EF4-FFF2-40B4-BE49-F238E27FC236}">
                <a16:creationId xmlns:a16="http://schemas.microsoft.com/office/drawing/2014/main" id="{0507288C-4C18-40E5-BCE3-8284D01B7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43" y="1295400"/>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AD79AFFB-9BFC-4DCB-B294-8AD26E4F6777}"/>
              </a:ext>
            </a:extLst>
          </p:cNvPr>
          <p:cNvPicPr/>
          <p:nvPr/>
        </p:nvPicPr>
        <p:blipFill>
          <a:blip r:embed="rId4"/>
          <a:stretch>
            <a:fillRect/>
          </a:stretch>
        </p:blipFill>
        <p:spPr>
          <a:xfrm>
            <a:off x="2819401" y="3429000"/>
            <a:ext cx="4308158" cy="1985663"/>
          </a:xfrm>
          <a:prstGeom prst="rect">
            <a:avLst/>
          </a:prstGeom>
        </p:spPr>
      </p:pic>
    </p:spTree>
    <p:extLst>
      <p:ext uri="{BB962C8B-B14F-4D97-AF65-F5344CB8AC3E}">
        <p14:creationId xmlns:p14="http://schemas.microsoft.com/office/powerpoint/2010/main" val="415398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C4EE-5361-4A86-BFFC-A6F6E9D92AE8}"/>
              </a:ext>
            </a:extLst>
          </p:cNvPr>
          <p:cNvSpPr>
            <a:spLocks noGrp="1"/>
          </p:cNvSpPr>
          <p:nvPr>
            <p:ph type="title"/>
          </p:nvPr>
        </p:nvSpPr>
        <p:spPr>
          <a:xfrm>
            <a:off x="2297884" y="4194"/>
            <a:ext cx="7772400" cy="914400"/>
          </a:xfrm>
        </p:spPr>
        <p:txBody>
          <a:bodyPr/>
          <a:lstStyle/>
          <a:p>
            <a:r>
              <a:rPr lang="en-US" dirty="0"/>
              <a:t>Menu principal du </a:t>
            </a:r>
            <a:r>
              <a:rPr lang="en-US" dirty="0" err="1"/>
              <a:t>superviseur</a:t>
            </a:r>
            <a:endParaRPr lang="en-US" dirty="0"/>
          </a:p>
        </p:txBody>
      </p:sp>
      <p:pic>
        <p:nvPicPr>
          <p:cNvPr id="8" name="Content Placeholder 7">
            <a:extLst>
              <a:ext uri="{FF2B5EF4-FFF2-40B4-BE49-F238E27FC236}">
                <a16:creationId xmlns:a16="http://schemas.microsoft.com/office/drawing/2014/main" id="{09610C7E-1B05-4AEB-9D7D-6503715866B1}"/>
              </a:ext>
            </a:extLst>
          </p:cNvPr>
          <p:cNvPicPr>
            <a:picLocks noGrp="1" noChangeAspect="1"/>
          </p:cNvPicPr>
          <p:nvPr>
            <p:ph idx="1"/>
          </p:nvPr>
        </p:nvPicPr>
        <p:blipFill>
          <a:blip r:embed="rId2"/>
          <a:stretch>
            <a:fillRect/>
          </a:stretch>
        </p:blipFill>
        <p:spPr>
          <a:xfrm>
            <a:off x="2590800" y="1371600"/>
            <a:ext cx="2895600" cy="5081636"/>
          </a:xfrm>
        </p:spPr>
      </p:pic>
      <p:sp>
        <p:nvSpPr>
          <p:cNvPr id="4" name="Date Placeholder 3">
            <a:extLst>
              <a:ext uri="{FF2B5EF4-FFF2-40B4-BE49-F238E27FC236}">
                <a16:creationId xmlns:a16="http://schemas.microsoft.com/office/drawing/2014/main" id="{CBB09153-8D0C-4322-AF66-659C81991C9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C9A28FE-FCE6-4F05-8EEA-E897EBBB9F3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06FF0E4-D6AB-470A-85BB-29F0C76A485A}"/>
              </a:ext>
            </a:extLst>
          </p:cNvPr>
          <p:cNvSpPr>
            <a:spLocks noGrp="1"/>
          </p:cNvSpPr>
          <p:nvPr>
            <p:ph type="sldNum" sz="quarter" idx="12"/>
          </p:nvPr>
        </p:nvSpPr>
        <p:spPr/>
        <p:txBody>
          <a:bodyPr/>
          <a:lstStyle/>
          <a:p>
            <a:pPr>
              <a:defRPr/>
            </a:pPr>
            <a:fld id="{6160E3A5-7E98-4E5B-8C12-584694844A76}" type="slidenum">
              <a:rPr lang="en-US" altLang="en-US" smtClean="0"/>
              <a:pPr>
                <a:defRPr/>
              </a:pPr>
              <a:t>6</a:t>
            </a:fld>
            <a:endParaRPr lang="en-US" altLang="en-US" dirty="0"/>
          </a:p>
        </p:txBody>
      </p:sp>
      <p:pic>
        <p:nvPicPr>
          <p:cNvPr id="12" name="Picture 4" descr="http://www.byui.edu/Images/disability_services/step2-resized200x209.png">
            <a:extLst>
              <a:ext uri="{FF2B5EF4-FFF2-40B4-BE49-F238E27FC236}">
                <a16:creationId xmlns:a16="http://schemas.microsoft.com/office/drawing/2014/main" id="{7719B1DE-C3EE-4603-A313-E4E20E3E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0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02B0-E1C4-4CFD-AE6E-7BCF83874138}"/>
              </a:ext>
            </a:extLst>
          </p:cNvPr>
          <p:cNvSpPr>
            <a:spLocks noGrp="1"/>
          </p:cNvSpPr>
          <p:nvPr>
            <p:ph type="title"/>
          </p:nvPr>
        </p:nvSpPr>
        <p:spPr/>
        <p:txBody>
          <a:bodyPr/>
          <a:lstStyle/>
          <a:p>
            <a:pPr algn="ctr"/>
            <a:r>
              <a:rPr lang="fr-FR" dirty="0"/>
              <a:t>Confirmation d'envoi des données </a:t>
            </a:r>
          </a:p>
        </p:txBody>
      </p:sp>
      <p:sp>
        <p:nvSpPr>
          <p:cNvPr id="3" name="Content Placeholder 2">
            <a:extLst>
              <a:ext uri="{FF2B5EF4-FFF2-40B4-BE49-F238E27FC236}">
                <a16:creationId xmlns:a16="http://schemas.microsoft.com/office/drawing/2014/main" id="{EA84649E-BA18-4851-8966-628A53B361F8}"/>
              </a:ext>
            </a:extLst>
          </p:cNvPr>
          <p:cNvSpPr>
            <a:spLocks noGrp="1"/>
          </p:cNvSpPr>
          <p:nvPr>
            <p:ph idx="1"/>
          </p:nvPr>
        </p:nvSpPr>
        <p:spPr>
          <a:xfrm>
            <a:off x="685800" y="2286000"/>
            <a:ext cx="7772400" cy="4114800"/>
          </a:xfrm>
        </p:spPr>
        <p:txBody>
          <a:bodyPr/>
          <a:lstStyle/>
          <a:p>
            <a:r>
              <a:rPr lang="fr-FR" dirty="0"/>
              <a:t>BON TRAVAIL!!</a:t>
            </a:r>
          </a:p>
          <a:p>
            <a:endParaRPr lang="fr-FR" dirty="0"/>
          </a:p>
          <a:p>
            <a:endParaRPr lang="fr-FR" dirty="0"/>
          </a:p>
          <a:p>
            <a:endParaRPr lang="fr-FR" dirty="0"/>
          </a:p>
          <a:p>
            <a:r>
              <a:rPr lang="fr-FR" dirty="0"/>
              <a:t>Veuillez réessayer </a:t>
            </a:r>
            <a:r>
              <a:rPr lang="fr-FR" dirty="0">
                <a:sym typeface="Wingdings" panose="05000000000000000000" pitchFamily="2" charset="2"/>
              </a:rPr>
              <a:t> </a:t>
            </a:r>
            <a:endParaRPr lang="fr-FR" dirty="0"/>
          </a:p>
        </p:txBody>
      </p:sp>
      <p:sp>
        <p:nvSpPr>
          <p:cNvPr id="4" name="Date Placeholder 3">
            <a:extLst>
              <a:ext uri="{FF2B5EF4-FFF2-40B4-BE49-F238E27FC236}">
                <a16:creationId xmlns:a16="http://schemas.microsoft.com/office/drawing/2014/main" id="{E7EE96FE-E058-4429-BC07-9A51801EA446}"/>
              </a:ext>
            </a:extLst>
          </p:cNvPr>
          <p:cNvSpPr>
            <a:spLocks noGrp="1"/>
          </p:cNvSpPr>
          <p:nvPr>
            <p:ph type="dt" sz="half" idx="10"/>
          </p:nvPr>
        </p:nvSpPr>
        <p:spPr>
          <a:xfrm>
            <a:off x="152400" y="6530079"/>
            <a:ext cx="2133600" cy="184666"/>
          </a:xfrm>
        </p:spPr>
        <p:txBody>
          <a:bodyPr/>
          <a:lstStyle/>
          <a:p>
            <a:pPr>
              <a:defRPr/>
            </a:pPr>
            <a:endParaRPr lang="fr-FR" dirty="0"/>
          </a:p>
        </p:txBody>
      </p:sp>
      <p:sp>
        <p:nvSpPr>
          <p:cNvPr id="5" name="Footer Placeholder 4">
            <a:extLst>
              <a:ext uri="{FF2B5EF4-FFF2-40B4-BE49-F238E27FC236}">
                <a16:creationId xmlns:a16="http://schemas.microsoft.com/office/drawing/2014/main" id="{EC2C152B-558B-4407-A299-468E6E4ACDD9}"/>
              </a:ext>
            </a:extLst>
          </p:cNvPr>
          <p:cNvSpPr>
            <a:spLocks noGrp="1"/>
          </p:cNvSpPr>
          <p:nvPr>
            <p:ph type="ftr" sz="quarter" idx="11"/>
          </p:nvPr>
        </p:nvSpPr>
        <p:spPr>
          <a:xfrm>
            <a:off x="3124200" y="6530079"/>
            <a:ext cx="2895600" cy="184666"/>
          </a:xfrm>
        </p:spPr>
        <p:txBody>
          <a:bodyPr/>
          <a:lstStyle/>
          <a:p>
            <a:pPr>
              <a:defRPr/>
            </a:pPr>
            <a:endParaRPr lang="fr-FR" dirty="0"/>
          </a:p>
        </p:txBody>
      </p:sp>
      <p:sp>
        <p:nvSpPr>
          <p:cNvPr id="6" name="Slide Number Placeholder 5">
            <a:extLst>
              <a:ext uri="{FF2B5EF4-FFF2-40B4-BE49-F238E27FC236}">
                <a16:creationId xmlns:a16="http://schemas.microsoft.com/office/drawing/2014/main" id="{117FC7F9-C800-4F22-BB64-C2A25661DB3E}"/>
              </a:ext>
            </a:extLst>
          </p:cNvPr>
          <p:cNvSpPr>
            <a:spLocks noGrp="1"/>
          </p:cNvSpPr>
          <p:nvPr>
            <p:ph type="sldNum" sz="quarter" idx="12"/>
          </p:nvPr>
        </p:nvSpPr>
        <p:spPr>
          <a:xfrm>
            <a:off x="6858000" y="6530079"/>
            <a:ext cx="2133600" cy="184666"/>
          </a:xfrm>
        </p:spPr>
        <p:txBody>
          <a:bodyPr/>
          <a:lstStyle/>
          <a:p>
            <a:pPr>
              <a:defRPr/>
            </a:pPr>
            <a:fld id="{6160E3A5-7E98-4E5B-8C12-584694844A76}" type="slidenum">
              <a:rPr lang="fr-FR" altLang="en-US" smtClean="0"/>
              <a:pPr>
                <a:defRPr/>
              </a:pPr>
              <a:t>7</a:t>
            </a:fld>
            <a:endParaRPr lang="fr-FR" altLang="en-US" dirty="0"/>
          </a:p>
        </p:txBody>
      </p:sp>
      <p:pic>
        <p:nvPicPr>
          <p:cNvPr id="8" name="Picture 6" descr="http://www.byui.edu/Images/disability_services/step3-resized200x209.png">
            <a:extLst>
              <a:ext uri="{FF2B5EF4-FFF2-40B4-BE49-F238E27FC236}">
                <a16:creationId xmlns:a16="http://schemas.microsoft.com/office/drawing/2014/main" id="{EA9093C7-1EF1-47A5-8EE2-24434DECB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82944"/>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237CC2FA-05E3-4F9F-9844-426B4F54F84D}"/>
              </a:ext>
            </a:extLst>
          </p:cNvPr>
          <p:cNvPicPr/>
          <p:nvPr/>
        </p:nvPicPr>
        <p:blipFill>
          <a:blip r:embed="rId3"/>
          <a:stretch>
            <a:fillRect/>
          </a:stretch>
        </p:blipFill>
        <p:spPr>
          <a:xfrm>
            <a:off x="2971800" y="4527233"/>
            <a:ext cx="4364355" cy="1873567"/>
          </a:xfrm>
          <a:prstGeom prst="rect">
            <a:avLst/>
          </a:prstGeom>
        </p:spPr>
      </p:pic>
      <p:pic>
        <p:nvPicPr>
          <p:cNvPr id="10" name="Picture 9">
            <a:extLst>
              <a:ext uri="{FF2B5EF4-FFF2-40B4-BE49-F238E27FC236}">
                <a16:creationId xmlns:a16="http://schemas.microsoft.com/office/drawing/2014/main" id="{EE2BEEE2-59CC-45CE-BB34-3F6ADEA7343C}"/>
              </a:ext>
            </a:extLst>
          </p:cNvPr>
          <p:cNvPicPr/>
          <p:nvPr/>
        </p:nvPicPr>
        <p:blipFill>
          <a:blip r:embed="rId4"/>
          <a:stretch>
            <a:fillRect/>
          </a:stretch>
        </p:blipFill>
        <p:spPr>
          <a:xfrm>
            <a:off x="2992056" y="2330766"/>
            <a:ext cx="4246944" cy="1784033"/>
          </a:xfrm>
          <a:prstGeom prst="rect">
            <a:avLst/>
          </a:prstGeom>
        </p:spPr>
      </p:pic>
    </p:spTree>
    <p:extLst>
      <p:ext uri="{BB962C8B-B14F-4D97-AF65-F5344CB8AC3E}">
        <p14:creationId xmlns:p14="http://schemas.microsoft.com/office/powerpoint/2010/main" val="223253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err="1"/>
              <a:t>Transfert</a:t>
            </a:r>
            <a:r>
              <a:rPr lang="en-US" altLang="en-US" sz="3200" dirty="0"/>
              <a:t> de </a:t>
            </a:r>
            <a:r>
              <a:rPr lang="en-US" altLang="en-US" sz="3200" dirty="0" err="1"/>
              <a:t>données</a:t>
            </a:r>
            <a:endParaRPr lang="en-US" altLang="en-US" sz="3200" dirty="0"/>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3046988"/>
          </a:xfrm>
          <a:prstGeom prst="rect">
            <a:avLst/>
          </a:prstGeom>
          <a:noFill/>
        </p:spPr>
        <p:txBody>
          <a:bodyPr>
            <a:spAutoFit/>
          </a:bodyPr>
          <a:lstStyle/>
          <a:p>
            <a:pPr algn="ctr">
              <a:spcAft>
                <a:spcPts val="0"/>
              </a:spcAft>
              <a:defRPr/>
            </a:pPr>
            <a:endParaRPr lang="en-US" sz="3200" dirty="0">
              <a:latin typeface="+mn-lt"/>
            </a:endParaRPr>
          </a:p>
          <a:p>
            <a:pPr algn="ctr">
              <a:spcAft>
                <a:spcPts val="0"/>
              </a:spcAft>
              <a:defRPr/>
            </a:pPr>
            <a:endParaRPr lang="en-US" sz="3200" dirty="0">
              <a:latin typeface="+mn-lt"/>
            </a:endParaRPr>
          </a:p>
          <a:p>
            <a:pPr algn="ctr">
              <a:spcAft>
                <a:spcPts val="0"/>
              </a:spcAft>
              <a:defRPr/>
            </a:pPr>
            <a:endParaRPr lang="en-US" sz="3200" dirty="0"/>
          </a:p>
          <a:p>
            <a:pPr algn="ctr">
              <a:spcAft>
                <a:spcPts val="0"/>
              </a:spcAft>
              <a:defRPr/>
            </a:pPr>
            <a:endParaRPr lang="en-US" sz="3200" dirty="0"/>
          </a:p>
          <a:p>
            <a:pPr algn="ctr">
              <a:spcAft>
                <a:spcPts val="0"/>
              </a:spcAft>
              <a:defRPr/>
            </a:pPr>
            <a:r>
              <a:rPr lang="en-US" sz="3200" dirty="0">
                <a:latin typeface="+mn-lt"/>
              </a:rPr>
              <a:t>DEMONSTRATION</a:t>
            </a:r>
          </a:p>
          <a:p>
            <a:pPr algn="ctr">
              <a:spcAft>
                <a:spcPts val="800"/>
              </a:spcAft>
              <a:defRPr/>
            </a:pPr>
            <a:endParaRPr lang="en-US" sz="3200" dirty="0">
              <a:latin typeface="+mn-lt"/>
            </a:endParaRPr>
          </a:p>
        </p:txBody>
      </p:sp>
    </p:spTree>
    <p:extLst>
      <p:ext uri="{BB962C8B-B14F-4D97-AF65-F5344CB8AC3E}">
        <p14:creationId xmlns:p14="http://schemas.microsoft.com/office/powerpoint/2010/main" val="36577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err="1"/>
              <a:t>Transfert</a:t>
            </a:r>
            <a:r>
              <a:rPr lang="en-US" altLang="en-US" sz="3200" dirty="0"/>
              <a:t> de </a:t>
            </a:r>
            <a:r>
              <a:rPr lang="en-US" altLang="en-US" sz="3200" dirty="0" err="1"/>
              <a:t>données</a:t>
            </a:r>
            <a:endParaRPr lang="en-US" altLang="en-US" sz="3200" dirty="0"/>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3046988"/>
          </a:xfrm>
          <a:prstGeom prst="rect">
            <a:avLst/>
          </a:prstGeom>
          <a:noFill/>
        </p:spPr>
        <p:txBody>
          <a:bodyPr>
            <a:spAutoFit/>
          </a:bodyPr>
          <a:lstStyle/>
          <a:p>
            <a:pPr algn="ctr">
              <a:spcAft>
                <a:spcPts val="0"/>
              </a:spcAft>
              <a:defRPr/>
            </a:pPr>
            <a:endParaRPr lang="en-US" sz="3200" dirty="0">
              <a:latin typeface="+mn-lt"/>
            </a:endParaRPr>
          </a:p>
          <a:p>
            <a:pPr algn="ctr">
              <a:spcAft>
                <a:spcPts val="0"/>
              </a:spcAft>
              <a:defRPr/>
            </a:pPr>
            <a:endParaRPr lang="en-US" sz="3200" dirty="0">
              <a:latin typeface="+mn-lt"/>
            </a:endParaRPr>
          </a:p>
          <a:p>
            <a:pPr algn="ctr">
              <a:spcAft>
                <a:spcPts val="0"/>
              </a:spcAft>
              <a:defRPr/>
            </a:pPr>
            <a:endParaRPr lang="en-US" sz="3200" dirty="0"/>
          </a:p>
          <a:p>
            <a:pPr algn="ctr">
              <a:spcAft>
                <a:spcPts val="0"/>
              </a:spcAft>
              <a:defRPr/>
            </a:pPr>
            <a:endParaRPr lang="en-US" sz="3200" dirty="0"/>
          </a:p>
          <a:p>
            <a:pPr algn="ctr">
              <a:spcAft>
                <a:spcPts val="0"/>
              </a:spcAft>
              <a:defRPr/>
            </a:pPr>
            <a:r>
              <a:rPr lang="en-US" sz="3200" dirty="0">
                <a:latin typeface="+mn-lt"/>
              </a:rPr>
              <a:t>EXPÉRIENCES DE CMIS</a:t>
            </a:r>
          </a:p>
          <a:p>
            <a:pPr algn="ctr">
              <a:spcAft>
                <a:spcPts val="800"/>
              </a:spcAft>
              <a:defRPr/>
            </a:pPr>
            <a:endParaRPr lang="en-US" sz="3200" dirty="0">
              <a:latin typeface="+mn-lt"/>
            </a:endParaRPr>
          </a:p>
        </p:txBody>
      </p:sp>
    </p:spTree>
    <p:extLst>
      <p:ext uri="{BB962C8B-B14F-4D97-AF65-F5344CB8AC3E}">
        <p14:creationId xmlns:p14="http://schemas.microsoft.com/office/powerpoint/2010/main" val="279379715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VMX3MACP777Z-1201013908-6545</_dlc_DocId>
    <_dlc_DocIdUrl xmlns="d16efad5-0601-4cf0-b7c2-89968258c777">
      <Url>https://icfonline.sharepoint.com/sites/ihd-dhs/Standard8/_layouts/15/DocIdRedir.aspx?ID=VMX3MACP777Z-1201013908-6545</Url>
      <Description>VMX3MACP777Z-1201013908-6545</Description>
    </_dlc_DocIdUrl>
  </documentManagement>
</p:properties>
</file>

<file path=customXml/itemProps1.xml><?xml version="1.0" encoding="utf-8"?>
<ds:datastoreItem xmlns:ds="http://schemas.openxmlformats.org/officeDocument/2006/customXml" ds:itemID="{C9DF77E6-3B44-4670-80AA-3455963FCA3C}">
  <ds:schemaRefs>
    <ds:schemaRef ds:uri="http://schemas.microsoft.com/sharepoint/events"/>
  </ds:schemaRefs>
</ds:datastoreItem>
</file>

<file path=customXml/itemProps2.xml><?xml version="1.0" encoding="utf-8"?>
<ds:datastoreItem xmlns:ds="http://schemas.openxmlformats.org/officeDocument/2006/customXml" ds:itemID="{0A570F0B-8A6E-43DD-9FB1-0A3868F89B43}"/>
</file>

<file path=customXml/itemProps3.xml><?xml version="1.0" encoding="utf-8"?>
<ds:datastoreItem xmlns:ds="http://schemas.openxmlformats.org/officeDocument/2006/customXml" ds:itemID="{56464614-90B7-45E1-91C4-D9F4DAEC1C84}">
  <ds:schemaRefs>
    <ds:schemaRef ds:uri="http://schemas.microsoft.com/sharepoint/v3/contenttype/forms"/>
  </ds:schemaRefs>
</ds:datastoreItem>
</file>

<file path=customXml/itemProps4.xml><?xml version="1.0" encoding="utf-8"?>
<ds:datastoreItem xmlns:ds="http://schemas.openxmlformats.org/officeDocument/2006/customXml" ds:itemID="{BC02CFDF-1DF5-456B-B770-53EA5B1D643D}">
  <ds:schemaRefs>
    <ds:schemaRef ds:uri="http://schemas.microsoft.com/office/2006/metadata/properties"/>
    <ds:schemaRef ds:uri="http://schemas.microsoft.com/office/infopath/2007/PartnerControls"/>
    <ds:schemaRef ds:uri="d16efad5-0601-4cf0-b7c2-89968258c777"/>
  </ds:schemaRefs>
</ds:datastoreItem>
</file>

<file path=docProps/app.xml><?xml version="1.0" encoding="utf-8"?>
<Properties xmlns="http://schemas.openxmlformats.org/officeDocument/2006/extended-properties" xmlns:vt="http://schemas.openxmlformats.org/officeDocument/2006/docPropsVTypes">
  <Template/>
  <TotalTime>7536</TotalTime>
  <Words>275</Words>
  <Application>Microsoft Office PowerPoint</Application>
  <PresentationFormat>On-screen Show (4:3)</PresentationFormat>
  <Paragraphs>75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vt:lpstr>
      <vt:lpstr>Office Theme</vt:lpstr>
      <vt:lpstr>TRANSFERTS  </vt:lpstr>
      <vt:lpstr>Transfert de données </vt:lpstr>
      <vt:lpstr>Flux du travail de terrain</vt:lpstr>
      <vt:lpstr>Étapes de transmission des données</vt:lpstr>
      <vt:lpstr>Se connecter à internet  </vt:lpstr>
      <vt:lpstr>Menu principal du superviseur</vt:lpstr>
      <vt:lpstr>Confirmation d'envoi des données </vt:lpstr>
      <vt:lpstr>Transfert de données</vt:lpstr>
      <vt:lpstr>Transfert de données</vt:lpstr>
      <vt:lpstr>Transfer de données</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Harouna KOCHE</cp:lastModifiedBy>
  <cp:revision>160</cp:revision>
  <dcterms:created xsi:type="dcterms:W3CDTF">2015-12-15T14:16:42Z</dcterms:created>
  <dcterms:modified xsi:type="dcterms:W3CDTF">2022-04-24T14:43:27Z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8362e219-2a9f-4201-98d7-cfd713993b56</vt:lpwstr>
  </property>
</Properties>
</file>