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8" r:id="rId4"/>
    <p:sldId id="261" r:id="rId5"/>
    <p:sldId id="259"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1" d="100"/>
          <a:sy n="91" d="100"/>
        </p:scale>
        <p:origin x="-126" y="-1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DEC435-12AA-4DF2-B71A-D4474E4A2AD6}"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5572F-3B84-4404-B5B3-75365C5B71FD}" type="slidenum">
              <a:rPr lang="en-US" smtClean="0"/>
              <a:t>‹#›</a:t>
            </a:fld>
            <a:endParaRPr lang="en-US"/>
          </a:p>
        </p:txBody>
      </p:sp>
    </p:spTree>
    <p:extLst>
      <p:ext uri="{BB962C8B-B14F-4D97-AF65-F5344CB8AC3E}">
        <p14:creationId xmlns:p14="http://schemas.microsoft.com/office/powerpoint/2010/main" val="4290252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DEC435-12AA-4DF2-B71A-D4474E4A2AD6}"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5572F-3B84-4404-B5B3-75365C5B71FD}" type="slidenum">
              <a:rPr lang="en-US" smtClean="0"/>
              <a:t>‹#›</a:t>
            </a:fld>
            <a:endParaRPr lang="en-US"/>
          </a:p>
        </p:txBody>
      </p:sp>
    </p:spTree>
    <p:extLst>
      <p:ext uri="{BB962C8B-B14F-4D97-AF65-F5344CB8AC3E}">
        <p14:creationId xmlns:p14="http://schemas.microsoft.com/office/powerpoint/2010/main" val="2295539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DEC435-12AA-4DF2-B71A-D4474E4A2AD6}"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5572F-3B84-4404-B5B3-75365C5B71FD}" type="slidenum">
              <a:rPr lang="en-US" smtClean="0"/>
              <a:t>‹#›</a:t>
            </a:fld>
            <a:endParaRPr lang="en-US"/>
          </a:p>
        </p:txBody>
      </p:sp>
    </p:spTree>
    <p:extLst>
      <p:ext uri="{BB962C8B-B14F-4D97-AF65-F5344CB8AC3E}">
        <p14:creationId xmlns:p14="http://schemas.microsoft.com/office/powerpoint/2010/main" val="1841387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DEC435-12AA-4DF2-B71A-D4474E4A2AD6}"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5572F-3B84-4404-B5B3-75365C5B71FD}" type="slidenum">
              <a:rPr lang="en-US" smtClean="0"/>
              <a:t>‹#›</a:t>
            </a:fld>
            <a:endParaRPr lang="en-US"/>
          </a:p>
        </p:txBody>
      </p:sp>
    </p:spTree>
    <p:extLst>
      <p:ext uri="{BB962C8B-B14F-4D97-AF65-F5344CB8AC3E}">
        <p14:creationId xmlns:p14="http://schemas.microsoft.com/office/powerpoint/2010/main" val="3463801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DEC435-12AA-4DF2-B71A-D4474E4A2AD6}"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5572F-3B84-4404-B5B3-75365C5B71FD}" type="slidenum">
              <a:rPr lang="en-US" smtClean="0"/>
              <a:t>‹#›</a:t>
            </a:fld>
            <a:endParaRPr lang="en-US"/>
          </a:p>
        </p:txBody>
      </p:sp>
    </p:spTree>
    <p:extLst>
      <p:ext uri="{BB962C8B-B14F-4D97-AF65-F5344CB8AC3E}">
        <p14:creationId xmlns:p14="http://schemas.microsoft.com/office/powerpoint/2010/main" val="674516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DEC435-12AA-4DF2-B71A-D4474E4A2AD6}" type="datetimeFigureOut">
              <a:rPr lang="en-US" smtClean="0"/>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5572F-3B84-4404-B5B3-75365C5B71FD}" type="slidenum">
              <a:rPr lang="en-US" smtClean="0"/>
              <a:t>‹#›</a:t>
            </a:fld>
            <a:endParaRPr lang="en-US"/>
          </a:p>
        </p:txBody>
      </p:sp>
    </p:spTree>
    <p:extLst>
      <p:ext uri="{BB962C8B-B14F-4D97-AF65-F5344CB8AC3E}">
        <p14:creationId xmlns:p14="http://schemas.microsoft.com/office/powerpoint/2010/main" val="3312286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DEC435-12AA-4DF2-B71A-D4474E4A2AD6}" type="datetimeFigureOut">
              <a:rPr lang="en-US" smtClean="0"/>
              <a:t>10/16/2018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25572F-3B84-4404-B5B3-75365C5B71FD}" type="slidenum">
              <a:rPr lang="en-US" smtClean="0"/>
              <a:t>‹#›</a:t>
            </a:fld>
            <a:endParaRPr lang="en-US"/>
          </a:p>
        </p:txBody>
      </p:sp>
    </p:spTree>
    <p:extLst>
      <p:ext uri="{BB962C8B-B14F-4D97-AF65-F5344CB8AC3E}">
        <p14:creationId xmlns:p14="http://schemas.microsoft.com/office/powerpoint/2010/main" val="3496163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DEC435-12AA-4DF2-B71A-D4474E4A2AD6}" type="datetimeFigureOut">
              <a:rPr lang="en-US" smtClean="0"/>
              <a:t>10/16/2018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25572F-3B84-4404-B5B3-75365C5B71FD}" type="slidenum">
              <a:rPr lang="en-US" smtClean="0"/>
              <a:t>‹#›</a:t>
            </a:fld>
            <a:endParaRPr lang="en-US"/>
          </a:p>
        </p:txBody>
      </p:sp>
    </p:spTree>
    <p:extLst>
      <p:ext uri="{BB962C8B-B14F-4D97-AF65-F5344CB8AC3E}">
        <p14:creationId xmlns:p14="http://schemas.microsoft.com/office/powerpoint/2010/main" val="254304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DEC435-12AA-4DF2-B71A-D4474E4A2AD6}" type="datetimeFigureOut">
              <a:rPr lang="en-US" smtClean="0"/>
              <a:t>10/16/2018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25572F-3B84-4404-B5B3-75365C5B71FD}" type="slidenum">
              <a:rPr lang="en-US" smtClean="0"/>
              <a:t>‹#›</a:t>
            </a:fld>
            <a:endParaRPr lang="en-US"/>
          </a:p>
        </p:txBody>
      </p:sp>
    </p:spTree>
    <p:extLst>
      <p:ext uri="{BB962C8B-B14F-4D97-AF65-F5344CB8AC3E}">
        <p14:creationId xmlns:p14="http://schemas.microsoft.com/office/powerpoint/2010/main" val="3858679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DEC435-12AA-4DF2-B71A-D4474E4A2AD6}" type="datetimeFigureOut">
              <a:rPr lang="en-US" smtClean="0"/>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5572F-3B84-4404-B5B3-75365C5B71FD}" type="slidenum">
              <a:rPr lang="en-US" smtClean="0"/>
              <a:t>‹#›</a:t>
            </a:fld>
            <a:endParaRPr lang="en-US"/>
          </a:p>
        </p:txBody>
      </p:sp>
    </p:spTree>
    <p:extLst>
      <p:ext uri="{BB962C8B-B14F-4D97-AF65-F5344CB8AC3E}">
        <p14:creationId xmlns:p14="http://schemas.microsoft.com/office/powerpoint/2010/main" val="3183698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DEC435-12AA-4DF2-B71A-D4474E4A2AD6}" type="datetimeFigureOut">
              <a:rPr lang="en-US" smtClean="0"/>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5572F-3B84-4404-B5B3-75365C5B71FD}" type="slidenum">
              <a:rPr lang="en-US" smtClean="0"/>
              <a:t>‹#›</a:t>
            </a:fld>
            <a:endParaRPr lang="en-US"/>
          </a:p>
        </p:txBody>
      </p:sp>
    </p:spTree>
    <p:extLst>
      <p:ext uri="{BB962C8B-B14F-4D97-AF65-F5344CB8AC3E}">
        <p14:creationId xmlns:p14="http://schemas.microsoft.com/office/powerpoint/2010/main" val="598383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DEC435-12AA-4DF2-B71A-D4474E4A2AD6}" type="datetimeFigureOut">
              <a:rPr lang="en-US" smtClean="0"/>
              <a:t>10/16/2018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25572F-3B84-4404-B5B3-75365C5B71FD}" type="slidenum">
              <a:rPr lang="en-US" smtClean="0"/>
              <a:t>‹#›</a:t>
            </a:fld>
            <a:endParaRPr lang="en-US"/>
          </a:p>
        </p:txBody>
      </p:sp>
    </p:spTree>
    <p:extLst>
      <p:ext uri="{BB962C8B-B14F-4D97-AF65-F5344CB8AC3E}">
        <p14:creationId xmlns:p14="http://schemas.microsoft.com/office/powerpoint/2010/main" val="2941185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Thực</a:t>
            </a:r>
            <a:r>
              <a:rPr lang="en-US" dirty="0" smtClean="0"/>
              <a:t> </a:t>
            </a:r>
            <a:r>
              <a:rPr lang="en-US" dirty="0" err="1" smtClean="0"/>
              <a:t>thi</a:t>
            </a:r>
            <a:r>
              <a:rPr lang="en-US" dirty="0" smtClean="0"/>
              <a:t> </a:t>
            </a:r>
            <a:r>
              <a:rPr lang="en-US" dirty="0" err="1" smtClean="0"/>
              <a:t>giao</a:t>
            </a:r>
            <a:r>
              <a:rPr lang="en-US" dirty="0" smtClean="0"/>
              <a:t> </a:t>
            </a:r>
            <a:r>
              <a:rPr lang="en-US" dirty="0" err="1" smtClean="0"/>
              <a:t>diện</a:t>
            </a:r>
            <a:r>
              <a:rPr lang="en-US" dirty="0" smtClean="0"/>
              <a:t> Runnable</a:t>
            </a:r>
            <a:endParaRPr lang="en-US" dirty="0"/>
          </a:p>
        </p:txBody>
      </p:sp>
      <p:sp>
        <p:nvSpPr>
          <p:cNvPr id="3" name="Content Placeholder 2"/>
          <p:cNvSpPr>
            <a:spLocks noGrp="1"/>
          </p:cNvSpPr>
          <p:nvPr>
            <p:ph idx="1"/>
          </p:nvPr>
        </p:nvSpPr>
        <p:spPr>
          <a:xfrm>
            <a:off x="670034" y="1552356"/>
            <a:ext cx="10515600" cy="4351338"/>
          </a:xfrm>
        </p:spPr>
        <p:txBody>
          <a:bodyPr>
            <a:normAutofit fontScale="85000" lnSpcReduction="20000"/>
          </a:bodyPr>
          <a:lstStyle/>
          <a:p>
            <a:pPr marL="0" indent="0">
              <a:buNone/>
            </a:pP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HelloRunnable</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implements</a:t>
            </a:r>
            <a:r>
              <a:rPr lang="en-US" b="1" dirty="0">
                <a:solidFill>
                  <a:srgbClr val="000000"/>
                </a:solidFill>
                <a:latin typeface="Consolas" panose="020B0609020204030204" pitchFamily="49" charset="0"/>
              </a:rPr>
              <a:t> Runnable {</a:t>
            </a:r>
          </a:p>
          <a:p>
            <a:pPr marL="0" indent="0">
              <a:buNone/>
            </a:pPr>
            <a:endParaRPr lang="en-US" dirty="0">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run() {</a:t>
            </a: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"Hello from a thread!"</a:t>
            </a:r>
            <a:r>
              <a:rPr lang="en-US" b="1" i="1"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Thread(</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HelloRunnable</a:t>
            </a:r>
            <a:r>
              <a:rPr lang="en-US" b="1" dirty="0">
                <a:solidFill>
                  <a:srgbClr val="000000"/>
                </a:solidFill>
                <a:latin typeface="Consolas" panose="020B0609020204030204" pitchFamily="49" charset="0"/>
              </a:rPr>
              <a:t>())).start();</a:t>
            </a:r>
          </a:p>
          <a:p>
            <a:pPr marL="0" indent="0">
              <a:buNone/>
            </a:pPr>
            <a:r>
              <a:rPr lang="en-US" dirty="0">
                <a:solidFill>
                  <a:srgbClr val="000000"/>
                </a:solidFill>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4872183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noProof="1" smtClean="0"/>
              <a:t>Thread Interference</a:t>
            </a:r>
            <a:endParaRPr lang="en-US" dirty="0"/>
          </a:p>
        </p:txBody>
      </p:sp>
      <p:sp>
        <p:nvSpPr>
          <p:cNvPr id="3" name="Content Placeholder 2"/>
          <p:cNvSpPr>
            <a:spLocks noGrp="1"/>
          </p:cNvSpPr>
          <p:nvPr>
            <p:ph idx="1"/>
          </p:nvPr>
        </p:nvSpPr>
        <p:spPr/>
        <p:txBody>
          <a:bodyPr/>
          <a:lstStyle/>
          <a:p>
            <a:endParaRPr lang="en-US" dirty="0" smtClean="0"/>
          </a:p>
          <a:p>
            <a:r>
              <a:rPr lang="en-US" dirty="0" smtClean="0"/>
              <a:t>    </a:t>
            </a:r>
            <a:r>
              <a:rPr lang="vi-VN" dirty="0" smtClean="0"/>
              <a:t>Lấy giá trị của </a:t>
            </a:r>
            <a:r>
              <a:rPr lang="en-US" dirty="0" smtClean="0"/>
              <a:t>c.</a:t>
            </a:r>
          </a:p>
          <a:p>
            <a:r>
              <a:rPr lang="en-US" dirty="0" smtClean="0"/>
              <a:t>    </a:t>
            </a:r>
            <a:r>
              <a:rPr lang="vi-VN" dirty="0" smtClean="0"/>
              <a:t>Tăng/giảm giá trị vừa lấy được đúng 1 đơn vị</a:t>
            </a:r>
            <a:r>
              <a:rPr lang="en-US" dirty="0" smtClean="0"/>
              <a:t>.</a:t>
            </a:r>
          </a:p>
          <a:p>
            <a:r>
              <a:rPr lang="en-US" dirty="0" smtClean="0"/>
              <a:t>    </a:t>
            </a:r>
            <a:r>
              <a:rPr lang="vi-VN" dirty="0" smtClean="0"/>
              <a:t>Lưu giá trị vừa thay đổi vào c</a:t>
            </a:r>
            <a:r>
              <a:rPr lang="en-US" dirty="0" smtClean="0"/>
              <a:t>.</a:t>
            </a:r>
            <a:endParaRPr lang="vi-VN" dirty="0" smtClean="0"/>
          </a:p>
          <a:p>
            <a:endParaRPr lang="vi-VN" dirty="0"/>
          </a:p>
          <a:p>
            <a:pPr marL="0" indent="0">
              <a:buNone/>
            </a:pPr>
            <a:r>
              <a:rPr lang="vi-VN" dirty="0" smtClean="0"/>
              <a:t>Chạy ví dụ?</a:t>
            </a:r>
            <a:endParaRPr lang="en-US" dirty="0" smtClean="0"/>
          </a:p>
        </p:txBody>
      </p:sp>
    </p:spTree>
    <p:extLst>
      <p:ext uri="{BB962C8B-B14F-4D97-AF65-F5344CB8AC3E}">
        <p14:creationId xmlns:p14="http://schemas.microsoft.com/office/powerpoint/2010/main" val="26571334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noProof="1" smtClean="0"/>
              <a:t>Thread Interference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latin typeface="Calibri (Body)"/>
              </a:rPr>
              <a:t>Thread A: </a:t>
            </a:r>
            <a:r>
              <a:rPr lang="vi-VN" dirty="0" smtClean="0">
                <a:latin typeface="Calibri (Body)"/>
              </a:rPr>
              <a:t>Lấy giá trị</a:t>
            </a:r>
            <a:r>
              <a:rPr lang="en-US" dirty="0" smtClean="0">
                <a:latin typeface="Calibri (Body)"/>
              </a:rPr>
              <a:t> c.</a:t>
            </a:r>
          </a:p>
          <a:p>
            <a:pPr marL="514350" indent="-514350">
              <a:buFont typeface="+mj-lt"/>
              <a:buAutoNum type="arabicPeriod"/>
            </a:pPr>
            <a:r>
              <a:rPr lang="en-US" dirty="0" smtClean="0">
                <a:latin typeface="Calibri (Body)"/>
              </a:rPr>
              <a:t>Thread B: </a:t>
            </a:r>
            <a:r>
              <a:rPr lang="vi-VN" dirty="0" smtClean="0">
                <a:latin typeface="Calibri (Body)"/>
              </a:rPr>
              <a:t>Lấy giá trị</a:t>
            </a:r>
            <a:r>
              <a:rPr lang="en-US" dirty="0" smtClean="0">
                <a:latin typeface="Calibri (Body)"/>
              </a:rPr>
              <a:t> c.</a:t>
            </a:r>
          </a:p>
          <a:p>
            <a:pPr marL="514350" indent="-514350">
              <a:buFont typeface="+mj-lt"/>
              <a:buAutoNum type="arabicPeriod"/>
            </a:pPr>
            <a:r>
              <a:rPr lang="en-US" dirty="0" smtClean="0">
                <a:latin typeface="Calibri (Body)"/>
              </a:rPr>
              <a:t>Thread A: </a:t>
            </a:r>
            <a:r>
              <a:rPr lang="vi-VN" dirty="0" smtClean="0">
                <a:latin typeface="Calibri (Body)"/>
              </a:rPr>
              <a:t>Tăng giá trị lấy về lên 1 đơn vị</a:t>
            </a:r>
            <a:r>
              <a:rPr lang="en-US" dirty="0" smtClean="0">
                <a:latin typeface="Calibri (Body)"/>
              </a:rPr>
              <a:t>; </a:t>
            </a:r>
            <a:r>
              <a:rPr lang="vi-VN" dirty="0" smtClean="0">
                <a:latin typeface="Calibri (Body)"/>
              </a:rPr>
              <a:t>kết quả là </a:t>
            </a:r>
            <a:r>
              <a:rPr lang="en-US" dirty="0" smtClean="0">
                <a:latin typeface="Calibri (Body)"/>
              </a:rPr>
              <a:t>1.</a:t>
            </a:r>
          </a:p>
          <a:p>
            <a:pPr marL="514350" indent="-514350">
              <a:buFont typeface="+mj-lt"/>
              <a:buAutoNum type="arabicPeriod"/>
            </a:pPr>
            <a:r>
              <a:rPr lang="en-US" dirty="0" smtClean="0">
                <a:latin typeface="Calibri (Body)"/>
              </a:rPr>
              <a:t>Thread B: </a:t>
            </a:r>
            <a:r>
              <a:rPr lang="vi-VN" dirty="0" smtClean="0">
                <a:latin typeface="Calibri (Body)"/>
              </a:rPr>
              <a:t>Giảm giá trị vừa lấy về 1 đơn vị</a:t>
            </a:r>
            <a:r>
              <a:rPr lang="en-US" dirty="0" smtClean="0">
                <a:latin typeface="Calibri (Body)"/>
              </a:rPr>
              <a:t>; </a:t>
            </a:r>
            <a:r>
              <a:rPr lang="vi-VN" dirty="0" smtClean="0">
                <a:latin typeface="Calibri (Body)"/>
              </a:rPr>
              <a:t>kết quả là</a:t>
            </a:r>
            <a:r>
              <a:rPr lang="en-US" dirty="0" smtClean="0">
                <a:latin typeface="Calibri (Body)"/>
              </a:rPr>
              <a:t> -1.</a:t>
            </a:r>
          </a:p>
          <a:p>
            <a:pPr marL="514350" indent="-514350">
              <a:buFont typeface="+mj-lt"/>
              <a:buAutoNum type="arabicPeriod"/>
            </a:pPr>
            <a:r>
              <a:rPr lang="en-US" dirty="0" smtClean="0">
                <a:latin typeface="Calibri (Body)"/>
              </a:rPr>
              <a:t>Thread A: </a:t>
            </a:r>
            <a:r>
              <a:rPr lang="vi-VN" dirty="0" smtClean="0">
                <a:latin typeface="Calibri (Body)"/>
              </a:rPr>
              <a:t>Lưu kết quả vào </a:t>
            </a:r>
            <a:r>
              <a:rPr lang="en-US" dirty="0" smtClean="0">
                <a:latin typeface="Calibri (Body)"/>
              </a:rPr>
              <a:t>c; c </a:t>
            </a:r>
            <a:r>
              <a:rPr lang="vi-VN" dirty="0" smtClean="0">
                <a:latin typeface="Calibri (Body)"/>
              </a:rPr>
              <a:t>trở thành 1</a:t>
            </a:r>
            <a:r>
              <a:rPr lang="en-US" dirty="0" smtClean="0">
                <a:latin typeface="Calibri (Body)"/>
              </a:rPr>
              <a:t>.</a:t>
            </a:r>
          </a:p>
          <a:p>
            <a:pPr marL="514350" indent="-514350">
              <a:buFont typeface="+mj-lt"/>
              <a:buAutoNum type="arabicPeriod"/>
            </a:pPr>
            <a:r>
              <a:rPr lang="en-US" dirty="0" smtClean="0">
                <a:latin typeface="Calibri (Body)"/>
              </a:rPr>
              <a:t>Thread B: </a:t>
            </a:r>
            <a:r>
              <a:rPr lang="vi-VN" dirty="0" smtClean="0">
                <a:latin typeface="Calibri (Body)"/>
              </a:rPr>
              <a:t>Lưu kết quả vào c</a:t>
            </a:r>
            <a:r>
              <a:rPr lang="en-US" dirty="0" smtClean="0">
                <a:latin typeface="Calibri (Body)"/>
              </a:rPr>
              <a:t>; c </a:t>
            </a:r>
            <a:r>
              <a:rPr lang="vi-VN" dirty="0" smtClean="0">
                <a:latin typeface="Calibri (Body)"/>
              </a:rPr>
              <a:t>trở thành</a:t>
            </a:r>
            <a:r>
              <a:rPr lang="en-US" dirty="0" smtClean="0">
                <a:latin typeface="Calibri (Body)"/>
              </a:rPr>
              <a:t> -1.</a:t>
            </a:r>
            <a:endParaRPr lang="vi-VN" dirty="0" smtClean="0">
              <a:latin typeface="Calibri (Body)"/>
            </a:endParaRPr>
          </a:p>
          <a:p>
            <a:pPr marL="514350" indent="-514350">
              <a:buFont typeface="+mj-lt"/>
              <a:buAutoNum type="arabicPeriod"/>
            </a:pPr>
            <a:endParaRPr lang="vi-VN" dirty="0">
              <a:latin typeface="Calibri (Body)"/>
            </a:endParaRPr>
          </a:p>
          <a:p>
            <a:pPr>
              <a:buFont typeface="Symbol" panose="05050102010706020507" pitchFamily="18" charset="2"/>
              <a:buChar char="Þ"/>
            </a:pPr>
            <a:r>
              <a:rPr lang="vi-VN" b="1" dirty="0" smtClean="0">
                <a:latin typeface="Calibri (Body)"/>
              </a:rPr>
              <a:t>Lỗi can thiệp lẫn nhau (Thread Interference)</a:t>
            </a:r>
          </a:p>
        </p:txBody>
      </p:sp>
    </p:spTree>
    <p:extLst>
      <p:ext uri="{BB962C8B-B14F-4D97-AF65-F5344CB8AC3E}">
        <p14:creationId xmlns:p14="http://schemas.microsoft.com/office/powerpoint/2010/main" val="29523094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Memory Consistency Errors</a:t>
            </a:r>
            <a:endParaRPr lang="en-US" dirty="0"/>
          </a:p>
        </p:txBody>
      </p:sp>
      <p:sp>
        <p:nvSpPr>
          <p:cNvPr id="3" name="Content Placeholder 2"/>
          <p:cNvSpPr>
            <a:spLocks noGrp="1"/>
          </p:cNvSpPr>
          <p:nvPr>
            <p:ph idx="1"/>
          </p:nvPr>
        </p:nvSpPr>
        <p:spPr>
          <a:xfrm>
            <a:off x="838200" y="1825624"/>
            <a:ext cx="11231880" cy="5032375"/>
          </a:xfrm>
        </p:spPr>
        <p:txBody>
          <a:bodyPr>
            <a:noAutofit/>
          </a:bodyPr>
          <a:lstStyle/>
          <a:p>
            <a:pPr marL="0" indent="0">
              <a:spcBef>
                <a:spcPts val="600"/>
              </a:spcBef>
              <a:buNone/>
            </a:pPr>
            <a:r>
              <a:rPr lang="vi-VN" sz="2600" dirty="0" smtClean="0">
                <a:latin typeface="Consolas" panose="020B0609020204030204" pitchFamily="49" charset="0"/>
              </a:rPr>
              <a:t>	</a:t>
            </a:r>
            <a:r>
              <a:rPr lang="en-US" sz="2600" dirty="0" err="1" smtClean="0">
                <a:latin typeface="Consolas" panose="020B0609020204030204" pitchFamily="49" charset="0"/>
              </a:rPr>
              <a:t>int</a:t>
            </a:r>
            <a:r>
              <a:rPr lang="en-US" sz="2600" dirty="0" smtClean="0">
                <a:latin typeface="Consolas" panose="020B0609020204030204" pitchFamily="49" charset="0"/>
              </a:rPr>
              <a:t> counter = 0;</a:t>
            </a:r>
            <a:endParaRPr lang="vi-VN" sz="2600" dirty="0" smtClean="0">
              <a:latin typeface="Consolas" panose="020B0609020204030204" pitchFamily="49" charset="0"/>
            </a:endParaRPr>
          </a:p>
          <a:p>
            <a:pPr marL="0" indent="0">
              <a:spcBef>
                <a:spcPts val="600"/>
              </a:spcBef>
              <a:buNone/>
            </a:pPr>
            <a:endParaRPr lang="en-US" sz="2600" dirty="0" smtClean="0">
              <a:latin typeface="Calibri (Body)"/>
            </a:endParaRPr>
          </a:p>
          <a:p>
            <a:pPr marL="0" indent="0">
              <a:spcBef>
                <a:spcPts val="600"/>
              </a:spcBef>
              <a:buNone/>
            </a:pPr>
            <a:r>
              <a:rPr lang="vi-VN" sz="2600" dirty="0" smtClean="0">
                <a:latin typeface="Calibri (Body)"/>
              </a:rPr>
              <a:t>Trường counter được dùng chung bởi Thread</a:t>
            </a:r>
            <a:r>
              <a:rPr lang="en-US" sz="2600" dirty="0" smtClean="0">
                <a:latin typeface="Calibri (Body)"/>
              </a:rPr>
              <a:t> A </a:t>
            </a:r>
            <a:r>
              <a:rPr lang="vi-VN" sz="2600" dirty="0" smtClean="0">
                <a:latin typeface="Calibri (Body)"/>
              </a:rPr>
              <a:t>và </a:t>
            </a:r>
            <a:r>
              <a:rPr lang="en-US" sz="2600" dirty="0" smtClean="0">
                <a:latin typeface="Calibri (Body)"/>
              </a:rPr>
              <a:t>B. </a:t>
            </a:r>
            <a:r>
              <a:rPr lang="vi-VN" sz="2600" dirty="0" smtClean="0">
                <a:latin typeface="Calibri (Body)"/>
              </a:rPr>
              <a:t>Giả sử Thread A tăng counter lên 1 đơn vị</a:t>
            </a:r>
            <a:r>
              <a:rPr lang="en-US" sz="2600" dirty="0" smtClean="0">
                <a:latin typeface="Calibri (Body)"/>
              </a:rPr>
              <a:t>:</a:t>
            </a:r>
          </a:p>
          <a:p>
            <a:pPr marL="0" indent="0">
              <a:spcBef>
                <a:spcPts val="600"/>
              </a:spcBef>
              <a:buNone/>
            </a:pPr>
            <a:r>
              <a:rPr lang="vi-VN" sz="2600" dirty="0" smtClean="0">
                <a:latin typeface="Consolas" panose="020B0609020204030204" pitchFamily="49" charset="0"/>
              </a:rPr>
              <a:t>	</a:t>
            </a:r>
            <a:r>
              <a:rPr lang="en-US" sz="2600" dirty="0" smtClean="0">
                <a:latin typeface="Consolas" panose="020B0609020204030204" pitchFamily="49" charset="0"/>
              </a:rPr>
              <a:t>counter++;</a:t>
            </a:r>
            <a:endParaRPr lang="vi-VN" sz="2600" dirty="0" smtClean="0">
              <a:latin typeface="Consolas" panose="020B0609020204030204" pitchFamily="49" charset="0"/>
            </a:endParaRPr>
          </a:p>
          <a:p>
            <a:pPr marL="0" indent="0">
              <a:spcBef>
                <a:spcPts val="600"/>
              </a:spcBef>
              <a:buNone/>
            </a:pPr>
            <a:endParaRPr lang="en-US" sz="2600" dirty="0" smtClean="0">
              <a:latin typeface="Calibri (Body)"/>
            </a:endParaRPr>
          </a:p>
          <a:p>
            <a:pPr marL="0" indent="0">
              <a:spcBef>
                <a:spcPts val="600"/>
              </a:spcBef>
              <a:buNone/>
            </a:pPr>
            <a:r>
              <a:rPr lang="vi-VN" sz="2600" dirty="0" smtClean="0">
                <a:latin typeface="Calibri (Body)"/>
              </a:rPr>
              <a:t>Ngay sau đó Thread B in</a:t>
            </a:r>
            <a:r>
              <a:rPr lang="en-US" sz="2600" dirty="0" smtClean="0">
                <a:latin typeface="Calibri (Body)"/>
              </a:rPr>
              <a:t> counter</a:t>
            </a:r>
            <a:r>
              <a:rPr lang="vi-VN" sz="2600" dirty="0" smtClean="0">
                <a:latin typeface="Calibri (Body)"/>
              </a:rPr>
              <a:t> ra màn hình</a:t>
            </a:r>
            <a:r>
              <a:rPr lang="en-US" sz="2600" dirty="0" smtClean="0">
                <a:latin typeface="Calibri (Body)"/>
              </a:rPr>
              <a:t>:</a:t>
            </a:r>
          </a:p>
          <a:p>
            <a:pPr marL="0" indent="0">
              <a:spcBef>
                <a:spcPts val="600"/>
              </a:spcBef>
              <a:buNone/>
            </a:pPr>
            <a:r>
              <a:rPr lang="vi-VN" sz="2600" dirty="0" smtClean="0">
                <a:latin typeface="Consolas" panose="020B0609020204030204" pitchFamily="49" charset="0"/>
              </a:rPr>
              <a:t>	</a:t>
            </a:r>
            <a:r>
              <a:rPr lang="en-US" sz="2600" dirty="0" err="1" smtClean="0">
                <a:latin typeface="Consolas" panose="020B0609020204030204" pitchFamily="49" charset="0"/>
              </a:rPr>
              <a:t>System.out.println</a:t>
            </a:r>
            <a:r>
              <a:rPr lang="en-US" sz="2600" dirty="0" smtClean="0">
                <a:latin typeface="Consolas" panose="020B0609020204030204" pitchFamily="49" charset="0"/>
              </a:rPr>
              <a:t>(counter);</a:t>
            </a:r>
          </a:p>
          <a:p>
            <a:pPr marL="514350" indent="-514350">
              <a:spcBef>
                <a:spcPts val="600"/>
              </a:spcBef>
              <a:buFont typeface="+mj-lt"/>
              <a:buAutoNum type="arabicPeriod"/>
            </a:pPr>
            <a:endParaRPr lang="vi-VN" sz="2600" dirty="0">
              <a:latin typeface="Calibri (Body)"/>
            </a:endParaRPr>
          </a:p>
          <a:p>
            <a:pPr>
              <a:spcBef>
                <a:spcPts val="600"/>
              </a:spcBef>
              <a:buFont typeface="Symbol" panose="05050102010706020507" pitchFamily="18" charset="2"/>
              <a:buChar char="Þ"/>
            </a:pPr>
            <a:r>
              <a:rPr lang="vi-VN" sz="2600" dirty="0" smtClean="0">
                <a:latin typeface="Calibri (Body)"/>
              </a:rPr>
              <a:t>Nếu là cùng Thread: in ra 1. Nếu là 2 Thread: in ra 0 hay 1?</a:t>
            </a:r>
          </a:p>
          <a:p>
            <a:pPr>
              <a:spcBef>
                <a:spcPts val="600"/>
              </a:spcBef>
              <a:buFont typeface="Symbol" panose="05050102010706020507" pitchFamily="18" charset="2"/>
              <a:buChar char="Þ"/>
            </a:pPr>
            <a:r>
              <a:rPr lang="vi-VN" sz="2600" b="1" dirty="0" smtClean="0"/>
              <a:t>Lỗi không nhất quán dữ liệu (</a:t>
            </a:r>
            <a:r>
              <a:rPr lang="en-US" sz="2600" b="1" dirty="0" smtClean="0"/>
              <a:t>Memory Consistency Errors</a:t>
            </a:r>
            <a:r>
              <a:rPr lang="vi-VN" sz="2600" b="1" dirty="0" smtClean="0"/>
              <a:t>)</a:t>
            </a:r>
            <a:endParaRPr lang="en-US" sz="2600" b="1" dirty="0" smtClean="0"/>
          </a:p>
        </p:txBody>
      </p:sp>
    </p:spTree>
    <p:extLst>
      <p:ext uri="{BB962C8B-B14F-4D97-AF65-F5344CB8AC3E}">
        <p14:creationId xmlns:p14="http://schemas.microsoft.com/office/powerpoint/2010/main" val="3399869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noProof="1" smtClean="0"/>
              <a:t>Đồng bộ hóa (Synchronization)</a:t>
            </a:r>
            <a:endParaRPr lang="en-US" dirty="0"/>
          </a:p>
        </p:txBody>
      </p:sp>
      <p:sp>
        <p:nvSpPr>
          <p:cNvPr id="3" name="Content Placeholder 2"/>
          <p:cNvSpPr>
            <a:spLocks noGrp="1"/>
          </p:cNvSpPr>
          <p:nvPr>
            <p:ph idx="1"/>
          </p:nvPr>
        </p:nvSpPr>
        <p:spPr>
          <a:xfrm>
            <a:off x="838200" y="1825624"/>
            <a:ext cx="10515600" cy="5032375"/>
          </a:xfrm>
        </p:spPr>
        <p:txBody>
          <a:bodyPr>
            <a:noAutofit/>
          </a:bodyPr>
          <a:lstStyle/>
          <a:p>
            <a:pPr marL="0" indent="0">
              <a:buNone/>
            </a:pPr>
            <a:r>
              <a:rPr lang="en-US" sz="2200" b="1" dirty="0">
                <a:solidFill>
                  <a:srgbClr val="7F0055"/>
                </a:solidFill>
                <a:latin typeface="Consolas" panose="020B0609020204030204" pitchFamily="49" charset="0"/>
              </a:rPr>
              <a:t>public</a:t>
            </a:r>
            <a:r>
              <a:rPr lang="en-US" sz="2200" b="1" dirty="0">
                <a:solidFill>
                  <a:srgbClr val="000000"/>
                </a:solidFill>
                <a:latin typeface="Consolas" panose="020B0609020204030204" pitchFamily="49" charset="0"/>
              </a:rPr>
              <a:t> </a:t>
            </a:r>
            <a:r>
              <a:rPr lang="en-US" sz="2200" b="1" dirty="0">
                <a:solidFill>
                  <a:srgbClr val="7F0055"/>
                </a:solidFill>
                <a:latin typeface="Consolas" panose="020B0609020204030204" pitchFamily="49" charset="0"/>
              </a:rPr>
              <a:t>class</a:t>
            </a:r>
            <a:r>
              <a:rPr lang="en-US" sz="2200" b="1" dirty="0">
                <a:solidFill>
                  <a:srgbClr val="000000"/>
                </a:solidFill>
                <a:latin typeface="Consolas" panose="020B0609020204030204" pitchFamily="49" charset="0"/>
              </a:rPr>
              <a:t> </a:t>
            </a:r>
            <a:r>
              <a:rPr lang="en-US" sz="2200" b="1" dirty="0" err="1">
                <a:solidFill>
                  <a:srgbClr val="000000"/>
                </a:solidFill>
                <a:latin typeface="Consolas" panose="020B0609020204030204" pitchFamily="49" charset="0"/>
              </a:rPr>
              <a:t>SynchronizedCounter</a:t>
            </a:r>
            <a:r>
              <a:rPr lang="en-US" sz="2200" b="1" dirty="0">
                <a:solidFill>
                  <a:srgbClr val="000000"/>
                </a:solidFill>
                <a:latin typeface="Consolas" panose="020B0609020204030204" pitchFamily="49" charset="0"/>
              </a:rPr>
              <a:t> {</a:t>
            </a:r>
          </a:p>
          <a:p>
            <a:pPr marL="0" indent="0">
              <a:buNone/>
            </a:pPr>
            <a:r>
              <a:rPr lang="en-US" sz="2200" dirty="0">
                <a:solidFill>
                  <a:srgbClr val="000000"/>
                </a:solidFill>
                <a:latin typeface="Consolas" panose="020B0609020204030204" pitchFamily="49" charset="0"/>
              </a:rPr>
              <a:t>    </a:t>
            </a:r>
            <a:r>
              <a:rPr lang="en-US" sz="2200" b="1" dirty="0">
                <a:solidFill>
                  <a:srgbClr val="7F0055"/>
                </a:solidFill>
                <a:latin typeface="Consolas" panose="020B0609020204030204" pitchFamily="49" charset="0"/>
              </a:rPr>
              <a:t>private</a:t>
            </a:r>
            <a:r>
              <a:rPr lang="en-US" sz="2200" b="1" dirty="0">
                <a:solidFill>
                  <a:srgbClr val="000000"/>
                </a:solidFill>
                <a:latin typeface="Consolas" panose="020B0609020204030204" pitchFamily="49" charset="0"/>
              </a:rPr>
              <a:t> </a:t>
            </a:r>
            <a:r>
              <a:rPr lang="en-US" sz="2200" b="1" dirty="0" err="1">
                <a:solidFill>
                  <a:srgbClr val="7F0055"/>
                </a:solidFill>
                <a:latin typeface="Consolas" panose="020B0609020204030204" pitchFamily="49" charset="0"/>
              </a:rPr>
              <a:t>int</a:t>
            </a:r>
            <a:r>
              <a:rPr lang="en-US" sz="2200" b="1" dirty="0">
                <a:solidFill>
                  <a:srgbClr val="000000"/>
                </a:solidFill>
                <a:latin typeface="Consolas" panose="020B0609020204030204" pitchFamily="49" charset="0"/>
              </a:rPr>
              <a:t> </a:t>
            </a:r>
            <a:r>
              <a:rPr lang="en-US" sz="2200" b="1" dirty="0">
                <a:solidFill>
                  <a:srgbClr val="0000C0"/>
                </a:solidFill>
                <a:latin typeface="Consolas" panose="020B0609020204030204" pitchFamily="49" charset="0"/>
              </a:rPr>
              <a:t>c</a:t>
            </a:r>
            <a:r>
              <a:rPr lang="en-US" sz="2200" b="1" dirty="0">
                <a:solidFill>
                  <a:srgbClr val="000000"/>
                </a:solidFill>
                <a:latin typeface="Consolas" panose="020B0609020204030204" pitchFamily="49" charset="0"/>
              </a:rPr>
              <a:t> = 0</a:t>
            </a:r>
            <a:r>
              <a:rPr lang="en-US" sz="2200" b="1" dirty="0" smtClean="0">
                <a:solidFill>
                  <a:srgbClr val="000000"/>
                </a:solidFill>
                <a:latin typeface="Consolas" panose="020B0609020204030204" pitchFamily="49" charset="0"/>
              </a:rPr>
              <a:t>;</a:t>
            </a:r>
            <a:endParaRPr lang="en-US" sz="2200" dirty="0">
              <a:latin typeface="Consolas" panose="020B0609020204030204" pitchFamily="49" charset="0"/>
            </a:endParaRPr>
          </a:p>
          <a:p>
            <a:pPr marL="0" indent="0">
              <a:buNone/>
            </a:pPr>
            <a:r>
              <a:rPr lang="en-US" sz="2200" dirty="0">
                <a:solidFill>
                  <a:srgbClr val="000000"/>
                </a:solidFill>
                <a:latin typeface="Consolas" panose="020B0609020204030204" pitchFamily="49" charset="0"/>
              </a:rPr>
              <a:t>    </a:t>
            </a:r>
            <a:r>
              <a:rPr lang="en-US" sz="2200" b="1" dirty="0">
                <a:solidFill>
                  <a:srgbClr val="7F0055"/>
                </a:solidFill>
                <a:latin typeface="Consolas" panose="020B0609020204030204" pitchFamily="49" charset="0"/>
              </a:rPr>
              <a:t>public</a:t>
            </a:r>
            <a:r>
              <a:rPr lang="en-US" sz="2200" b="1" dirty="0">
                <a:solidFill>
                  <a:srgbClr val="000000"/>
                </a:solidFill>
                <a:latin typeface="Consolas" panose="020B0609020204030204" pitchFamily="49" charset="0"/>
              </a:rPr>
              <a:t> </a:t>
            </a:r>
            <a:r>
              <a:rPr lang="en-US" sz="2200" b="1" dirty="0">
                <a:solidFill>
                  <a:srgbClr val="7F0055"/>
                </a:solidFill>
                <a:latin typeface="Consolas" panose="020B0609020204030204" pitchFamily="49" charset="0"/>
              </a:rPr>
              <a:t>synchronized</a:t>
            </a:r>
            <a:r>
              <a:rPr lang="en-US" sz="2200" b="1" dirty="0">
                <a:solidFill>
                  <a:srgbClr val="000000"/>
                </a:solidFill>
                <a:latin typeface="Consolas" panose="020B0609020204030204" pitchFamily="49" charset="0"/>
              </a:rPr>
              <a:t> </a:t>
            </a:r>
            <a:r>
              <a:rPr lang="en-US" sz="2200" b="1" dirty="0">
                <a:solidFill>
                  <a:srgbClr val="7F0055"/>
                </a:solidFill>
                <a:latin typeface="Consolas" panose="020B0609020204030204" pitchFamily="49" charset="0"/>
              </a:rPr>
              <a:t>void</a:t>
            </a:r>
            <a:r>
              <a:rPr lang="en-US" sz="2200" b="1" dirty="0">
                <a:solidFill>
                  <a:srgbClr val="000000"/>
                </a:solidFill>
                <a:latin typeface="Consolas" panose="020B0609020204030204" pitchFamily="49" charset="0"/>
              </a:rPr>
              <a:t> increment() {</a:t>
            </a:r>
          </a:p>
          <a:p>
            <a:pPr marL="0" indent="0">
              <a:buNone/>
            </a:pPr>
            <a:r>
              <a:rPr lang="en-US" sz="2200" dirty="0">
                <a:solidFill>
                  <a:srgbClr val="000000"/>
                </a:solidFill>
                <a:latin typeface="Consolas" panose="020B0609020204030204" pitchFamily="49" charset="0"/>
              </a:rPr>
              <a:t>        </a:t>
            </a:r>
            <a:r>
              <a:rPr lang="en-US" sz="2200" dirty="0" err="1">
                <a:solidFill>
                  <a:srgbClr val="0000C0"/>
                </a:solidFill>
                <a:latin typeface="Consolas" panose="020B0609020204030204" pitchFamily="49" charset="0"/>
              </a:rPr>
              <a:t>c</a:t>
            </a:r>
            <a:r>
              <a:rPr lang="en-US" sz="2200" dirty="0" err="1">
                <a:solidFill>
                  <a:srgbClr val="000000"/>
                </a:solidFill>
                <a:latin typeface="Consolas" panose="020B0609020204030204" pitchFamily="49" charset="0"/>
              </a:rPr>
              <a:t>++</a:t>
            </a:r>
            <a:r>
              <a:rPr lang="en-US" sz="2200" dirty="0">
                <a:solidFill>
                  <a:srgbClr val="000000"/>
                </a:solidFill>
                <a:latin typeface="Consolas" panose="020B0609020204030204" pitchFamily="49" charset="0"/>
              </a:rPr>
              <a:t>;</a:t>
            </a:r>
          </a:p>
          <a:p>
            <a:pPr marL="0" indent="0">
              <a:buNone/>
            </a:pPr>
            <a:r>
              <a:rPr lang="en-US" sz="2200" dirty="0">
                <a:solidFill>
                  <a:srgbClr val="000000"/>
                </a:solidFill>
                <a:latin typeface="Consolas" panose="020B0609020204030204" pitchFamily="49" charset="0"/>
              </a:rPr>
              <a:t>    </a:t>
            </a:r>
            <a:r>
              <a:rPr lang="en-US" sz="2200" dirty="0" smtClean="0">
                <a:solidFill>
                  <a:srgbClr val="000000"/>
                </a:solidFill>
                <a:latin typeface="Consolas" panose="020B0609020204030204" pitchFamily="49" charset="0"/>
              </a:rPr>
              <a:t>}</a:t>
            </a:r>
            <a:endParaRPr lang="en-US" sz="2200" dirty="0">
              <a:latin typeface="Consolas" panose="020B0609020204030204" pitchFamily="49" charset="0"/>
            </a:endParaRPr>
          </a:p>
          <a:p>
            <a:pPr marL="0" indent="0">
              <a:buNone/>
            </a:pPr>
            <a:r>
              <a:rPr lang="en-US" sz="2200" dirty="0">
                <a:solidFill>
                  <a:srgbClr val="000000"/>
                </a:solidFill>
                <a:latin typeface="Consolas" panose="020B0609020204030204" pitchFamily="49" charset="0"/>
              </a:rPr>
              <a:t>    </a:t>
            </a:r>
            <a:r>
              <a:rPr lang="en-US" sz="2200" b="1" dirty="0">
                <a:solidFill>
                  <a:srgbClr val="7F0055"/>
                </a:solidFill>
                <a:latin typeface="Consolas" panose="020B0609020204030204" pitchFamily="49" charset="0"/>
              </a:rPr>
              <a:t>public</a:t>
            </a:r>
            <a:r>
              <a:rPr lang="en-US" sz="2200" b="1" dirty="0">
                <a:solidFill>
                  <a:srgbClr val="000000"/>
                </a:solidFill>
                <a:latin typeface="Consolas" panose="020B0609020204030204" pitchFamily="49" charset="0"/>
              </a:rPr>
              <a:t> </a:t>
            </a:r>
            <a:r>
              <a:rPr lang="en-US" sz="2200" b="1" dirty="0">
                <a:solidFill>
                  <a:srgbClr val="7F0055"/>
                </a:solidFill>
                <a:latin typeface="Consolas" panose="020B0609020204030204" pitchFamily="49" charset="0"/>
              </a:rPr>
              <a:t>synchronized</a:t>
            </a:r>
            <a:r>
              <a:rPr lang="en-US" sz="2200" b="1" dirty="0">
                <a:solidFill>
                  <a:srgbClr val="000000"/>
                </a:solidFill>
                <a:latin typeface="Consolas" panose="020B0609020204030204" pitchFamily="49" charset="0"/>
              </a:rPr>
              <a:t> </a:t>
            </a:r>
            <a:r>
              <a:rPr lang="en-US" sz="2200" b="1" dirty="0">
                <a:solidFill>
                  <a:srgbClr val="7F0055"/>
                </a:solidFill>
                <a:latin typeface="Consolas" panose="020B0609020204030204" pitchFamily="49" charset="0"/>
              </a:rPr>
              <a:t>void</a:t>
            </a:r>
            <a:r>
              <a:rPr lang="en-US" sz="2200" b="1" dirty="0">
                <a:solidFill>
                  <a:srgbClr val="000000"/>
                </a:solidFill>
                <a:latin typeface="Consolas" panose="020B0609020204030204" pitchFamily="49" charset="0"/>
              </a:rPr>
              <a:t> decrement() {</a:t>
            </a:r>
          </a:p>
          <a:p>
            <a:pPr marL="0" indent="0">
              <a:buNone/>
            </a:pPr>
            <a:r>
              <a:rPr lang="en-US" sz="2200" dirty="0">
                <a:solidFill>
                  <a:srgbClr val="000000"/>
                </a:solidFill>
                <a:latin typeface="Consolas" panose="020B0609020204030204" pitchFamily="49" charset="0"/>
              </a:rPr>
              <a:t>        </a:t>
            </a:r>
            <a:r>
              <a:rPr lang="en-US" sz="2200" dirty="0">
                <a:solidFill>
                  <a:srgbClr val="0000C0"/>
                </a:solidFill>
                <a:latin typeface="Consolas" panose="020B0609020204030204" pitchFamily="49" charset="0"/>
              </a:rPr>
              <a:t>c</a:t>
            </a:r>
            <a:r>
              <a:rPr lang="en-US" sz="2200" dirty="0">
                <a:solidFill>
                  <a:srgbClr val="000000"/>
                </a:solidFill>
                <a:latin typeface="Consolas" panose="020B0609020204030204" pitchFamily="49" charset="0"/>
              </a:rPr>
              <a:t>--;</a:t>
            </a:r>
          </a:p>
          <a:p>
            <a:pPr marL="0" indent="0">
              <a:buNone/>
            </a:pPr>
            <a:r>
              <a:rPr lang="en-US" sz="2200" dirty="0">
                <a:solidFill>
                  <a:srgbClr val="000000"/>
                </a:solidFill>
                <a:latin typeface="Consolas" panose="020B0609020204030204" pitchFamily="49" charset="0"/>
              </a:rPr>
              <a:t>    </a:t>
            </a:r>
            <a:r>
              <a:rPr lang="en-US" sz="2200" dirty="0" smtClean="0">
                <a:solidFill>
                  <a:srgbClr val="000000"/>
                </a:solidFill>
                <a:latin typeface="Consolas" panose="020B0609020204030204" pitchFamily="49" charset="0"/>
              </a:rPr>
              <a:t>}</a:t>
            </a:r>
            <a:endParaRPr lang="en-US" sz="2200" dirty="0">
              <a:latin typeface="Consolas" panose="020B0609020204030204" pitchFamily="49" charset="0"/>
            </a:endParaRPr>
          </a:p>
          <a:p>
            <a:pPr marL="0" indent="0">
              <a:buNone/>
            </a:pPr>
            <a:r>
              <a:rPr lang="en-US" sz="2200" dirty="0">
                <a:solidFill>
                  <a:srgbClr val="000000"/>
                </a:solidFill>
                <a:latin typeface="Consolas" panose="020B0609020204030204" pitchFamily="49" charset="0"/>
              </a:rPr>
              <a:t>    </a:t>
            </a:r>
            <a:r>
              <a:rPr lang="en-US" sz="2200" b="1" dirty="0">
                <a:solidFill>
                  <a:srgbClr val="7F0055"/>
                </a:solidFill>
                <a:latin typeface="Consolas" panose="020B0609020204030204" pitchFamily="49" charset="0"/>
              </a:rPr>
              <a:t>public</a:t>
            </a:r>
            <a:r>
              <a:rPr lang="en-US" sz="2200" b="1" dirty="0">
                <a:solidFill>
                  <a:srgbClr val="000000"/>
                </a:solidFill>
                <a:latin typeface="Consolas" panose="020B0609020204030204" pitchFamily="49" charset="0"/>
              </a:rPr>
              <a:t> </a:t>
            </a:r>
            <a:r>
              <a:rPr lang="en-US" sz="2200" b="1" dirty="0">
                <a:solidFill>
                  <a:srgbClr val="7F0055"/>
                </a:solidFill>
                <a:latin typeface="Consolas" panose="020B0609020204030204" pitchFamily="49" charset="0"/>
              </a:rPr>
              <a:t>synchronized</a:t>
            </a:r>
            <a:r>
              <a:rPr lang="en-US" sz="2200" b="1" dirty="0">
                <a:solidFill>
                  <a:srgbClr val="000000"/>
                </a:solidFill>
                <a:latin typeface="Consolas" panose="020B0609020204030204" pitchFamily="49" charset="0"/>
              </a:rPr>
              <a:t> </a:t>
            </a:r>
            <a:r>
              <a:rPr lang="en-US" sz="2200" b="1" dirty="0" err="1">
                <a:solidFill>
                  <a:srgbClr val="7F0055"/>
                </a:solidFill>
                <a:latin typeface="Consolas" panose="020B0609020204030204" pitchFamily="49" charset="0"/>
              </a:rPr>
              <a:t>int</a:t>
            </a:r>
            <a:r>
              <a:rPr lang="en-US" sz="2200" b="1" dirty="0">
                <a:solidFill>
                  <a:srgbClr val="000000"/>
                </a:solidFill>
                <a:latin typeface="Consolas" panose="020B0609020204030204" pitchFamily="49" charset="0"/>
              </a:rPr>
              <a:t> value() {</a:t>
            </a:r>
          </a:p>
          <a:p>
            <a:pPr marL="0" indent="0">
              <a:buNone/>
            </a:pPr>
            <a:r>
              <a:rPr lang="en-US" sz="2200" dirty="0">
                <a:solidFill>
                  <a:srgbClr val="000000"/>
                </a:solidFill>
                <a:latin typeface="Consolas" panose="020B0609020204030204" pitchFamily="49" charset="0"/>
              </a:rPr>
              <a:t>        </a:t>
            </a:r>
            <a:r>
              <a:rPr lang="en-US" sz="2200" b="1" dirty="0">
                <a:solidFill>
                  <a:srgbClr val="7F0055"/>
                </a:solidFill>
                <a:latin typeface="Consolas" panose="020B0609020204030204" pitchFamily="49" charset="0"/>
              </a:rPr>
              <a:t>return</a:t>
            </a:r>
            <a:r>
              <a:rPr lang="en-US" sz="2200" b="1" dirty="0">
                <a:solidFill>
                  <a:srgbClr val="000000"/>
                </a:solidFill>
                <a:latin typeface="Consolas" panose="020B0609020204030204" pitchFamily="49" charset="0"/>
              </a:rPr>
              <a:t> </a:t>
            </a:r>
            <a:r>
              <a:rPr lang="en-US" sz="2200" b="1" dirty="0">
                <a:solidFill>
                  <a:srgbClr val="0000C0"/>
                </a:solidFill>
                <a:latin typeface="Consolas" panose="020B0609020204030204" pitchFamily="49" charset="0"/>
              </a:rPr>
              <a:t>c</a:t>
            </a:r>
            <a:r>
              <a:rPr lang="en-US" sz="2200" b="1" dirty="0">
                <a:solidFill>
                  <a:srgbClr val="000000"/>
                </a:solidFill>
                <a:latin typeface="Consolas" panose="020B0609020204030204" pitchFamily="49" charset="0"/>
              </a:rPr>
              <a:t>;</a:t>
            </a:r>
          </a:p>
          <a:p>
            <a:pPr marL="0" indent="0">
              <a:buNone/>
            </a:pPr>
            <a:r>
              <a:rPr lang="en-US" sz="2200" dirty="0">
                <a:solidFill>
                  <a:srgbClr val="000000"/>
                </a:solidFill>
                <a:latin typeface="Consolas" panose="020B0609020204030204" pitchFamily="49" charset="0"/>
              </a:rPr>
              <a:t>    }</a:t>
            </a:r>
          </a:p>
          <a:p>
            <a:pPr marL="0" indent="0">
              <a:buNone/>
            </a:pPr>
            <a:r>
              <a:rPr lang="en-US" sz="2200" dirty="0">
                <a:solidFill>
                  <a:srgbClr val="000000"/>
                </a:solidFill>
                <a:latin typeface="Consolas" panose="020B0609020204030204" pitchFamily="49" charset="0"/>
              </a:rPr>
              <a:t>}</a:t>
            </a:r>
            <a:endParaRPr lang="en-US" sz="2200" b="1" dirty="0" smtClean="0"/>
          </a:p>
        </p:txBody>
      </p:sp>
    </p:spTree>
    <p:extLst>
      <p:ext uri="{BB962C8B-B14F-4D97-AF65-F5344CB8AC3E}">
        <p14:creationId xmlns:p14="http://schemas.microsoft.com/office/powerpoint/2010/main" val="720456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noProof="1" smtClean="0"/>
              <a:t>Đồng bộ hóa (Synchronization)</a:t>
            </a:r>
            <a:endParaRPr lang="en-US" dirty="0"/>
          </a:p>
        </p:txBody>
      </p:sp>
      <p:sp>
        <p:nvSpPr>
          <p:cNvPr id="3" name="Content Placeholder 2"/>
          <p:cNvSpPr>
            <a:spLocks noGrp="1"/>
          </p:cNvSpPr>
          <p:nvPr>
            <p:ph idx="1"/>
          </p:nvPr>
        </p:nvSpPr>
        <p:spPr>
          <a:xfrm>
            <a:off x="838200" y="1825624"/>
            <a:ext cx="10515600" cy="5032375"/>
          </a:xfrm>
        </p:spPr>
        <p:txBody>
          <a:bodyPr>
            <a:noAutofit/>
          </a:bodyPr>
          <a:lstStyle/>
          <a:p>
            <a:pPr marL="0" indent="0">
              <a:buNone/>
            </a:pPr>
            <a:r>
              <a:rPr lang="vi-VN" sz="2400" b="1" dirty="0">
                <a:solidFill>
                  <a:srgbClr val="7F0055"/>
                </a:solidFill>
                <a:latin typeface="Consolas" panose="020B0609020204030204" pitchFamily="49" charset="0"/>
              </a:rPr>
              <a:t>	</a:t>
            </a:r>
            <a:r>
              <a:rPr lang="en-US" sz="2400" b="1" dirty="0" smtClean="0">
                <a:solidFill>
                  <a:srgbClr val="7F0055"/>
                </a:solidFill>
                <a:latin typeface="Consolas" panose="020B0609020204030204" pitchFamily="49" charset="0"/>
              </a:rPr>
              <a:t>public</a:t>
            </a:r>
            <a:r>
              <a:rPr lang="en-US" sz="2400" b="1" dirty="0" smtClean="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synchronized</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void</a:t>
            </a:r>
            <a:r>
              <a:rPr lang="en-US" sz="2400" b="1" dirty="0">
                <a:solidFill>
                  <a:srgbClr val="000000"/>
                </a:solidFill>
                <a:latin typeface="Consolas" panose="020B0609020204030204" pitchFamily="49" charset="0"/>
              </a:rPr>
              <a:t> increment() </a:t>
            </a:r>
            <a:r>
              <a:rPr lang="en-US" sz="2400" b="1" dirty="0" smtClean="0">
                <a:solidFill>
                  <a:srgbClr val="000000"/>
                </a:solidFill>
                <a:latin typeface="Consolas" panose="020B0609020204030204" pitchFamily="49" charset="0"/>
              </a:rPr>
              <a:t>{</a:t>
            </a:r>
            <a:endParaRPr lang="vi-VN" sz="2400" b="1" dirty="0" smtClean="0">
              <a:solidFill>
                <a:srgbClr val="000000"/>
              </a:solidFill>
              <a:latin typeface="Consolas" panose="020B0609020204030204" pitchFamily="49" charset="0"/>
            </a:endParaRPr>
          </a:p>
          <a:p>
            <a:pPr marL="0" indent="0">
              <a:buNone/>
            </a:pPr>
            <a:r>
              <a:rPr lang="vi-VN" sz="2400" b="1" dirty="0" smtClean="0">
                <a:solidFill>
                  <a:srgbClr val="000000"/>
                </a:solidFill>
                <a:latin typeface="Consolas" panose="020B0609020204030204" pitchFamily="49" charset="0"/>
              </a:rPr>
              <a:t>		c++;</a:t>
            </a:r>
          </a:p>
          <a:p>
            <a:pPr marL="0" indent="0">
              <a:buNone/>
            </a:pPr>
            <a:r>
              <a:rPr lang="vi-VN" sz="2400" b="1" dirty="0">
                <a:solidFill>
                  <a:srgbClr val="000000"/>
                </a:solidFill>
                <a:latin typeface="Consolas" panose="020B0609020204030204" pitchFamily="49" charset="0"/>
              </a:rPr>
              <a:t>	</a:t>
            </a:r>
            <a:r>
              <a:rPr lang="vi-VN" sz="2400" b="1" dirty="0" smtClean="0">
                <a:solidFill>
                  <a:srgbClr val="000000"/>
                </a:solidFill>
                <a:latin typeface="Consolas" panose="020B0609020204030204" pitchFamily="49" charset="0"/>
              </a:rPr>
              <a:t>}</a:t>
            </a:r>
          </a:p>
          <a:p>
            <a:r>
              <a:rPr lang="vi-VN" sz="2400" dirty="0" smtClean="0">
                <a:solidFill>
                  <a:srgbClr val="000000"/>
                </a:solidFill>
                <a:latin typeface="Calibri (Body)"/>
              </a:rPr>
              <a:t>Khi chạy hàm increment() =&gt; Thông báo tới tất cả các hàm đồng bộ khác có dùng chung c: tạm dừng thực thi cho đến khi hàm increment() chạy xong.</a:t>
            </a:r>
          </a:p>
          <a:p>
            <a:r>
              <a:rPr lang="vi-VN" sz="2400" dirty="0" smtClean="0">
                <a:solidFill>
                  <a:srgbClr val="000000"/>
                </a:solidFill>
                <a:latin typeface="Calibri (Body)"/>
              </a:rPr>
              <a:t>Khi hàm increment() chạy xong =&gt; Thông báo tới tất cả các hàm đồng bộ khác có dùng chung c: giá trị c đã thay đổi.</a:t>
            </a:r>
          </a:p>
          <a:p>
            <a:endParaRPr lang="vi-VN" sz="2400" dirty="0">
              <a:solidFill>
                <a:srgbClr val="000000"/>
              </a:solidFill>
              <a:latin typeface="Calibri (Body)"/>
            </a:endParaRPr>
          </a:p>
          <a:p>
            <a:pPr marL="0" indent="0">
              <a:buNone/>
            </a:pPr>
            <a:r>
              <a:rPr lang="vi-VN" sz="2400" b="1" dirty="0" smtClean="0">
                <a:solidFill>
                  <a:srgbClr val="000000"/>
                </a:solidFill>
                <a:latin typeface="Calibri (Body)"/>
              </a:rPr>
              <a:t>Lưu ý</a:t>
            </a:r>
          </a:p>
          <a:p>
            <a:r>
              <a:rPr lang="vi-VN" sz="2400" dirty="0" smtClean="0">
                <a:solidFill>
                  <a:srgbClr val="000000"/>
                </a:solidFill>
                <a:latin typeface="Calibri (Body)"/>
              </a:rPr>
              <a:t>Hàm tạo không đồng bộ được.</a:t>
            </a:r>
          </a:p>
          <a:p>
            <a:endParaRPr lang="en-US" sz="2400" dirty="0">
              <a:solidFill>
                <a:srgbClr val="000000"/>
              </a:solidFill>
            </a:endParaRPr>
          </a:p>
        </p:txBody>
      </p:sp>
    </p:spTree>
    <p:extLst>
      <p:ext uri="{BB962C8B-B14F-4D97-AF65-F5344CB8AC3E}">
        <p14:creationId xmlns:p14="http://schemas.microsoft.com/office/powerpoint/2010/main" val="1228193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b="1" noProof="1" smtClean="0">
                <a:latin typeface="Calibri Light" panose="020F0302020204030204" pitchFamily="34" charset="0"/>
                <a:cs typeface="Calibri Light" panose="020F0302020204030204" pitchFamily="34" charset="0"/>
              </a:rPr>
              <a:t>Khóa nội tại (Intrinsic Lock)</a:t>
            </a:r>
            <a:endParaRPr lang="en-US"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838200" y="1825624"/>
            <a:ext cx="10515600" cy="5032375"/>
          </a:xfrm>
        </p:spPr>
        <p:txBody>
          <a:bodyPr>
            <a:noAutofit/>
          </a:bodyPr>
          <a:lstStyle/>
          <a:p>
            <a:r>
              <a:rPr lang="vi-VN" dirty="0" smtClean="0">
                <a:latin typeface="Calibri (Body)"/>
                <a:cs typeface="Calibri Light" panose="020F0302020204030204" pitchFamily="34" charset="0"/>
              </a:rPr>
              <a:t>Khi 1 thread gọi 1 hàm đồng bộ, thread tự động nhận khóa nội tại của đối tượng được sử dụng trong hàm đó và trả khóa lại khi hàm đó chạy xong, kể cả khi hàm chạy bị lỗi. Trong quá trình hàm đang chạy, bất kỳ hàm đồng bộ nào khác cũng không yêu cầu lấy khóa được.</a:t>
            </a:r>
          </a:p>
          <a:p>
            <a:r>
              <a:rPr lang="vi-VN" dirty="0" smtClean="0">
                <a:solidFill>
                  <a:srgbClr val="000000"/>
                </a:solidFill>
                <a:latin typeface="Calibri (Body)"/>
                <a:cs typeface="Calibri Light" panose="020F0302020204030204" pitchFamily="34" charset="0"/>
              </a:rPr>
              <a:t>Tình huống hàm đồng bộ A gọi hàm đồng bộ B? =&gt; (Tái đồng bộ / Reentrant Synchronization)</a:t>
            </a:r>
            <a:endParaRPr lang="en-US" dirty="0">
              <a:solidFill>
                <a:srgbClr val="000000"/>
              </a:solidFill>
              <a:latin typeface="Calibri (Body)"/>
              <a:cs typeface="Calibri Light" panose="020F0302020204030204" pitchFamily="34" charset="0"/>
            </a:endParaRPr>
          </a:p>
        </p:txBody>
      </p:sp>
    </p:spTree>
    <p:extLst>
      <p:ext uri="{BB962C8B-B14F-4D97-AF65-F5344CB8AC3E}">
        <p14:creationId xmlns:p14="http://schemas.microsoft.com/office/powerpoint/2010/main" val="2492391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smtClean="0">
                <a:latin typeface="Calibri (Body)"/>
              </a:rPr>
              <a:t>Deadlock</a:t>
            </a:r>
            <a:endParaRPr lang="en-US" dirty="0">
              <a:latin typeface="Calibri (Body)"/>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7329" y="1844040"/>
            <a:ext cx="9577342" cy="4460875"/>
          </a:xfrm>
        </p:spPr>
      </p:pic>
    </p:spTree>
    <p:extLst>
      <p:ext uri="{BB962C8B-B14F-4D97-AF65-F5344CB8AC3E}">
        <p14:creationId xmlns:p14="http://schemas.microsoft.com/office/powerpoint/2010/main" val="1045098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Thực</a:t>
            </a:r>
            <a:r>
              <a:rPr lang="en-US" dirty="0" smtClean="0"/>
              <a:t> </a:t>
            </a:r>
            <a:r>
              <a:rPr lang="en-US" dirty="0" err="1" smtClean="0"/>
              <a:t>thi</a:t>
            </a:r>
            <a:r>
              <a:rPr lang="en-US" dirty="0" smtClean="0"/>
              <a:t> </a:t>
            </a:r>
            <a:r>
              <a:rPr lang="en-US" dirty="0" err="1" smtClean="0"/>
              <a:t>giao</a:t>
            </a:r>
            <a:r>
              <a:rPr lang="en-US" dirty="0" smtClean="0"/>
              <a:t> </a:t>
            </a:r>
            <a:r>
              <a:rPr lang="en-US" dirty="0" err="1" smtClean="0"/>
              <a:t>diện</a:t>
            </a:r>
            <a:r>
              <a:rPr lang="en-US" dirty="0" smtClean="0"/>
              <a:t> Runnable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HelloRunnable</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implements</a:t>
            </a:r>
            <a:r>
              <a:rPr lang="en-US" b="1" dirty="0">
                <a:solidFill>
                  <a:srgbClr val="000000"/>
                </a:solidFill>
                <a:latin typeface="Consolas" panose="020B0609020204030204" pitchFamily="49" charset="0"/>
              </a:rPr>
              <a:t> Runnable {</a:t>
            </a:r>
          </a:p>
          <a:p>
            <a:pPr marL="0" indent="0">
              <a:buNone/>
            </a:pPr>
            <a:endParaRPr lang="en-US" dirty="0">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run() {</a:t>
            </a: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"Hello from a thread!"</a:t>
            </a:r>
            <a:r>
              <a:rPr lang="en-US" b="1" i="1"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Thread(</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HelloRunnable</a:t>
            </a:r>
            <a:r>
              <a:rPr lang="en-US" b="1" dirty="0">
                <a:solidFill>
                  <a:srgbClr val="000000"/>
                </a:solidFill>
                <a:latin typeface="Consolas" panose="020B0609020204030204" pitchFamily="49" charset="0"/>
              </a:rPr>
              <a:t>())).start();</a:t>
            </a:r>
          </a:p>
          <a:p>
            <a:pPr marL="0" indent="0">
              <a:buNone/>
            </a:pPr>
            <a:r>
              <a:rPr lang="en-US" dirty="0">
                <a:solidFill>
                  <a:srgbClr val="000000"/>
                </a:solidFill>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r>
              <a:rPr lang="en-US" dirty="0">
                <a:solidFill>
                  <a:srgbClr val="000000"/>
                </a:solidFill>
                <a:latin typeface="Consolas" panose="020B0609020204030204" pitchFamily="49" charset="0"/>
              </a:rPr>
              <a:t>}</a:t>
            </a:r>
          </a:p>
        </p:txBody>
      </p:sp>
      <p:sp>
        <p:nvSpPr>
          <p:cNvPr id="4" name="Rectangle 3"/>
          <p:cNvSpPr/>
          <p:nvPr/>
        </p:nvSpPr>
        <p:spPr>
          <a:xfrm>
            <a:off x="5341132" y="1690688"/>
            <a:ext cx="3475322" cy="532263"/>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88305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a:t>
            </a:r>
            <a:r>
              <a:rPr lang="en-US" dirty="0" smtClean="0"/>
              <a:t> </a:t>
            </a:r>
            <a:r>
              <a:rPr lang="en-US" dirty="0" err="1" smtClean="0"/>
              <a:t>thừa</a:t>
            </a:r>
            <a:r>
              <a:rPr lang="en-US" dirty="0" smtClean="0"/>
              <a:t> </a:t>
            </a:r>
            <a:r>
              <a:rPr lang="en-US" dirty="0" err="1" smtClean="0"/>
              <a:t>lớp</a:t>
            </a:r>
            <a:r>
              <a:rPr lang="en-US" dirty="0" smtClean="0"/>
              <a:t> Thread</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HelloThread</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extends</a:t>
            </a:r>
            <a:r>
              <a:rPr lang="en-US" b="1" dirty="0">
                <a:solidFill>
                  <a:srgbClr val="000000"/>
                </a:solidFill>
                <a:latin typeface="Consolas" panose="020B0609020204030204" pitchFamily="49" charset="0"/>
              </a:rPr>
              <a:t> Thread {</a:t>
            </a:r>
          </a:p>
          <a:p>
            <a:pPr marL="0" indent="0">
              <a:buNone/>
            </a:pPr>
            <a:endParaRPr lang="en-US" dirty="0">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run() {</a:t>
            </a: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"Hello from a thread!"</a:t>
            </a:r>
            <a:r>
              <a:rPr lang="en-US" b="1" i="1"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HelloThread</a:t>
            </a:r>
            <a:r>
              <a:rPr lang="en-US" b="1" dirty="0">
                <a:solidFill>
                  <a:srgbClr val="000000"/>
                </a:solidFill>
                <a:latin typeface="Consolas" panose="020B0609020204030204" pitchFamily="49" charset="0"/>
              </a:rPr>
              <a:t>()).start();</a:t>
            </a:r>
          </a:p>
          <a:p>
            <a:pPr marL="0" indent="0">
              <a:buNone/>
            </a:pPr>
            <a:r>
              <a:rPr lang="en-US" dirty="0">
                <a:solidFill>
                  <a:srgbClr val="000000"/>
                </a:solidFill>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r>
              <a:rPr lang="en-US" dirty="0">
                <a:solidFill>
                  <a:srgbClr val="000000"/>
                </a:solidFill>
                <a:latin typeface="Consolas" panose="020B0609020204030204" pitchFamily="49" charset="0"/>
              </a:rPr>
              <a:t>}</a:t>
            </a:r>
            <a:endParaRPr lang="en-US" dirty="0" smtClean="0"/>
          </a:p>
        </p:txBody>
      </p:sp>
    </p:spTree>
    <p:extLst>
      <p:ext uri="{BB962C8B-B14F-4D97-AF65-F5344CB8AC3E}">
        <p14:creationId xmlns:p14="http://schemas.microsoft.com/office/powerpoint/2010/main" val="4032644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a:t>
            </a:r>
            <a:r>
              <a:rPr lang="en-US" dirty="0" smtClean="0"/>
              <a:t> </a:t>
            </a:r>
            <a:r>
              <a:rPr lang="en-US" dirty="0" err="1" smtClean="0"/>
              <a:t>thừa</a:t>
            </a:r>
            <a:r>
              <a:rPr lang="en-US" dirty="0" smtClean="0"/>
              <a:t> </a:t>
            </a:r>
            <a:r>
              <a:rPr lang="en-US" dirty="0" err="1" smtClean="0"/>
              <a:t>lớp</a:t>
            </a:r>
            <a:r>
              <a:rPr lang="en-US" dirty="0" smtClean="0"/>
              <a:t> Thread</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HelloThread</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extends</a:t>
            </a:r>
            <a:r>
              <a:rPr lang="en-US" b="1" dirty="0">
                <a:solidFill>
                  <a:srgbClr val="000000"/>
                </a:solidFill>
                <a:latin typeface="Consolas" panose="020B0609020204030204" pitchFamily="49" charset="0"/>
              </a:rPr>
              <a:t> Thread {</a:t>
            </a:r>
          </a:p>
          <a:p>
            <a:pPr marL="0" indent="0">
              <a:buNone/>
            </a:pPr>
            <a:endParaRPr lang="en-US" dirty="0">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run() {</a:t>
            </a: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"Hello from a thread!"</a:t>
            </a:r>
            <a:r>
              <a:rPr lang="en-US" b="1" i="1"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HelloThread</a:t>
            </a:r>
            <a:r>
              <a:rPr lang="en-US" b="1" dirty="0">
                <a:solidFill>
                  <a:srgbClr val="000000"/>
                </a:solidFill>
                <a:latin typeface="Consolas" panose="020B0609020204030204" pitchFamily="49" charset="0"/>
              </a:rPr>
              <a:t>()).start();</a:t>
            </a:r>
          </a:p>
          <a:p>
            <a:pPr marL="0" indent="0">
              <a:buNone/>
            </a:pPr>
            <a:r>
              <a:rPr lang="en-US" dirty="0">
                <a:solidFill>
                  <a:srgbClr val="000000"/>
                </a:solidFill>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r>
              <a:rPr lang="en-US" dirty="0">
                <a:solidFill>
                  <a:srgbClr val="000000"/>
                </a:solidFill>
                <a:latin typeface="Consolas" panose="020B0609020204030204" pitchFamily="49" charset="0"/>
              </a:rPr>
              <a:t>}</a:t>
            </a:r>
            <a:endParaRPr lang="en-US" dirty="0" smtClean="0"/>
          </a:p>
        </p:txBody>
      </p:sp>
      <p:sp>
        <p:nvSpPr>
          <p:cNvPr id="4" name="Rectangle 3"/>
          <p:cNvSpPr/>
          <p:nvPr/>
        </p:nvSpPr>
        <p:spPr>
          <a:xfrm>
            <a:off x="5027233" y="1690688"/>
            <a:ext cx="2588218" cy="532263"/>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92139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Sleep</a:t>
            </a:r>
            <a:endParaRPr lang="en-US" dirty="0"/>
          </a:p>
        </p:txBody>
      </p:sp>
      <p:sp>
        <p:nvSpPr>
          <p:cNvPr id="3" name="Content Placeholder 2"/>
          <p:cNvSpPr>
            <a:spLocks noGrp="1"/>
          </p:cNvSpPr>
          <p:nvPr>
            <p:ph idx="1"/>
          </p:nvPr>
        </p:nvSpPr>
        <p:spPr/>
        <p:txBody>
          <a:bodyPr>
            <a:noAutofit/>
          </a:bodyPr>
          <a:lstStyle/>
          <a:p>
            <a:pPr marL="0" indent="0">
              <a:buNone/>
            </a:pPr>
            <a:r>
              <a:rPr lang="vi-VN" sz="2000" b="1" dirty="0" smtClean="0">
                <a:solidFill>
                  <a:srgbClr val="7F0055"/>
                </a:solidFill>
                <a:latin typeface="Consolas" panose="020B0609020204030204" pitchFamily="49" charset="0"/>
              </a:rPr>
              <a:t>public</a:t>
            </a:r>
            <a:r>
              <a:rPr lang="vi-VN" sz="2000" b="1" dirty="0" smtClean="0">
                <a:solidFill>
                  <a:srgbClr val="000000"/>
                </a:solidFill>
                <a:latin typeface="Consolas" panose="020B0609020204030204" pitchFamily="49" charset="0"/>
              </a:rPr>
              <a:t> </a:t>
            </a:r>
            <a:r>
              <a:rPr lang="vi-VN" sz="2000" b="1" dirty="0" smtClean="0">
                <a:solidFill>
                  <a:srgbClr val="7F0055"/>
                </a:solidFill>
                <a:latin typeface="Consolas" panose="020B0609020204030204" pitchFamily="49" charset="0"/>
              </a:rPr>
              <a:t>class</a:t>
            </a:r>
            <a:r>
              <a:rPr lang="vi-VN" sz="2000" b="1" dirty="0" smtClean="0">
                <a:solidFill>
                  <a:srgbClr val="000000"/>
                </a:solidFill>
                <a:latin typeface="Consolas" panose="020B0609020204030204" pitchFamily="49" charset="0"/>
              </a:rPr>
              <a:t> SleepMessages {</a:t>
            </a:r>
          </a:p>
          <a:p>
            <a:pPr marL="0" indent="0">
              <a:buNone/>
            </a:pPr>
            <a:r>
              <a:rPr lang="vi-VN" sz="2000" dirty="0" smtClean="0">
                <a:solidFill>
                  <a:srgbClr val="000000"/>
                </a:solidFill>
                <a:latin typeface="Consolas" panose="020B0609020204030204" pitchFamily="49" charset="0"/>
              </a:rPr>
              <a:t>    </a:t>
            </a:r>
            <a:r>
              <a:rPr lang="vi-VN" sz="2000" b="1" dirty="0" smtClean="0">
                <a:solidFill>
                  <a:srgbClr val="7F0055"/>
                </a:solidFill>
                <a:latin typeface="Consolas" panose="020B0609020204030204" pitchFamily="49" charset="0"/>
              </a:rPr>
              <a:t>public</a:t>
            </a:r>
            <a:r>
              <a:rPr lang="vi-VN" sz="2000" b="1" dirty="0" smtClean="0">
                <a:solidFill>
                  <a:srgbClr val="000000"/>
                </a:solidFill>
                <a:latin typeface="Consolas" panose="020B0609020204030204" pitchFamily="49" charset="0"/>
              </a:rPr>
              <a:t> </a:t>
            </a:r>
            <a:r>
              <a:rPr lang="vi-VN" sz="2000" b="1" dirty="0" smtClean="0">
                <a:solidFill>
                  <a:srgbClr val="7F0055"/>
                </a:solidFill>
                <a:latin typeface="Consolas" panose="020B0609020204030204" pitchFamily="49" charset="0"/>
              </a:rPr>
              <a:t>static</a:t>
            </a:r>
            <a:r>
              <a:rPr lang="vi-VN" sz="2000" b="1" dirty="0" smtClean="0">
                <a:solidFill>
                  <a:srgbClr val="000000"/>
                </a:solidFill>
                <a:latin typeface="Consolas" panose="020B0609020204030204" pitchFamily="49" charset="0"/>
              </a:rPr>
              <a:t> </a:t>
            </a:r>
            <a:r>
              <a:rPr lang="vi-VN" sz="2000" b="1" dirty="0" smtClean="0">
                <a:solidFill>
                  <a:srgbClr val="7F0055"/>
                </a:solidFill>
                <a:latin typeface="Consolas" panose="020B0609020204030204" pitchFamily="49" charset="0"/>
              </a:rPr>
              <a:t>void</a:t>
            </a:r>
            <a:r>
              <a:rPr lang="vi-VN" sz="2000" b="1" dirty="0" smtClean="0">
                <a:solidFill>
                  <a:srgbClr val="000000"/>
                </a:solidFill>
                <a:latin typeface="Consolas" panose="020B0609020204030204" pitchFamily="49" charset="0"/>
              </a:rPr>
              <a:t> main(String </a:t>
            </a:r>
            <a:r>
              <a:rPr lang="vi-VN" sz="2000" b="1" dirty="0" smtClean="0">
                <a:solidFill>
                  <a:srgbClr val="6A3E3E"/>
                </a:solidFill>
                <a:latin typeface="Consolas" panose="020B0609020204030204" pitchFamily="49" charset="0"/>
              </a:rPr>
              <a:t>args</a:t>
            </a:r>
            <a:r>
              <a:rPr lang="vi-VN" sz="2000" b="1" dirty="0" smtClean="0">
                <a:solidFill>
                  <a:srgbClr val="000000"/>
                </a:solidFill>
                <a:latin typeface="Consolas" panose="020B0609020204030204" pitchFamily="49" charset="0"/>
              </a:rPr>
              <a:t>[])</a:t>
            </a:r>
          </a:p>
          <a:p>
            <a:pPr marL="0" indent="0">
              <a:buNone/>
            </a:pPr>
            <a:r>
              <a:rPr lang="vi-VN" sz="2000" dirty="0" smtClean="0">
                <a:solidFill>
                  <a:srgbClr val="000000"/>
                </a:solidFill>
                <a:latin typeface="Consolas" panose="020B0609020204030204" pitchFamily="49" charset="0"/>
              </a:rPr>
              <a:t>        </a:t>
            </a:r>
            <a:r>
              <a:rPr lang="vi-VN" sz="2000" b="1" dirty="0" smtClean="0">
                <a:solidFill>
                  <a:srgbClr val="7F0055"/>
                </a:solidFill>
                <a:latin typeface="Consolas" panose="020B0609020204030204" pitchFamily="49" charset="0"/>
              </a:rPr>
              <a:t>throws</a:t>
            </a:r>
            <a:r>
              <a:rPr lang="vi-VN" sz="2000" b="1" dirty="0" smtClean="0">
                <a:solidFill>
                  <a:srgbClr val="000000"/>
                </a:solidFill>
                <a:latin typeface="Consolas" panose="020B0609020204030204" pitchFamily="49" charset="0"/>
              </a:rPr>
              <a:t> InterruptedException {</a:t>
            </a:r>
          </a:p>
          <a:p>
            <a:pPr marL="0" indent="0">
              <a:buNone/>
            </a:pPr>
            <a:r>
              <a:rPr lang="vi-VN" sz="2000" dirty="0" smtClean="0">
                <a:solidFill>
                  <a:srgbClr val="000000"/>
                </a:solidFill>
                <a:latin typeface="Consolas" panose="020B0609020204030204" pitchFamily="49" charset="0"/>
              </a:rPr>
              <a:t>        String </a:t>
            </a:r>
            <a:r>
              <a:rPr lang="vi-VN" sz="2000" dirty="0" smtClean="0">
                <a:solidFill>
                  <a:srgbClr val="6A3E3E"/>
                </a:solidFill>
                <a:latin typeface="Consolas" panose="020B0609020204030204" pitchFamily="49" charset="0"/>
              </a:rPr>
              <a:t>work</a:t>
            </a:r>
            <a:r>
              <a:rPr lang="vi-VN" sz="2000" dirty="0" smtClean="0">
                <a:solidFill>
                  <a:srgbClr val="000000"/>
                </a:solidFill>
                <a:latin typeface="Consolas" panose="020B0609020204030204" pitchFamily="49" charset="0"/>
              </a:rPr>
              <a:t> = </a:t>
            </a:r>
            <a:r>
              <a:rPr lang="vi-VN" sz="2000" u="sng" dirty="0" smtClean="0">
                <a:solidFill>
                  <a:srgbClr val="000000"/>
                </a:solidFill>
                <a:latin typeface="Consolas" panose="020B0609020204030204" pitchFamily="49" charset="0"/>
              </a:rPr>
              <a:t>{</a:t>
            </a:r>
            <a:r>
              <a:rPr lang="vi-VN" sz="2000" u="sng" dirty="0" smtClean="0">
                <a:solidFill>
                  <a:srgbClr val="2A00FF"/>
                </a:solidFill>
                <a:latin typeface="Consolas" panose="020B0609020204030204" pitchFamily="49" charset="0"/>
              </a:rPr>
              <a:t>"Việc A"</a:t>
            </a:r>
            <a:r>
              <a:rPr lang="vi-VN" sz="2000" u="sng" dirty="0" smtClean="0">
                <a:solidFill>
                  <a:srgbClr val="000000"/>
                </a:solidFill>
                <a:latin typeface="Consolas" panose="020B0609020204030204" pitchFamily="49" charset="0"/>
              </a:rPr>
              <a:t>, </a:t>
            </a:r>
            <a:r>
              <a:rPr lang="vi-VN" sz="2000" u="sng" dirty="0" smtClean="0">
                <a:solidFill>
                  <a:srgbClr val="2A00FF"/>
                </a:solidFill>
                <a:latin typeface="Consolas" panose="020B0609020204030204" pitchFamily="49" charset="0"/>
              </a:rPr>
              <a:t>"Việc B"</a:t>
            </a:r>
            <a:r>
              <a:rPr lang="vi-VN" sz="2000" u="sng" dirty="0" smtClean="0">
                <a:solidFill>
                  <a:srgbClr val="000000"/>
                </a:solidFill>
                <a:latin typeface="Consolas" panose="020B0609020204030204" pitchFamily="49" charset="0"/>
              </a:rPr>
              <a:t>, </a:t>
            </a:r>
            <a:r>
              <a:rPr lang="vi-VN" sz="2000" u="sng" dirty="0" smtClean="0">
                <a:solidFill>
                  <a:srgbClr val="2A00FF"/>
                </a:solidFill>
                <a:latin typeface="Consolas" panose="020B0609020204030204" pitchFamily="49" charset="0"/>
              </a:rPr>
              <a:t>"Việc C"</a:t>
            </a:r>
            <a:r>
              <a:rPr lang="vi-VN" sz="2000" u="sng" dirty="0" smtClean="0">
                <a:solidFill>
                  <a:srgbClr val="000000"/>
                </a:solidFill>
                <a:latin typeface="Consolas" panose="020B0609020204030204" pitchFamily="49" charset="0"/>
              </a:rPr>
              <a:t>, </a:t>
            </a:r>
            <a:r>
              <a:rPr lang="vi-VN" sz="2000" u="sng" dirty="0" smtClean="0">
                <a:solidFill>
                  <a:srgbClr val="2A00FF"/>
                </a:solidFill>
                <a:latin typeface="Consolas" panose="020B0609020204030204" pitchFamily="49" charset="0"/>
              </a:rPr>
              <a:t>"Việc D"</a:t>
            </a:r>
            <a:r>
              <a:rPr lang="vi-VN" sz="2000" u="sng" dirty="0" smtClean="0">
                <a:solidFill>
                  <a:srgbClr val="000000"/>
                </a:solidFill>
                <a:latin typeface="Consolas" panose="020B0609020204030204" pitchFamily="49" charset="0"/>
              </a:rPr>
              <a:t>};</a:t>
            </a:r>
            <a:endParaRPr lang="vi-VN" sz="2000" dirty="0" smtClean="0">
              <a:latin typeface="Consolas" panose="020B0609020204030204" pitchFamily="49" charset="0"/>
            </a:endParaRPr>
          </a:p>
          <a:p>
            <a:pPr marL="0" indent="0">
              <a:buNone/>
            </a:pPr>
            <a:r>
              <a:rPr lang="vi-VN" sz="2000" dirty="0" smtClean="0">
                <a:solidFill>
                  <a:srgbClr val="000000"/>
                </a:solidFill>
                <a:latin typeface="Consolas" panose="020B0609020204030204" pitchFamily="49" charset="0"/>
              </a:rPr>
              <a:t>        </a:t>
            </a:r>
            <a:r>
              <a:rPr lang="vi-VN" sz="2000" b="1" dirty="0" smtClean="0">
                <a:solidFill>
                  <a:srgbClr val="7F0055"/>
                </a:solidFill>
                <a:latin typeface="Consolas" panose="020B0609020204030204" pitchFamily="49" charset="0"/>
              </a:rPr>
              <a:t>for</a:t>
            </a:r>
            <a:r>
              <a:rPr lang="vi-VN" sz="2000" b="1" dirty="0" smtClean="0">
                <a:solidFill>
                  <a:srgbClr val="000000"/>
                </a:solidFill>
                <a:latin typeface="Consolas" panose="020B0609020204030204" pitchFamily="49" charset="0"/>
              </a:rPr>
              <a:t> (</a:t>
            </a:r>
            <a:r>
              <a:rPr lang="vi-VN" sz="2000" b="1" dirty="0" smtClean="0">
                <a:solidFill>
                  <a:srgbClr val="7F0055"/>
                </a:solidFill>
                <a:latin typeface="Consolas" panose="020B0609020204030204" pitchFamily="49" charset="0"/>
              </a:rPr>
              <a:t>int</a:t>
            </a:r>
            <a:r>
              <a:rPr lang="vi-VN" sz="2000" b="1" dirty="0" smtClean="0">
                <a:solidFill>
                  <a:srgbClr val="000000"/>
                </a:solidFill>
                <a:latin typeface="Consolas" panose="020B0609020204030204" pitchFamily="49" charset="0"/>
              </a:rPr>
              <a:t> </a:t>
            </a:r>
            <a:r>
              <a:rPr lang="vi-VN" sz="2000" b="1" dirty="0" smtClean="0">
                <a:solidFill>
                  <a:srgbClr val="6A3E3E"/>
                </a:solidFill>
                <a:latin typeface="Consolas" panose="020B0609020204030204" pitchFamily="49" charset="0"/>
              </a:rPr>
              <a:t>i</a:t>
            </a:r>
            <a:r>
              <a:rPr lang="vi-VN" sz="2000" b="1" dirty="0" smtClean="0">
                <a:solidFill>
                  <a:srgbClr val="000000"/>
                </a:solidFill>
                <a:latin typeface="Consolas" panose="020B0609020204030204" pitchFamily="49" charset="0"/>
              </a:rPr>
              <a:t> = 0; </a:t>
            </a:r>
            <a:r>
              <a:rPr lang="vi-VN" sz="2000" dirty="0" smtClean="0">
                <a:solidFill>
                  <a:srgbClr val="6A3E3E"/>
                </a:solidFill>
                <a:latin typeface="Consolas" panose="020B0609020204030204" pitchFamily="49" charset="0"/>
              </a:rPr>
              <a:t>i</a:t>
            </a:r>
            <a:r>
              <a:rPr lang="vi-VN" sz="2000" dirty="0" smtClean="0">
                <a:solidFill>
                  <a:srgbClr val="000000"/>
                </a:solidFill>
                <a:latin typeface="Consolas" panose="020B0609020204030204" pitchFamily="49" charset="0"/>
              </a:rPr>
              <a:t> &lt; </a:t>
            </a:r>
            <a:r>
              <a:rPr lang="vi-VN" sz="2000" dirty="0" smtClean="0">
                <a:solidFill>
                  <a:srgbClr val="6A3E3E"/>
                </a:solidFill>
                <a:latin typeface="Consolas" panose="020B0609020204030204" pitchFamily="49" charset="0"/>
              </a:rPr>
              <a:t>work</a:t>
            </a:r>
            <a:r>
              <a:rPr lang="vi-VN" sz="2000" dirty="0" smtClean="0">
                <a:solidFill>
                  <a:srgbClr val="000000"/>
                </a:solidFill>
                <a:latin typeface="Consolas" panose="020B0609020204030204" pitchFamily="49" charset="0"/>
              </a:rPr>
              <a:t>.</a:t>
            </a:r>
            <a:r>
              <a:rPr lang="vi-VN" sz="2000" u="sng" dirty="0" smtClean="0">
                <a:solidFill>
                  <a:srgbClr val="000000"/>
                </a:solidFill>
                <a:latin typeface="Consolas" panose="020B0609020204030204" pitchFamily="49" charset="0"/>
              </a:rPr>
              <a:t>length; </a:t>
            </a:r>
            <a:r>
              <a:rPr lang="vi-VN" sz="2000" dirty="0" smtClean="0">
                <a:solidFill>
                  <a:srgbClr val="6A3E3E"/>
                </a:solidFill>
                <a:latin typeface="Consolas" panose="020B0609020204030204" pitchFamily="49" charset="0"/>
              </a:rPr>
              <a:t>i</a:t>
            </a:r>
            <a:r>
              <a:rPr lang="vi-VN" sz="2000" dirty="0" smtClean="0">
                <a:solidFill>
                  <a:srgbClr val="000000"/>
                </a:solidFill>
                <a:latin typeface="Consolas" panose="020B0609020204030204" pitchFamily="49" charset="0"/>
              </a:rPr>
              <a:t>++) {</a:t>
            </a:r>
          </a:p>
          <a:p>
            <a:pPr marL="0" indent="0">
              <a:buNone/>
            </a:pPr>
            <a:r>
              <a:rPr lang="vi-VN" sz="2000" dirty="0" smtClean="0">
                <a:solidFill>
                  <a:srgbClr val="000000"/>
                </a:solidFill>
                <a:latin typeface="Consolas" panose="020B0609020204030204" pitchFamily="49" charset="0"/>
              </a:rPr>
              <a:t>            </a:t>
            </a:r>
            <a:r>
              <a:rPr lang="vi-VN" sz="2000" dirty="0" smtClean="0">
                <a:solidFill>
                  <a:srgbClr val="3F7F5F"/>
                </a:solidFill>
                <a:latin typeface="Consolas" panose="020B0609020204030204" pitchFamily="49" charset="0"/>
              </a:rPr>
              <a:t>//Ngừng 4 giây</a:t>
            </a:r>
          </a:p>
          <a:p>
            <a:pPr marL="0" indent="0">
              <a:buNone/>
            </a:pPr>
            <a:r>
              <a:rPr lang="vi-VN" sz="2000" dirty="0" smtClean="0">
                <a:solidFill>
                  <a:srgbClr val="000000"/>
                </a:solidFill>
                <a:latin typeface="Consolas" panose="020B0609020204030204" pitchFamily="49" charset="0"/>
              </a:rPr>
              <a:t>            Thread.</a:t>
            </a:r>
            <a:r>
              <a:rPr lang="vi-VN" sz="2000" i="1" dirty="0" smtClean="0">
                <a:solidFill>
                  <a:srgbClr val="000000"/>
                </a:solidFill>
                <a:latin typeface="Consolas" panose="020B0609020204030204" pitchFamily="49" charset="0"/>
              </a:rPr>
              <a:t>sleep(4000);</a:t>
            </a:r>
          </a:p>
          <a:p>
            <a:pPr marL="0" indent="0">
              <a:buNone/>
            </a:pPr>
            <a:r>
              <a:rPr lang="vi-VN" sz="2000" dirty="0" smtClean="0">
                <a:solidFill>
                  <a:srgbClr val="000000"/>
                </a:solidFill>
                <a:latin typeface="Consolas" panose="020B0609020204030204" pitchFamily="49" charset="0"/>
              </a:rPr>
              <a:t>            </a:t>
            </a:r>
            <a:r>
              <a:rPr lang="vi-VN" sz="2000" dirty="0" smtClean="0">
                <a:solidFill>
                  <a:srgbClr val="3F7F5F"/>
                </a:solidFill>
                <a:latin typeface="Consolas" panose="020B0609020204030204" pitchFamily="49" charset="0"/>
              </a:rPr>
              <a:t>//In công việc đang làm</a:t>
            </a:r>
          </a:p>
          <a:p>
            <a:pPr marL="0" indent="0">
              <a:buNone/>
            </a:pPr>
            <a:r>
              <a:rPr lang="vi-VN" sz="2000" dirty="0" smtClean="0">
                <a:solidFill>
                  <a:srgbClr val="000000"/>
                </a:solidFill>
                <a:latin typeface="Consolas" panose="020B0609020204030204" pitchFamily="49" charset="0"/>
              </a:rPr>
              <a:t>            System.</a:t>
            </a:r>
            <a:r>
              <a:rPr lang="vi-VN" sz="2000" b="1" i="1" dirty="0" smtClean="0">
                <a:solidFill>
                  <a:srgbClr val="0000C0"/>
                </a:solidFill>
                <a:latin typeface="Consolas" panose="020B0609020204030204" pitchFamily="49" charset="0"/>
              </a:rPr>
              <a:t>out</a:t>
            </a:r>
            <a:r>
              <a:rPr lang="vi-VN" sz="2000" b="1" i="1" dirty="0" smtClean="0">
                <a:solidFill>
                  <a:srgbClr val="000000"/>
                </a:solidFill>
                <a:latin typeface="Consolas" panose="020B0609020204030204" pitchFamily="49" charset="0"/>
              </a:rPr>
              <a:t>.println(</a:t>
            </a:r>
            <a:r>
              <a:rPr lang="vi-VN" sz="2000" b="1" i="1" u="sng" dirty="0" smtClean="0">
                <a:solidFill>
                  <a:srgbClr val="6A3E3E"/>
                </a:solidFill>
                <a:latin typeface="Consolas" panose="020B0609020204030204" pitchFamily="49" charset="0"/>
              </a:rPr>
              <a:t>work</a:t>
            </a:r>
            <a:r>
              <a:rPr lang="vi-VN" sz="2000" b="1" i="1" u="sng" dirty="0" smtClean="0">
                <a:solidFill>
                  <a:srgbClr val="000000"/>
                </a:solidFill>
                <a:latin typeface="Consolas" panose="020B0609020204030204" pitchFamily="49" charset="0"/>
              </a:rPr>
              <a:t>[</a:t>
            </a:r>
            <a:r>
              <a:rPr lang="vi-VN" sz="2000" b="1" i="1" u="sng" dirty="0" smtClean="0">
                <a:solidFill>
                  <a:srgbClr val="6A3E3E"/>
                </a:solidFill>
                <a:latin typeface="Consolas" panose="020B0609020204030204" pitchFamily="49" charset="0"/>
              </a:rPr>
              <a:t>i</a:t>
            </a:r>
            <a:r>
              <a:rPr lang="vi-VN" sz="2000" b="1" i="1" u="sng" dirty="0" smtClean="0">
                <a:solidFill>
                  <a:srgbClr val="000000"/>
                </a:solidFill>
                <a:latin typeface="Consolas" panose="020B0609020204030204" pitchFamily="49" charset="0"/>
              </a:rPr>
              <a:t>]);</a:t>
            </a:r>
          </a:p>
          <a:p>
            <a:pPr marL="0" indent="0">
              <a:buNone/>
            </a:pPr>
            <a:r>
              <a:rPr lang="vi-VN" sz="2000" dirty="0" smtClean="0">
                <a:solidFill>
                  <a:srgbClr val="000000"/>
                </a:solidFill>
                <a:latin typeface="Consolas" panose="020B0609020204030204" pitchFamily="49" charset="0"/>
              </a:rPr>
              <a:t>        }</a:t>
            </a:r>
          </a:p>
          <a:p>
            <a:pPr marL="0" indent="0">
              <a:buNone/>
            </a:pPr>
            <a:r>
              <a:rPr lang="vi-VN" sz="2000" dirty="0" smtClean="0">
                <a:solidFill>
                  <a:srgbClr val="000000"/>
                </a:solidFill>
                <a:latin typeface="Consolas" panose="020B0609020204030204" pitchFamily="49" charset="0"/>
              </a:rPr>
              <a:t>    }</a:t>
            </a:r>
          </a:p>
          <a:p>
            <a:pPr marL="0" indent="0">
              <a:buNone/>
            </a:pPr>
            <a:r>
              <a:rPr lang="vi-VN" sz="2000" dirty="0" smtClean="0">
                <a:solidFill>
                  <a:srgbClr val="000000"/>
                </a:solidFill>
                <a:latin typeface="Consolas" panose="020B0609020204030204" pitchFamily="49" charset="0"/>
              </a:rPr>
              <a:t>}</a:t>
            </a:r>
            <a:endParaRPr lang="vi-VN" sz="2000" dirty="0"/>
          </a:p>
        </p:txBody>
      </p:sp>
    </p:spTree>
    <p:extLst>
      <p:ext uri="{BB962C8B-B14F-4D97-AF65-F5344CB8AC3E}">
        <p14:creationId xmlns:p14="http://schemas.microsoft.com/office/powerpoint/2010/main" val="13283035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Xử</a:t>
            </a:r>
            <a:r>
              <a:rPr lang="en-US" dirty="0" smtClean="0"/>
              <a:t> </a:t>
            </a:r>
            <a:r>
              <a:rPr lang="en-US" dirty="0" err="1" smtClean="0"/>
              <a:t>lý</a:t>
            </a:r>
            <a:r>
              <a:rPr lang="en-US" dirty="0" smtClean="0"/>
              <a:t> interruption</a:t>
            </a:r>
            <a:endParaRPr lang="en-US" dirty="0"/>
          </a:p>
        </p:txBody>
      </p:sp>
      <p:sp>
        <p:nvSpPr>
          <p:cNvPr id="3" name="Content Placeholder 2"/>
          <p:cNvSpPr>
            <a:spLocks noGrp="1"/>
          </p:cNvSpPr>
          <p:nvPr>
            <p:ph idx="1"/>
          </p:nvPr>
        </p:nvSpPr>
        <p:spPr>
          <a:xfrm>
            <a:off x="838200" y="1457131"/>
            <a:ext cx="11144534" cy="4351338"/>
          </a:xfrm>
        </p:spPr>
        <p:txBody>
          <a:bodyPr>
            <a:noAutofit/>
          </a:bodyPr>
          <a:lstStyle/>
          <a:p>
            <a:pPr marL="0" indent="0">
              <a:buNone/>
            </a:pPr>
            <a:r>
              <a:rPr lang="en-US" sz="2000" b="1" dirty="0">
                <a:solidFill>
                  <a:srgbClr val="7F0055"/>
                </a:solidFill>
                <a:latin typeface="Consolas" panose="020B0609020204030204" pitchFamily="49" charset="0"/>
              </a:rPr>
              <a:t>public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class</a:t>
            </a:r>
            <a:r>
              <a:rPr lang="en-US" sz="2000" b="1" dirty="0">
                <a:solidFill>
                  <a:srgbClr val="000000"/>
                </a:solidFill>
                <a:latin typeface="Consolas" panose="020B0609020204030204" pitchFamily="49" charset="0"/>
              </a:rPr>
              <a:t> </a:t>
            </a:r>
            <a:r>
              <a:rPr lang="vi-VN" sz="2000" b="1" dirty="0" smtClean="0">
                <a:solidFill>
                  <a:srgbClr val="000000"/>
                </a:solidFill>
                <a:latin typeface="Consolas" panose="020B0609020204030204" pitchFamily="49" charset="0"/>
              </a:rPr>
              <a:t>SleepMessages</a:t>
            </a:r>
            <a:r>
              <a:rPr lang="en-US" sz="2000" b="1" dirty="0" smtClean="0">
                <a:solidFill>
                  <a:srgbClr val="000000"/>
                </a:solidFill>
                <a:latin typeface="Consolas" panose="020B0609020204030204" pitchFamily="49" charset="0"/>
              </a:rPr>
              <a:t> </a:t>
            </a:r>
            <a:r>
              <a:rPr lang="en-US" sz="2000" b="1" dirty="0">
                <a:solidFill>
                  <a:srgbClr val="000000"/>
                </a:solidFill>
                <a:latin typeface="Consolas" panose="020B0609020204030204" pitchFamily="49" charset="0"/>
              </a:rPr>
              <a:t>{</a:t>
            </a:r>
          </a:p>
          <a:p>
            <a:pPr marL="0" indent="0">
              <a:buNone/>
            </a:pPr>
            <a:r>
              <a:rPr lang="en-US" sz="2000"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public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static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void</a:t>
            </a:r>
            <a:r>
              <a:rPr lang="en-US" sz="2000" b="1" dirty="0">
                <a:solidFill>
                  <a:srgbClr val="000000"/>
                </a:solidFill>
                <a:latin typeface="Consolas" panose="020B0609020204030204" pitchFamily="49" charset="0"/>
              </a:rPr>
              <a:t> main(String </a:t>
            </a:r>
            <a:r>
              <a:rPr lang="en-US" sz="2000" b="1" dirty="0" err="1">
                <a:solidFill>
                  <a:srgbClr val="6A3E3E"/>
                </a:solidFill>
                <a:latin typeface="Consolas" panose="020B0609020204030204" pitchFamily="49" charset="0"/>
              </a:rPr>
              <a:t>args</a:t>
            </a:r>
            <a:r>
              <a:rPr lang="en-US" sz="2000" b="1" dirty="0">
                <a:solidFill>
                  <a:srgbClr val="000000"/>
                </a:solidFill>
                <a:latin typeface="Consolas" panose="020B0609020204030204" pitchFamily="49" charset="0"/>
              </a:rPr>
              <a:t>[])</a:t>
            </a:r>
          </a:p>
          <a:p>
            <a:pPr marL="0" indent="0">
              <a:buNone/>
            </a:pPr>
            <a:r>
              <a:rPr lang="en-US" sz="2000"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throws</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InterruptedException</a:t>
            </a:r>
            <a:r>
              <a:rPr lang="en-US" sz="2000" b="1" dirty="0">
                <a:solidFill>
                  <a:srgbClr val="000000"/>
                </a:solidFill>
                <a:latin typeface="Consolas" panose="020B0609020204030204" pitchFamily="49" charset="0"/>
              </a:rPr>
              <a:t> {</a:t>
            </a:r>
          </a:p>
          <a:p>
            <a:pPr marL="0" indent="0">
              <a:buNone/>
            </a:pPr>
            <a:r>
              <a:rPr lang="en-US" sz="2000" dirty="0">
                <a:solidFill>
                  <a:srgbClr val="000000"/>
                </a:solidFill>
                <a:latin typeface="Consolas" panose="020B0609020204030204" pitchFamily="49" charset="0"/>
              </a:rPr>
              <a:t>        String </a:t>
            </a:r>
            <a:r>
              <a:rPr lang="en-US" sz="2000" dirty="0">
                <a:solidFill>
                  <a:srgbClr val="6A3E3E"/>
                </a:solidFill>
                <a:latin typeface="Consolas" panose="020B0609020204030204" pitchFamily="49" charset="0"/>
              </a:rPr>
              <a:t>work</a:t>
            </a:r>
            <a:r>
              <a:rPr lang="en-US" sz="2000" dirty="0">
                <a:solidFill>
                  <a:srgbClr val="000000"/>
                </a:solidFill>
                <a:latin typeface="Consolas" panose="020B0609020204030204" pitchFamily="49" charset="0"/>
              </a:rPr>
              <a:t> = {</a:t>
            </a:r>
            <a:r>
              <a:rPr lang="en-US" sz="2000" dirty="0">
                <a:solidFill>
                  <a:srgbClr val="2A00FF"/>
                </a:solidFill>
                <a:latin typeface="Consolas" panose="020B0609020204030204" pitchFamily="49" charset="0"/>
              </a:rPr>
              <a:t>"</a:t>
            </a:r>
            <a:r>
              <a:rPr lang="en-US" sz="2000" dirty="0" err="1">
                <a:solidFill>
                  <a:srgbClr val="2A00FF"/>
                </a:solidFill>
                <a:latin typeface="Consolas" panose="020B0609020204030204" pitchFamily="49" charset="0"/>
              </a:rPr>
              <a:t>Việc</a:t>
            </a:r>
            <a:r>
              <a:rPr lang="en-US" sz="2000" dirty="0">
                <a:solidFill>
                  <a:srgbClr val="2A00FF"/>
                </a:solidFill>
                <a:latin typeface="Consolas" panose="020B0609020204030204" pitchFamily="49" charset="0"/>
              </a:rPr>
              <a:t> A"</a:t>
            </a:r>
            <a:r>
              <a:rPr lang="en-US" sz="2000" dirty="0">
                <a:solidFill>
                  <a:srgbClr val="000000"/>
                </a:solidFill>
                <a:latin typeface="Consolas" panose="020B0609020204030204" pitchFamily="49" charset="0"/>
              </a:rPr>
              <a:t>, </a:t>
            </a:r>
            <a:r>
              <a:rPr lang="en-US" sz="2000" dirty="0">
                <a:solidFill>
                  <a:srgbClr val="2A00FF"/>
                </a:solidFill>
                <a:latin typeface="Consolas" panose="020B0609020204030204" pitchFamily="49" charset="0"/>
              </a:rPr>
              <a:t>"</a:t>
            </a:r>
            <a:r>
              <a:rPr lang="en-US" sz="2000" dirty="0" err="1">
                <a:solidFill>
                  <a:srgbClr val="2A00FF"/>
                </a:solidFill>
                <a:latin typeface="Consolas" panose="020B0609020204030204" pitchFamily="49" charset="0"/>
              </a:rPr>
              <a:t>Việc</a:t>
            </a:r>
            <a:r>
              <a:rPr lang="en-US" sz="2000" dirty="0">
                <a:solidFill>
                  <a:srgbClr val="2A00FF"/>
                </a:solidFill>
                <a:latin typeface="Consolas" panose="020B0609020204030204" pitchFamily="49" charset="0"/>
              </a:rPr>
              <a:t> B"</a:t>
            </a:r>
            <a:r>
              <a:rPr lang="en-US" sz="2000" dirty="0">
                <a:solidFill>
                  <a:srgbClr val="000000"/>
                </a:solidFill>
                <a:latin typeface="Consolas" panose="020B0609020204030204" pitchFamily="49" charset="0"/>
              </a:rPr>
              <a:t>, </a:t>
            </a:r>
            <a:r>
              <a:rPr lang="en-US" sz="2000" dirty="0">
                <a:solidFill>
                  <a:srgbClr val="2A00FF"/>
                </a:solidFill>
                <a:latin typeface="Consolas" panose="020B0609020204030204" pitchFamily="49" charset="0"/>
              </a:rPr>
              <a:t>"</a:t>
            </a:r>
            <a:r>
              <a:rPr lang="en-US" sz="2000" dirty="0" err="1">
                <a:solidFill>
                  <a:srgbClr val="2A00FF"/>
                </a:solidFill>
                <a:latin typeface="Consolas" panose="020B0609020204030204" pitchFamily="49" charset="0"/>
              </a:rPr>
              <a:t>Việc</a:t>
            </a:r>
            <a:r>
              <a:rPr lang="en-US" sz="2000" dirty="0">
                <a:solidFill>
                  <a:srgbClr val="2A00FF"/>
                </a:solidFill>
                <a:latin typeface="Consolas" panose="020B0609020204030204" pitchFamily="49" charset="0"/>
              </a:rPr>
              <a:t> C"</a:t>
            </a:r>
            <a:r>
              <a:rPr lang="en-US" sz="2000" dirty="0">
                <a:solidFill>
                  <a:srgbClr val="000000"/>
                </a:solidFill>
                <a:latin typeface="Consolas" panose="020B0609020204030204" pitchFamily="49" charset="0"/>
              </a:rPr>
              <a:t>, </a:t>
            </a:r>
            <a:r>
              <a:rPr lang="en-US" sz="2000" dirty="0">
                <a:solidFill>
                  <a:srgbClr val="2A00FF"/>
                </a:solidFill>
                <a:latin typeface="Consolas" panose="020B0609020204030204" pitchFamily="49" charset="0"/>
              </a:rPr>
              <a:t>"</a:t>
            </a:r>
            <a:r>
              <a:rPr lang="en-US" sz="2000" dirty="0" err="1">
                <a:solidFill>
                  <a:srgbClr val="2A00FF"/>
                </a:solidFill>
                <a:latin typeface="Consolas" panose="020B0609020204030204" pitchFamily="49" charset="0"/>
              </a:rPr>
              <a:t>Việc</a:t>
            </a:r>
            <a:r>
              <a:rPr lang="en-US" sz="2000" dirty="0">
                <a:solidFill>
                  <a:srgbClr val="2A00FF"/>
                </a:solidFill>
                <a:latin typeface="Consolas" panose="020B0609020204030204" pitchFamily="49" charset="0"/>
              </a:rPr>
              <a:t> D</a:t>
            </a:r>
            <a:r>
              <a:rPr lang="en-US" sz="2000" dirty="0" smtClean="0">
                <a:solidFill>
                  <a:srgbClr val="2A00FF"/>
                </a:solidFill>
                <a:latin typeface="Consolas" panose="020B0609020204030204" pitchFamily="49" charset="0"/>
              </a:rPr>
              <a:t>"</a:t>
            </a:r>
            <a:r>
              <a:rPr lang="en-US" sz="2000" dirty="0" smtClean="0">
                <a:solidFill>
                  <a:srgbClr val="000000"/>
                </a:solidFill>
                <a:latin typeface="Consolas" panose="020B0609020204030204" pitchFamily="49" charset="0"/>
              </a:rPr>
              <a:t>};</a:t>
            </a:r>
            <a:endParaRPr lang="en-US" sz="2000" dirty="0">
              <a:latin typeface="Consolas" panose="020B0609020204030204" pitchFamily="49" charset="0"/>
            </a:endParaRPr>
          </a:p>
          <a:p>
            <a:pPr marL="0" indent="0">
              <a:buNone/>
            </a:pPr>
            <a:r>
              <a:rPr lang="nn-NO" sz="2000" dirty="0">
                <a:solidFill>
                  <a:srgbClr val="000000"/>
                </a:solidFill>
                <a:latin typeface="Consolas" panose="020B0609020204030204" pitchFamily="49" charset="0"/>
              </a:rPr>
              <a:t>        </a:t>
            </a:r>
            <a:r>
              <a:rPr lang="nn-NO" sz="2000" b="1" dirty="0">
                <a:solidFill>
                  <a:srgbClr val="7F0055"/>
                </a:solidFill>
                <a:latin typeface="Consolas" panose="020B0609020204030204" pitchFamily="49" charset="0"/>
              </a:rPr>
              <a:t>for</a:t>
            </a:r>
            <a:r>
              <a:rPr lang="nn-NO" sz="2000" b="1" dirty="0">
                <a:solidFill>
                  <a:srgbClr val="000000"/>
                </a:solidFill>
                <a:latin typeface="Consolas" panose="020B0609020204030204" pitchFamily="49" charset="0"/>
              </a:rPr>
              <a:t> (</a:t>
            </a:r>
            <a:r>
              <a:rPr lang="nn-NO" sz="2000" b="1" dirty="0">
                <a:solidFill>
                  <a:srgbClr val="7F0055"/>
                </a:solidFill>
                <a:latin typeface="Consolas" panose="020B0609020204030204" pitchFamily="49" charset="0"/>
              </a:rPr>
              <a:t>int</a:t>
            </a:r>
            <a:r>
              <a:rPr lang="nn-NO" sz="2000" b="1" dirty="0">
                <a:solidFill>
                  <a:srgbClr val="000000"/>
                </a:solidFill>
                <a:latin typeface="Consolas" panose="020B0609020204030204" pitchFamily="49" charset="0"/>
              </a:rPr>
              <a:t> </a:t>
            </a:r>
            <a:r>
              <a:rPr lang="nn-NO" sz="2000" b="1" dirty="0">
                <a:solidFill>
                  <a:srgbClr val="6A3E3E"/>
                </a:solidFill>
                <a:latin typeface="Consolas" panose="020B0609020204030204" pitchFamily="49" charset="0"/>
              </a:rPr>
              <a:t>i</a:t>
            </a:r>
            <a:r>
              <a:rPr lang="nn-NO" sz="2000" b="1" dirty="0">
                <a:solidFill>
                  <a:srgbClr val="000000"/>
                </a:solidFill>
                <a:latin typeface="Consolas" panose="020B0609020204030204" pitchFamily="49" charset="0"/>
              </a:rPr>
              <a:t> = 0; </a:t>
            </a:r>
            <a:r>
              <a:rPr lang="nn-NO" sz="2000" b="1" dirty="0">
                <a:solidFill>
                  <a:srgbClr val="6A3E3E"/>
                </a:solidFill>
                <a:latin typeface="Consolas" panose="020B0609020204030204" pitchFamily="49" charset="0"/>
              </a:rPr>
              <a:t>i</a:t>
            </a:r>
            <a:r>
              <a:rPr lang="nn-NO" sz="2000" b="1" dirty="0">
                <a:solidFill>
                  <a:srgbClr val="000000"/>
                </a:solidFill>
                <a:latin typeface="Consolas" panose="020B0609020204030204" pitchFamily="49" charset="0"/>
              </a:rPr>
              <a:t> &lt; </a:t>
            </a:r>
            <a:r>
              <a:rPr lang="nn-NO" sz="2000" b="1" dirty="0">
                <a:solidFill>
                  <a:srgbClr val="6A3E3E"/>
                </a:solidFill>
                <a:latin typeface="Consolas" panose="020B0609020204030204" pitchFamily="49" charset="0"/>
              </a:rPr>
              <a:t>work</a:t>
            </a:r>
            <a:r>
              <a:rPr lang="nn-NO" sz="2000" b="1" dirty="0">
                <a:solidFill>
                  <a:srgbClr val="000000"/>
                </a:solidFill>
                <a:latin typeface="Consolas" panose="020B0609020204030204" pitchFamily="49" charset="0"/>
              </a:rPr>
              <a:t>.length; </a:t>
            </a:r>
            <a:r>
              <a:rPr lang="nn-NO" sz="2000" b="1" dirty="0">
                <a:solidFill>
                  <a:srgbClr val="6A3E3E"/>
                </a:solidFill>
                <a:latin typeface="Consolas" panose="020B0609020204030204" pitchFamily="49" charset="0"/>
              </a:rPr>
              <a:t>i</a:t>
            </a:r>
            <a:r>
              <a:rPr lang="nn-NO" sz="2000" b="1" dirty="0">
                <a:solidFill>
                  <a:srgbClr val="000000"/>
                </a:solidFill>
                <a:latin typeface="Consolas" panose="020B0609020204030204" pitchFamily="49" charset="0"/>
              </a:rPr>
              <a:t>++) </a:t>
            </a:r>
            <a:r>
              <a:rPr lang="nn-NO" sz="2000" b="1" dirty="0" smtClean="0">
                <a:solidFill>
                  <a:srgbClr val="000000"/>
                </a:solidFill>
                <a:latin typeface="Consolas" panose="020B0609020204030204" pitchFamily="49" charset="0"/>
              </a:rPr>
              <a:t>{</a:t>
            </a:r>
          </a:p>
          <a:p>
            <a:pPr marL="0" indent="0">
              <a:buNone/>
            </a:pPr>
            <a:r>
              <a:rPr lang="nn-NO" sz="2000" b="1" dirty="0">
                <a:solidFill>
                  <a:srgbClr val="000000"/>
                </a:solidFill>
                <a:latin typeface="Consolas" panose="020B0609020204030204" pitchFamily="49" charset="0"/>
              </a:rPr>
              <a:t>	</a:t>
            </a:r>
            <a:r>
              <a:rPr lang="nn-NO" sz="2000" b="1" dirty="0" smtClean="0">
                <a:solidFill>
                  <a:srgbClr val="000000"/>
                </a:solidFill>
                <a:latin typeface="Consolas" panose="020B0609020204030204" pitchFamily="49" charset="0"/>
              </a:rPr>
              <a:t>	</a:t>
            </a:r>
            <a:r>
              <a:rPr lang="en-US" sz="2000" b="1" dirty="0" smtClean="0">
                <a:solidFill>
                  <a:srgbClr val="7F0055"/>
                </a:solidFill>
                <a:latin typeface="Consolas" panose="020B0609020204030204" pitchFamily="49" charset="0"/>
              </a:rPr>
              <a:t>try</a:t>
            </a:r>
            <a:r>
              <a:rPr lang="en-US" sz="2000" b="1" dirty="0" smtClean="0">
                <a:solidFill>
                  <a:srgbClr val="000000"/>
                </a:solidFill>
                <a:latin typeface="Consolas" panose="020B0609020204030204" pitchFamily="49" charset="0"/>
              </a:rPr>
              <a:t> {</a:t>
            </a:r>
          </a:p>
          <a:p>
            <a:pPr marL="0" indent="0">
              <a:buNone/>
            </a:pPr>
            <a:r>
              <a:rPr lang="en-US" sz="2000" dirty="0" smtClean="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Thread.</a:t>
            </a:r>
            <a:r>
              <a:rPr lang="en-US" sz="2000" i="1" dirty="0" err="1">
                <a:solidFill>
                  <a:srgbClr val="000000"/>
                </a:solidFill>
                <a:latin typeface="Consolas" panose="020B0609020204030204" pitchFamily="49" charset="0"/>
              </a:rPr>
              <a:t>sleep</a:t>
            </a:r>
            <a:r>
              <a:rPr lang="en-US" sz="2000" i="1" dirty="0">
                <a:solidFill>
                  <a:srgbClr val="000000"/>
                </a:solidFill>
                <a:latin typeface="Consolas" panose="020B0609020204030204" pitchFamily="49" charset="0"/>
              </a:rPr>
              <a:t>(4000</a:t>
            </a:r>
            <a:r>
              <a:rPr lang="en-US" sz="2000" i="1" dirty="0" smtClean="0">
                <a:solidFill>
                  <a:srgbClr val="000000"/>
                </a:solidFill>
                <a:latin typeface="Consolas" panose="020B0609020204030204" pitchFamily="49" charset="0"/>
              </a:rPr>
              <a:t>); </a:t>
            </a:r>
            <a:r>
              <a:rPr lang="en-US" sz="2000" dirty="0" smtClean="0">
                <a:solidFill>
                  <a:srgbClr val="3F7F5F"/>
                </a:solidFill>
                <a:latin typeface="Consolas" panose="020B0609020204030204" pitchFamily="49" charset="0"/>
              </a:rPr>
              <a:t>// </a:t>
            </a:r>
            <a:r>
              <a:rPr lang="en-US" sz="2000" u="sng" dirty="0" err="1" smtClean="0">
                <a:solidFill>
                  <a:srgbClr val="3F7F5F"/>
                </a:solidFill>
                <a:latin typeface="Consolas" panose="020B0609020204030204" pitchFamily="49" charset="0"/>
              </a:rPr>
              <a:t>Dừng</a:t>
            </a:r>
            <a:r>
              <a:rPr lang="en-US" sz="2000" u="sng" dirty="0" smtClean="0">
                <a:solidFill>
                  <a:srgbClr val="3F7F5F"/>
                </a:solidFill>
                <a:latin typeface="Consolas" panose="020B0609020204030204" pitchFamily="49" charset="0"/>
              </a:rPr>
              <a:t> 4 </a:t>
            </a:r>
            <a:r>
              <a:rPr lang="en-US" sz="2000" u="sng" dirty="0" err="1" smtClean="0">
                <a:solidFill>
                  <a:srgbClr val="3F7F5F"/>
                </a:solidFill>
                <a:latin typeface="Consolas" panose="020B0609020204030204" pitchFamily="49" charset="0"/>
              </a:rPr>
              <a:t>giây</a:t>
            </a:r>
            <a:endParaRPr lang="en-US" sz="2000" i="1"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            } </a:t>
            </a:r>
            <a:r>
              <a:rPr lang="en-US" sz="2000" b="1" dirty="0">
                <a:solidFill>
                  <a:srgbClr val="7F0055"/>
                </a:solidFill>
                <a:latin typeface="Consolas" panose="020B0609020204030204" pitchFamily="49" charset="0"/>
              </a:rPr>
              <a:t>catch</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InterruptedException</a:t>
            </a:r>
            <a:r>
              <a:rPr lang="en-US" sz="2000" b="1" dirty="0">
                <a:solidFill>
                  <a:srgbClr val="000000"/>
                </a:solidFill>
                <a:latin typeface="Consolas" panose="020B0609020204030204" pitchFamily="49" charset="0"/>
              </a:rPr>
              <a:t> </a:t>
            </a:r>
            <a:r>
              <a:rPr lang="en-US" sz="2000" b="1" dirty="0">
                <a:solidFill>
                  <a:srgbClr val="6A3E3E"/>
                </a:solidFill>
                <a:latin typeface="Consolas" panose="020B0609020204030204" pitchFamily="49" charset="0"/>
              </a:rPr>
              <a:t>e</a:t>
            </a:r>
            <a:r>
              <a:rPr lang="en-US" sz="2000" b="1" dirty="0">
                <a:solidFill>
                  <a:srgbClr val="000000"/>
                </a:solidFill>
                <a:latin typeface="Consolas" panose="020B0609020204030204" pitchFamily="49" charset="0"/>
              </a:rPr>
              <a:t>) {</a:t>
            </a:r>
          </a:p>
          <a:p>
            <a:pPr marL="0" indent="0">
              <a:buNone/>
            </a:pPr>
            <a:r>
              <a:rPr lang="en-US" sz="2000" b="1" dirty="0" smtClean="0">
                <a:solidFill>
                  <a:srgbClr val="7F0055"/>
                </a:solidFill>
                <a:latin typeface="Consolas" panose="020B0609020204030204" pitchFamily="49" charset="0"/>
              </a:rPr>
              <a:t>			return</a:t>
            </a:r>
            <a:r>
              <a:rPr lang="en-US" sz="2000" b="1" dirty="0" smtClean="0">
                <a:solidFill>
                  <a:srgbClr val="000000"/>
                </a:solidFill>
                <a:latin typeface="Consolas" panose="020B0609020204030204" pitchFamily="49" charset="0"/>
              </a:rPr>
              <a:t>; </a:t>
            </a:r>
            <a:r>
              <a:rPr lang="en-US" sz="2000" dirty="0" smtClean="0">
                <a:solidFill>
                  <a:srgbClr val="3F7F5F"/>
                </a:solidFill>
                <a:latin typeface="Consolas" panose="020B0609020204030204" pitchFamily="49" charset="0"/>
              </a:rPr>
              <a:t>// Thread </a:t>
            </a:r>
            <a:r>
              <a:rPr lang="en-US" sz="2000" dirty="0" err="1" smtClean="0">
                <a:solidFill>
                  <a:srgbClr val="3F7F5F"/>
                </a:solidFill>
                <a:latin typeface="Consolas" panose="020B0609020204030204" pitchFamily="49" charset="0"/>
              </a:rPr>
              <a:t>đã</a:t>
            </a:r>
            <a:r>
              <a:rPr lang="en-US" sz="2000" dirty="0" smtClean="0">
                <a:solidFill>
                  <a:srgbClr val="3F7F5F"/>
                </a:solidFill>
                <a:latin typeface="Consolas" panose="020B0609020204030204" pitchFamily="49" charset="0"/>
              </a:rPr>
              <a:t> </a:t>
            </a:r>
            <a:r>
              <a:rPr lang="en-US" sz="2000" dirty="0" err="1" smtClean="0">
                <a:solidFill>
                  <a:srgbClr val="3F7F5F"/>
                </a:solidFill>
                <a:latin typeface="Consolas" panose="020B0609020204030204" pitchFamily="49" charset="0"/>
              </a:rPr>
              <a:t>dừng</a:t>
            </a:r>
            <a:r>
              <a:rPr lang="en-US" sz="2000" dirty="0" smtClean="0">
                <a:solidFill>
                  <a:srgbClr val="3F7F5F"/>
                </a:solidFill>
                <a:latin typeface="Consolas" panose="020B0609020204030204" pitchFamily="49" charset="0"/>
              </a:rPr>
              <a:t> </a:t>
            </a:r>
            <a:r>
              <a:rPr lang="en-US" sz="2000" dirty="0" err="1" smtClean="0">
                <a:solidFill>
                  <a:srgbClr val="3F7F5F"/>
                </a:solidFill>
                <a:latin typeface="Consolas" panose="020B0609020204030204" pitchFamily="49" charset="0"/>
              </a:rPr>
              <a:t>hoạt</a:t>
            </a:r>
            <a:r>
              <a:rPr lang="en-US" sz="2000" dirty="0" smtClean="0">
                <a:solidFill>
                  <a:srgbClr val="3F7F5F"/>
                </a:solidFill>
                <a:latin typeface="Consolas" panose="020B0609020204030204" pitchFamily="49" charset="0"/>
              </a:rPr>
              <a:t> </a:t>
            </a:r>
            <a:r>
              <a:rPr lang="en-US" sz="2000" dirty="0" err="1" smtClean="0">
                <a:solidFill>
                  <a:srgbClr val="3F7F5F"/>
                </a:solidFill>
                <a:latin typeface="Consolas" panose="020B0609020204030204" pitchFamily="49" charset="0"/>
              </a:rPr>
              <a:t>động</a:t>
            </a:r>
            <a:endParaRPr lang="en-US" sz="2000" b="1"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            }</a:t>
            </a:r>
          </a:p>
          <a:p>
            <a:pPr marL="0" indent="0">
              <a:buNone/>
            </a:pPr>
            <a:r>
              <a:rPr lang="en-US" sz="2000" dirty="0" smtClean="0">
                <a:solidFill>
                  <a:srgbClr val="000000"/>
                </a:solidFill>
                <a:latin typeface="Consolas" panose="020B0609020204030204" pitchFamily="49" charset="0"/>
              </a:rPr>
              <a:t>		</a:t>
            </a:r>
            <a:r>
              <a:rPr lang="en-US" sz="2000" dirty="0" err="1" smtClean="0">
                <a:solidFill>
                  <a:srgbClr val="000000"/>
                </a:solidFill>
                <a:latin typeface="Consolas" panose="020B0609020204030204" pitchFamily="49" charset="0"/>
              </a:rPr>
              <a:t>System.</a:t>
            </a:r>
            <a:r>
              <a:rPr lang="en-US" sz="2000" b="1" i="1" dirty="0" err="1" smtClean="0">
                <a:solidFill>
                  <a:srgbClr val="0000C0"/>
                </a:solidFill>
                <a:latin typeface="Consolas" panose="020B0609020204030204" pitchFamily="49" charset="0"/>
              </a:rPr>
              <a:t>out</a:t>
            </a:r>
            <a:r>
              <a:rPr lang="en-US" sz="2000" b="1" i="1" dirty="0" err="1" smtClean="0">
                <a:solidFill>
                  <a:srgbClr val="000000"/>
                </a:solidFill>
                <a:latin typeface="Consolas" panose="020B0609020204030204" pitchFamily="49" charset="0"/>
              </a:rPr>
              <a:t>.println</a:t>
            </a:r>
            <a:r>
              <a:rPr lang="en-US" sz="2000" b="1" i="1" dirty="0" smtClean="0">
                <a:solidFill>
                  <a:srgbClr val="000000"/>
                </a:solidFill>
                <a:latin typeface="Consolas" panose="020B0609020204030204" pitchFamily="49" charset="0"/>
              </a:rPr>
              <a:t>(</a:t>
            </a:r>
            <a:r>
              <a:rPr lang="en-US" sz="2000" b="1" i="1" dirty="0" smtClean="0">
                <a:solidFill>
                  <a:srgbClr val="6A3E3E"/>
                </a:solidFill>
                <a:latin typeface="Consolas" panose="020B0609020204030204" pitchFamily="49" charset="0"/>
              </a:rPr>
              <a:t>work</a:t>
            </a:r>
            <a:r>
              <a:rPr lang="en-US" sz="2000" b="1" i="1" dirty="0" smtClean="0">
                <a:solidFill>
                  <a:srgbClr val="000000"/>
                </a:solidFill>
                <a:latin typeface="Consolas" panose="020B0609020204030204" pitchFamily="49" charset="0"/>
              </a:rPr>
              <a:t>[</a:t>
            </a:r>
            <a:r>
              <a:rPr lang="en-US" sz="2000" b="1" i="1" dirty="0" err="1" smtClean="0">
                <a:solidFill>
                  <a:srgbClr val="6A3E3E"/>
                </a:solidFill>
                <a:latin typeface="Consolas" panose="020B0609020204030204" pitchFamily="49" charset="0"/>
              </a:rPr>
              <a:t>i</a:t>
            </a:r>
            <a:r>
              <a:rPr lang="en-US" sz="2000" b="1" i="1" dirty="0" smtClean="0">
                <a:solidFill>
                  <a:srgbClr val="000000"/>
                </a:solidFill>
                <a:latin typeface="Consolas" panose="020B0609020204030204" pitchFamily="49" charset="0"/>
              </a:rPr>
              <a:t>]); </a:t>
            </a:r>
            <a:r>
              <a:rPr lang="en-US" sz="2000" dirty="0" smtClean="0">
                <a:solidFill>
                  <a:srgbClr val="3F7F5F"/>
                </a:solidFill>
                <a:latin typeface="Consolas" panose="020B0609020204030204" pitchFamily="49" charset="0"/>
              </a:rPr>
              <a:t>// In </a:t>
            </a:r>
            <a:r>
              <a:rPr lang="en-US" sz="2000" dirty="0" err="1" smtClean="0">
                <a:solidFill>
                  <a:srgbClr val="3F7F5F"/>
                </a:solidFill>
                <a:latin typeface="Consolas" panose="020B0609020204030204" pitchFamily="49" charset="0"/>
              </a:rPr>
              <a:t>công</a:t>
            </a:r>
            <a:r>
              <a:rPr lang="en-US" sz="2000" dirty="0" smtClean="0">
                <a:solidFill>
                  <a:srgbClr val="3F7F5F"/>
                </a:solidFill>
                <a:latin typeface="Consolas" panose="020B0609020204030204" pitchFamily="49" charset="0"/>
              </a:rPr>
              <a:t> </a:t>
            </a:r>
            <a:r>
              <a:rPr lang="en-US" sz="2000" dirty="0" err="1" smtClean="0">
                <a:solidFill>
                  <a:srgbClr val="3F7F5F"/>
                </a:solidFill>
                <a:latin typeface="Consolas" panose="020B0609020204030204" pitchFamily="49" charset="0"/>
              </a:rPr>
              <a:t>việc</a:t>
            </a:r>
            <a:r>
              <a:rPr lang="en-US" sz="2000" dirty="0" smtClean="0">
                <a:solidFill>
                  <a:srgbClr val="3F7F5F"/>
                </a:solidFill>
                <a:latin typeface="Consolas" panose="020B0609020204030204" pitchFamily="49" charset="0"/>
              </a:rPr>
              <a:t> </a:t>
            </a:r>
            <a:r>
              <a:rPr lang="en-US" sz="2000" dirty="0" err="1" smtClean="0">
                <a:solidFill>
                  <a:srgbClr val="3F7F5F"/>
                </a:solidFill>
                <a:latin typeface="Consolas" panose="020B0609020204030204" pitchFamily="49" charset="0"/>
              </a:rPr>
              <a:t>đang</a:t>
            </a:r>
            <a:r>
              <a:rPr lang="en-US" sz="2000" dirty="0" smtClean="0">
                <a:solidFill>
                  <a:srgbClr val="3F7F5F"/>
                </a:solidFill>
                <a:latin typeface="Consolas" panose="020B0609020204030204" pitchFamily="49" charset="0"/>
              </a:rPr>
              <a:t> </a:t>
            </a:r>
            <a:r>
              <a:rPr lang="en-US" sz="2000" dirty="0" err="1" smtClean="0">
                <a:solidFill>
                  <a:srgbClr val="3F7F5F"/>
                </a:solidFill>
                <a:latin typeface="Consolas" panose="020B0609020204030204" pitchFamily="49" charset="0"/>
              </a:rPr>
              <a:t>làm</a:t>
            </a:r>
            <a:endParaRPr lang="en-US" sz="2000" b="1" i="1"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        }</a:t>
            </a:r>
          </a:p>
          <a:p>
            <a:pPr marL="0" indent="0">
              <a:buNone/>
            </a:pPr>
            <a:r>
              <a:rPr lang="en-US" sz="2000" dirty="0">
                <a:solidFill>
                  <a:srgbClr val="000000"/>
                </a:solidFill>
                <a:latin typeface="Consolas" panose="020B0609020204030204" pitchFamily="49" charset="0"/>
              </a:rPr>
              <a:t>    }</a:t>
            </a:r>
          </a:p>
          <a:p>
            <a:pPr marL="0" indent="0">
              <a:buNone/>
            </a:pPr>
            <a:r>
              <a:rPr lang="en-US" sz="2000" dirty="0">
                <a:solidFill>
                  <a:srgbClr val="000000"/>
                </a:solidFill>
                <a:latin typeface="Consolas" panose="020B0609020204030204" pitchFamily="49" charset="0"/>
              </a:rPr>
              <a:t>}</a:t>
            </a:r>
            <a:endParaRPr lang="en-US" sz="2000" dirty="0"/>
          </a:p>
        </p:txBody>
      </p:sp>
    </p:spTree>
    <p:extLst>
      <p:ext uri="{BB962C8B-B14F-4D97-AF65-F5344CB8AC3E}">
        <p14:creationId xmlns:p14="http://schemas.microsoft.com/office/powerpoint/2010/main" val="2278975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Join</a:t>
            </a:r>
            <a:endParaRPr lang="en-US" dirty="0"/>
          </a:p>
        </p:txBody>
      </p:sp>
      <p:sp>
        <p:nvSpPr>
          <p:cNvPr id="3" name="Content Placeholder 2"/>
          <p:cNvSpPr>
            <a:spLocks noGrp="1"/>
          </p:cNvSpPr>
          <p:nvPr>
            <p:ph idx="1"/>
          </p:nvPr>
        </p:nvSpPr>
        <p:spPr>
          <a:xfrm>
            <a:off x="0" y="1825625"/>
            <a:ext cx="12192000" cy="4351338"/>
          </a:xfrm>
        </p:spPr>
        <p:txBody>
          <a:bodyPr>
            <a:noAutofit/>
          </a:bodyPr>
          <a:lstStyle/>
          <a:p>
            <a:pPr marL="0" indent="0">
              <a:buNone/>
            </a:pPr>
            <a:r>
              <a:rPr lang="en-US" sz="2400" b="1" noProof="1" smtClean="0">
                <a:solidFill>
                  <a:srgbClr val="7F0055"/>
                </a:solidFill>
                <a:latin typeface="Consolas" panose="020B0609020204030204" pitchFamily="49" charset="0"/>
              </a:rPr>
              <a:t>public</a:t>
            </a:r>
            <a:r>
              <a:rPr lang="en-US" sz="2400" b="1" noProof="1" smtClean="0">
                <a:solidFill>
                  <a:srgbClr val="000000"/>
                </a:solidFill>
                <a:latin typeface="Consolas" panose="020B0609020204030204" pitchFamily="49" charset="0"/>
              </a:rPr>
              <a:t> </a:t>
            </a:r>
            <a:r>
              <a:rPr lang="en-US" sz="2400" b="1" noProof="1" smtClean="0">
                <a:solidFill>
                  <a:srgbClr val="7F0055"/>
                </a:solidFill>
                <a:latin typeface="Consolas" panose="020B0609020204030204" pitchFamily="49" charset="0"/>
              </a:rPr>
              <a:t>static</a:t>
            </a:r>
            <a:r>
              <a:rPr lang="en-US" sz="2400" b="1" noProof="1" smtClean="0">
                <a:solidFill>
                  <a:srgbClr val="000000"/>
                </a:solidFill>
                <a:latin typeface="Consolas" panose="020B0609020204030204" pitchFamily="49" charset="0"/>
              </a:rPr>
              <a:t> </a:t>
            </a:r>
            <a:r>
              <a:rPr lang="en-US" sz="2400" b="1" noProof="1" smtClean="0">
                <a:solidFill>
                  <a:srgbClr val="7F0055"/>
                </a:solidFill>
                <a:latin typeface="Consolas" panose="020B0609020204030204" pitchFamily="49" charset="0"/>
              </a:rPr>
              <a:t>void</a:t>
            </a:r>
            <a:r>
              <a:rPr lang="en-US" sz="2400" b="1" noProof="1" smtClean="0">
                <a:solidFill>
                  <a:srgbClr val="000000"/>
                </a:solidFill>
                <a:latin typeface="Consolas" panose="020B0609020204030204" pitchFamily="49" charset="0"/>
              </a:rPr>
              <a:t> main(String args[]) </a:t>
            </a:r>
            <a:r>
              <a:rPr lang="en-US" sz="2400" b="1" noProof="1" smtClean="0">
                <a:solidFill>
                  <a:srgbClr val="7F0055"/>
                </a:solidFill>
                <a:latin typeface="Consolas" panose="020B0609020204030204" pitchFamily="49" charset="0"/>
              </a:rPr>
              <a:t>throws</a:t>
            </a:r>
            <a:r>
              <a:rPr lang="en-US" sz="2400" b="1" noProof="1" smtClean="0">
                <a:solidFill>
                  <a:srgbClr val="000000"/>
                </a:solidFill>
                <a:latin typeface="Consolas" panose="020B0609020204030204" pitchFamily="49" charset="0"/>
              </a:rPr>
              <a:t> InterruptedException </a:t>
            </a:r>
            <a:r>
              <a:rPr lang="en-US" sz="2400" b="1" noProof="1" smtClean="0">
                <a:solidFill>
                  <a:srgbClr val="000000"/>
                </a:solidFill>
                <a:latin typeface="Consolas" panose="020B0609020204030204" pitchFamily="49" charset="0"/>
              </a:rPr>
              <a:t>{</a:t>
            </a:r>
          </a:p>
          <a:p>
            <a:pPr marL="0" indent="0">
              <a:buNone/>
            </a:pPr>
            <a:r>
              <a:rPr lang="en-US" sz="2400" b="1" noProof="1">
                <a:solidFill>
                  <a:srgbClr val="000000"/>
                </a:solidFill>
                <a:latin typeface="Consolas" panose="020B0609020204030204" pitchFamily="49" charset="0"/>
              </a:rPr>
              <a:t>	 </a:t>
            </a:r>
            <a:r>
              <a:rPr lang="en-US" sz="2400" b="1" noProof="1" smtClean="0">
                <a:solidFill>
                  <a:srgbClr val="000000"/>
                </a:solidFill>
                <a:latin typeface="Consolas" panose="020B0609020204030204" pitchFamily="49" charset="0"/>
              </a:rPr>
              <a:t>  </a:t>
            </a:r>
            <a:r>
              <a:rPr lang="en-US" sz="2400" noProof="1" smtClean="0">
                <a:solidFill>
                  <a:srgbClr val="000000"/>
                </a:solidFill>
                <a:latin typeface="Consolas" panose="020B0609020204030204" pitchFamily="49" charset="0"/>
              </a:rPr>
              <a:t>//trong main tạo 1 thread HelloRunnable() =&gt; có 2 luồng</a:t>
            </a:r>
          </a:p>
          <a:p>
            <a:pPr marL="0" indent="0">
              <a:buNone/>
            </a:pPr>
            <a:r>
              <a:rPr lang="en-US" sz="2400" noProof="1">
                <a:solidFill>
                  <a:srgbClr val="000000"/>
                </a:solidFill>
                <a:latin typeface="Consolas" panose="020B0609020204030204" pitchFamily="49" charset="0"/>
              </a:rPr>
              <a:t>	</a:t>
            </a:r>
            <a:r>
              <a:rPr lang="en-US" sz="2400" noProof="1" smtClean="0">
                <a:solidFill>
                  <a:srgbClr val="000000"/>
                </a:solidFill>
                <a:latin typeface="Consolas" panose="020B0609020204030204" pitchFamily="49" charset="0"/>
              </a:rPr>
              <a:t>	//Main và </a:t>
            </a:r>
            <a:r>
              <a:rPr lang="en-US" sz="2400" noProof="1" smtClean="0">
                <a:solidFill>
                  <a:srgbClr val="000000"/>
                </a:solidFill>
                <a:latin typeface="Consolas" panose="020B0609020204030204" pitchFamily="49" charset="0"/>
              </a:rPr>
              <a:t>Thread </a:t>
            </a:r>
            <a:r>
              <a:rPr lang="en-US" sz="2400" noProof="1">
                <a:solidFill>
                  <a:srgbClr val="000000"/>
                </a:solidFill>
                <a:latin typeface="Consolas" panose="020B0609020204030204" pitchFamily="49" charset="0"/>
              </a:rPr>
              <a:t>HelloRunnable</a:t>
            </a:r>
            <a:endParaRPr lang="en-US" sz="2400" noProof="1" smtClean="0">
              <a:solidFill>
                <a:srgbClr val="000000"/>
              </a:solidFill>
              <a:latin typeface="Consolas" panose="020B0609020204030204" pitchFamily="49" charset="0"/>
            </a:endParaRPr>
          </a:p>
          <a:p>
            <a:pPr marL="0" indent="0">
              <a:buNone/>
            </a:pPr>
            <a:r>
              <a:rPr lang="en-US" sz="2400" noProof="1" smtClean="0">
                <a:solidFill>
                  <a:srgbClr val="000000"/>
                </a:solidFill>
                <a:latin typeface="Consolas" panose="020B0609020204030204" pitchFamily="49" charset="0"/>
              </a:rPr>
              <a:t>        Thread t = </a:t>
            </a:r>
            <a:r>
              <a:rPr lang="en-US" sz="2400" b="1" noProof="1" smtClean="0">
                <a:solidFill>
                  <a:srgbClr val="7F0055"/>
                </a:solidFill>
                <a:latin typeface="Consolas" panose="020B0609020204030204" pitchFamily="49" charset="0"/>
              </a:rPr>
              <a:t>new</a:t>
            </a:r>
            <a:r>
              <a:rPr lang="en-US" sz="2400" b="1" noProof="1" smtClean="0">
                <a:solidFill>
                  <a:srgbClr val="000000"/>
                </a:solidFill>
                <a:latin typeface="Consolas" panose="020B0609020204030204" pitchFamily="49" charset="0"/>
              </a:rPr>
              <a:t> Thread(</a:t>
            </a:r>
            <a:r>
              <a:rPr lang="en-US" sz="2400" b="1" noProof="1" smtClean="0">
                <a:solidFill>
                  <a:srgbClr val="7F0055"/>
                </a:solidFill>
                <a:latin typeface="Consolas" panose="020B0609020204030204" pitchFamily="49" charset="0"/>
              </a:rPr>
              <a:t>new</a:t>
            </a:r>
            <a:r>
              <a:rPr lang="en-US" sz="2400" b="1" noProof="1" smtClean="0">
                <a:solidFill>
                  <a:srgbClr val="000000"/>
                </a:solidFill>
                <a:latin typeface="Consolas" panose="020B0609020204030204" pitchFamily="49" charset="0"/>
              </a:rPr>
              <a:t> HelloRunnable</a:t>
            </a:r>
            <a:r>
              <a:rPr lang="en-US" sz="2400" b="1" noProof="1" smtClean="0">
                <a:solidFill>
                  <a:srgbClr val="000000"/>
                </a:solidFill>
                <a:latin typeface="Consolas" panose="020B0609020204030204" pitchFamily="49" charset="0"/>
              </a:rPr>
              <a:t>());</a:t>
            </a:r>
          </a:p>
          <a:p>
            <a:pPr marL="0" indent="0">
              <a:buNone/>
            </a:pPr>
            <a:r>
              <a:rPr lang="en-US" sz="2400" b="1" noProof="1">
                <a:solidFill>
                  <a:srgbClr val="000000"/>
                </a:solidFill>
                <a:latin typeface="Consolas" panose="020B0609020204030204" pitchFamily="49" charset="0"/>
              </a:rPr>
              <a:t>	 </a:t>
            </a:r>
            <a:r>
              <a:rPr lang="en-US" sz="2400" b="1" noProof="1" smtClean="0">
                <a:solidFill>
                  <a:srgbClr val="000000"/>
                </a:solidFill>
                <a:latin typeface="Consolas" panose="020B0609020204030204" pitchFamily="49" charset="0"/>
              </a:rPr>
              <a:t>  </a:t>
            </a:r>
            <a:r>
              <a:rPr lang="en-US" sz="2400" noProof="1" smtClean="0">
                <a:solidFill>
                  <a:srgbClr val="000000"/>
                </a:solidFill>
                <a:latin typeface="Consolas" panose="020B0609020204030204" pitchFamily="49" charset="0"/>
              </a:rPr>
              <a:t>t.join(1000);//Hàm main chờ thread xử lý sau 1s thì chạy tiếp</a:t>
            </a:r>
          </a:p>
          <a:p>
            <a:pPr marL="0" indent="0">
              <a:buNone/>
            </a:pPr>
            <a:r>
              <a:rPr lang="en-US" sz="2400" noProof="1" smtClean="0">
                <a:solidFill>
                  <a:srgbClr val="000000"/>
                </a:solidFill>
                <a:latin typeface="Consolas" panose="020B0609020204030204" pitchFamily="49" charset="0"/>
              </a:rPr>
              <a:t>        </a:t>
            </a:r>
            <a:endParaRPr lang="en-US" sz="2400" noProof="1" smtClean="0">
              <a:solidFill>
                <a:srgbClr val="000000"/>
              </a:solidFill>
              <a:latin typeface="Consolas" panose="020B0609020204030204" pitchFamily="49" charset="0"/>
            </a:endParaRPr>
          </a:p>
          <a:p>
            <a:pPr marL="0" indent="0">
              <a:buNone/>
            </a:pPr>
            <a:r>
              <a:rPr lang="en-US" sz="2400" noProof="1" smtClean="0">
                <a:solidFill>
                  <a:srgbClr val="000000"/>
                </a:solidFill>
                <a:latin typeface="Consolas" panose="020B0609020204030204" pitchFamily="49" charset="0"/>
              </a:rPr>
              <a:t>        t.join</a:t>
            </a:r>
            <a:r>
              <a:rPr lang="en-US" sz="2400" noProof="1" smtClean="0">
                <a:solidFill>
                  <a:srgbClr val="000000"/>
                </a:solidFill>
                <a:latin typeface="Consolas" panose="020B0609020204030204" pitchFamily="49" charset="0"/>
              </a:rPr>
              <a:t>(); //Hàm main chờ vô thời hạn. Chờ đến khi nào thread t 	   //xử lý xong thì hàm main mới chạy tiếp</a:t>
            </a:r>
            <a:endParaRPr lang="en-US" sz="2400" noProof="1" smtClean="0">
              <a:solidFill>
                <a:srgbClr val="000000"/>
              </a:solidFill>
              <a:latin typeface="Consolas" panose="020B0609020204030204" pitchFamily="49" charset="0"/>
            </a:endParaRPr>
          </a:p>
          <a:p>
            <a:pPr marL="0" indent="0">
              <a:buNone/>
            </a:pPr>
            <a:r>
              <a:rPr lang="en-US" sz="2400" noProof="1" smtClean="0">
                <a:solidFill>
                  <a:srgbClr val="000000"/>
                </a:solidFill>
                <a:latin typeface="Consolas" panose="020B0609020204030204" pitchFamily="49" charset="0"/>
              </a:rPr>
              <a:t>        </a:t>
            </a:r>
          </a:p>
          <a:p>
            <a:pPr marL="0" indent="0">
              <a:buNone/>
            </a:pPr>
            <a:r>
              <a:rPr lang="en-US" sz="2400" noProof="1" smtClean="0">
                <a:solidFill>
                  <a:srgbClr val="000000"/>
                </a:solidFill>
                <a:latin typeface="Consolas" panose="020B0609020204030204" pitchFamily="49" charset="0"/>
              </a:rPr>
              <a:t>        System.out.println(</a:t>
            </a:r>
            <a:r>
              <a:rPr lang="en-US" sz="2400" noProof="1" smtClean="0">
                <a:solidFill>
                  <a:srgbClr val="2A00FF"/>
                </a:solidFill>
                <a:latin typeface="Consolas" panose="020B0609020204030204" pitchFamily="49" charset="0"/>
              </a:rPr>
              <a:t>"Chờ xong."</a:t>
            </a:r>
            <a:r>
              <a:rPr lang="en-US" sz="2400" noProof="1" smtClean="0">
                <a:solidFill>
                  <a:srgbClr val="000000"/>
                </a:solidFill>
                <a:latin typeface="Consolas" panose="020B0609020204030204" pitchFamily="49" charset="0"/>
              </a:rPr>
              <a:t>);</a:t>
            </a:r>
          </a:p>
          <a:p>
            <a:pPr marL="0" indent="0">
              <a:buNone/>
            </a:pPr>
            <a:r>
              <a:rPr lang="en-US" sz="2400" noProof="1" smtClean="0">
                <a:solidFill>
                  <a:srgbClr val="000000"/>
                </a:solidFill>
                <a:latin typeface="Consolas" panose="020B0609020204030204" pitchFamily="49" charset="0"/>
              </a:rPr>
              <a:t>}</a:t>
            </a:r>
            <a:endParaRPr lang="en-US" sz="2400" noProof="1"/>
          </a:p>
        </p:txBody>
      </p:sp>
    </p:spTree>
    <p:extLst>
      <p:ext uri="{BB962C8B-B14F-4D97-AF65-F5344CB8AC3E}">
        <p14:creationId xmlns:p14="http://schemas.microsoft.com/office/powerpoint/2010/main" val="1162816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Join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3597" y="1513379"/>
            <a:ext cx="7964805" cy="5161741"/>
          </a:xfrm>
        </p:spPr>
      </p:pic>
    </p:spTree>
    <p:extLst>
      <p:ext uri="{BB962C8B-B14F-4D97-AF65-F5344CB8AC3E}">
        <p14:creationId xmlns:p14="http://schemas.microsoft.com/office/powerpoint/2010/main" val="28135517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noProof="1" smtClean="0"/>
              <a:t>Thread Interference</a:t>
            </a:r>
            <a:endParaRPr lang="en-US" noProof="1"/>
          </a:p>
        </p:txBody>
      </p:sp>
      <p:sp>
        <p:nvSpPr>
          <p:cNvPr id="3" name="Content Placeholder 2"/>
          <p:cNvSpPr>
            <a:spLocks noGrp="1"/>
          </p:cNvSpPr>
          <p:nvPr>
            <p:ph idx="1"/>
          </p:nvPr>
        </p:nvSpPr>
        <p:spPr>
          <a:xfrm>
            <a:off x="817179" y="1352659"/>
            <a:ext cx="10515600" cy="5195286"/>
          </a:xfrm>
        </p:spPr>
        <p:txBody>
          <a:bodyPr>
            <a:noAutofit/>
          </a:bodyPr>
          <a:lstStyle/>
          <a:p>
            <a:pPr marL="0" indent="0">
              <a:buNone/>
            </a:pPr>
            <a:r>
              <a:rPr lang="en-US" sz="2200" b="1" dirty="0">
                <a:solidFill>
                  <a:srgbClr val="7F0055"/>
                </a:solidFill>
                <a:latin typeface="Consolas" panose="020B0609020204030204" pitchFamily="49" charset="0"/>
              </a:rPr>
              <a:t>private</a:t>
            </a:r>
            <a:r>
              <a:rPr lang="en-US" sz="2200" b="1" dirty="0">
                <a:solidFill>
                  <a:srgbClr val="000000"/>
                </a:solidFill>
                <a:latin typeface="Consolas" panose="020B0609020204030204" pitchFamily="49" charset="0"/>
              </a:rPr>
              <a:t> </a:t>
            </a:r>
            <a:r>
              <a:rPr lang="en-US" sz="2200" b="1" dirty="0">
                <a:solidFill>
                  <a:srgbClr val="7F0055"/>
                </a:solidFill>
                <a:latin typeface="Consolas" panose="020B0609020204030204" pitchFamily="49" charset="0"/>
              </a:rPr>
              <a:t>static</a:t>
            </a:r>
            <a:r>
              <a:rPr lang="en-US" sz="2200" b="1" dirty="0">
                <a:solidFill>
                  <a:srgbClr val="000000"/>
                </a:solidFill>
                <a:latin typeface="Consolas" panose="020B0609020204030204" pitchFamily="49" charset="0"/>
              </a:rPr>
              <a:t> </a:t>
            </a:r>
            <a:r>
              <a:rPr lang="en-US" sz="2200" b="1" dirty="0">
                <a:solidFill>
                  <a:srgbClr val="7F0055"/>
                </a:solidFill>
                <a:latin typeface="Consolas" panose="020B0609020204030204" pitchFamily="49" charset="0"/>
              </a:rPr>
              <a:t>class</a:t>
            </a:r>
            <a:r>
              <a:rPr lang="en-US" sz="2200" b="1" dirty="0">
                <a:solidFill>
                  <a:srgbClr val="000000"/>
                </a:solidFill>
                <a:latin typeface="Consolas" panose="020B0609020204030204" pitchFamily="49" charset="0"/>
              </a:rPr>
              <a:t> Counter {</a:t>
            </a:r>
          </a:p>
          <a:p>
            <a:pPr marL="0" indent="0">
              <a:buNone/>
            </a:pPr>
            <a:r>
              <a:rPr lang="en-US" sz="2200" dirty="0">
                <a:solidFill>
                  <a:srgbClr val="000000"/>
                </a:solidFill>
                <a:latin typeface="Consolas" panose="020B0609020204030204" pitchFamily="49" charset="0"/>
              </a:rPr>
              <a:t>    </a:t>
            </a:r>
            <a:r>
              <a:rPr lang="en-US" sz="2200" b="1" dirty="0">
                <a:solidFill>
                  <a:srgbClr val="7F0055"/>
                </a:solidFill>
                <a:latin typeface="Consolas" panose="020B0609020204030204" pitchFamily="49" charset="0"/>
              </a:rPr>
              <a:t>private</a:t>
            </a:r>
            <a:r>
              <a:rPr lang="en-US" sz="2200" b="1" dirty="0">
                <a:solidFill>
                  <a:srgbClr val="000000"/>
                </a:solidFill>
                <a:latin typeface="Consolas" panose="020B0609020204030204" pitchFamily="49" charset="0"/>
              </a:rPr>
              <a:t> </a:t>
            </a:r>
            <a:r>
              <a:rPr lang="en-US" sz="2200" b="1" dirty="0">
                <a:solidFill>
                  <a:srgbClr val="7F0055"/>
                </a:solidFill>
                <a:latin typeface="Consolas" panose="020B0609020204030204" pitchFamily="49" charset="0"/>
              </a:rPr>
              <a:t>static</a:t>
            </a:r>
            <a:r>
              <a:rPr lang="en-US" sz="2200" b="1" dirty="0">
                <a:solidFill>
                  <a:srgbClr val="000000"/>
                </a:solidFill>
                <a:latin typeface="Consolas" panose="020B0609020204030204" pitchFamily="49" charset="0"/>
              </a:rPr>
              <a:t> </a:t>
            </a:r>
            <a:r>
              <a:rPr lang="en-US" sz="2200" b="1" dirty="0" err="1">
                <a:solidFill>
                  <a:srgbClr val="7F0055"/>
                </a:solidFill>
                <a:latin typeface="Consolas" panose="020B0609020204030204" pitchFamily="49" charset="0"/>
              </a:rPr>
              <a:t>int</a:t>
            </a:r>
            <a:r>
              <a:rPr lang="en-US" sz="2200" b="1" dirty="0">
                <a:solidFill>
                  <a:srgbClr val="000000"/>
                </a:solidFill>
                <a:latin typeface="Consolas" panose="020B0609020204030204" pitchFamily="49" charset="0"/>
              </a:rPr>
              <a:t> </a:t>
            </a:r>
            <a:r>
              <a:rPr lang="en-US" sz="2200" b="1" i="1" dirty="0">
                <a:solidFill>
                  <a:srgbClr val="0000C0"/>
                </a:solidFill>
                <a:latin typeface="Consolas" panose="020B0609020204030204" pitchFamily="49" charset="0"/>
              </a:rPr>
              <a:t>c</a:t>
            </a:r>
            <a:r>
              <a:rPr lang="en-US" sz="2200" b="1" i="1" dirty="0">
                <a:solidFill>
                  <a:srgbClr val="000000"/>
                </a:solidFill>
                <a:latin typeface="Consolas" panose="020B0609020204030204" pitchFamily="49" charset="0"/>
              </a:rPr>
              <a:t> = 0</a:t>
            </a:r>
            <a:r>
              <a:rPr lang="en-US" sz="2200" b="1" i="1" dirty="0" smtClean="0">
                <a:solidFill>
                  <a:srgbClr val="000000"/>
                </a:solidFill>
                <a:latin typeface="Consolas" panose="020B0609020204030204" pitchFamily="49" charset="0"/>
              </a:rPr>
              <a:t>;</a:t>
            </a:r>
            <a:endParaRPr lang="en-US" sz="2200" dirty="0">
              <a:latin typeface="Consolas" panose="020B0609020204030204" pitchFamily="49" charset="0"/>
            </a:endParaRPr>
          </a:p>
          <a:p>
            <a:pPr marL="0" indent="0">
              <a:buNone/>
            </a:pPr>
            <a:r>
              <a:rPr lang="en-US" sz="2200" dirty="0">
                <a:solidFill>
                  <a:srgbClr val="000000"/>
                </a:solidFill>
                <a:latin typeface="Consolas" panose="020B0609020204030204" pitchFamily="49" charset="0"/>
              </a:rPr>
              <a:t>    </a:t>
            </a:r>
            <a:r>
              <a:rPr lang="en-US" sz="2200" b="1" dirty="0">
                <a:solidFill>
                  <a:srgbClr val="7F0055"/>
                </a:solidFill>
                <a:latin typeface="Consolas" panose="020B0609020204030204" pitchFamily="49" charset="0"/>
              </a:rPr>
              <a:t>public</a:t>
            </a:r>
            <a:r>
              <a:rPr lang="en-US" sz="2200" b="1" dirty="0">
                <a:solidFill>
                  <a:srgbClr val="000000"/>
                </a:solidFill>
                <a:latin typeface="Consolas" panose="020B0609020204030204" pitchFamily="49" charset="0"/>
              </a:rPr>
              <a:t> </a:t>
            </a:r>
            <a:r>
              <a:rPr lang="en-US" sz="2200" b="1" dirty="0">
                <a:solidFill>
                  <a:srgbClr val="7F0055"/>
                </a:solidFill>
                <a:latin typeface="Consolas" panose="020B0609020204030204" pitchFamily="49" charset="0"/>
              </a:rPr>
              <a:t>static</a:t>
            </a:r>
            <a:r>
              <a:rPr lang="en-US" sz="2200" b="1" dirty="0">
                <a:solidFill>
                  <a:srgbClr val="000000"/>
                </a:solidFill>
                <a:latin typeface="Consolas" panose="020B0609020204030204" pitchFamily="49" charset="0"/>
              </a:rPr>
              <a:t> </a:t>
            </a:r>
            <a:r>
              <a:rPr lang="en-US" sz="2200" b="1" dirty="0">
                <a:solidFill>
                  <a:srgbClr val="7F0055"/>
                </a:solidFill>
                <a:latin typeface="Consolas" panose="020B0609020204030204" pitchFamily="49" charset="0"/>
              </a:rPr>
              <a:t>void</a:t>
            </a:r>
            <a:r>
              <a:rPr lang="en-US" sz="2200" b="1" dirty="0">
                <a:solidFill>
                  <a:srgbClr val="000000"/>
                </a:solidFill>
                <a:latin typeface="Consolas" panose="020B0609020204030204" pitchFamily="49" charset="0"/>
              </a:rPr>
              <a:t> increment() {</a:t>
            </a:r>
          </a:p>
          <a:p>
            <a:pPr marL="0" indent="0">
              <a:buNone/>
            </a:pPr>
            <a:r>
              <a:rPr lang="en-US" sz="2200" dirty="0">
                <a:solidFill>
                  <a:srgbClr val="000000"/>
                </a:solidFill>
                <a:latin typeface="Consolas" panose="020B0609020204030204" pitchFamily="49" charset="0"/>
              </a:rPr>
              <a:t>        </a:t>
            </a:r>
            <a:r>
              <a:rPr lang="en-US" sz="2200" i="1" dirty="0" err="1">
                <a:solidFill>
                  <a:srgbClr val="0000C0"/>
                </a:solidFill>
                <a:latin typeface="Consolas" panose="020B0609020204030204" pitchFamily="49" charset="0"/>
              </a:rPr>
              <a:t>c</a:t>
            </a:r>
            <a:r>
              <a:rPr lang="en-US" sz="2200" i="1" dirty="0" err="1">
                <a:solidFill>
                  <a:srgbClr val="000000"/>
                </a:solidFill>
                <a:latin typeface="Consolas" panose="020B0609020204030204" pitchFamily="49" charset="0"/>
              </a:rPr>
              <a:t>++</a:t>
            </a:r>
            <a:r>
              <a:rPr lang="en-US" sz="2200" i="1" dirty="0">
                <a:solidFill>
                  <a:srgbClr val="000000"/>
                </a:solidFill>
                <a:latin typeface="Consolas" panose="020B0609020204030204" pitchFamily="49" charset="0"/>
              </a:rPr>
              <a:t>;</a:t>
            </a:r>
          </a:p>
          <a:p>
            <a:pPr marL="0" indent="0">
              <a:buNone/>
            </a:pPr>
            <a:r>
              <a:rPr lang="en-US" sz="2200" dirty="0">
                <a:solidFill>
                  <a:srgbClr val="000000"/>
                </a:solidFill>
                <a:latin typeface="Consolas" panose="020B0609020204030204" pitchFamily="49" charset="0"/>
              </a:rPr>
              <a:t>    </a:t>
            </a:r>
            <a:r>
              <a:rPr lang="en-US" sz="2200" dirty="0" smtClean="0">
                <a:solidFill>
                  <a:srgbClr val="000000"/>
                </a:solidFill>
                <a:latin typeface="Consolas" panose="020B0609020204030204" pitchFamily="49" charset="0"/>
              </a:rPr>
              <a:t>}</a:t>
            </a:r>
            <a:endParaRPr lang="en-US" sz="2200" dirty="0" smtClean="0">
              <a:latin typeface="Consolas" panose="020B0609020204030204" pitchFamily="49" charset="0"/>
            </a:endParaRPr>
          </a:p>
          <a:p>
            <a:pPr marL="0" indent="0">
              <a:buNone/>
            </a:pPr>
            <a:r>
              <a:rPr lang="en-US" sz="2200" dirty="0" smtClean="0">
                <a:solidFill>
                  <a:srgbClr val="000000"/>
                </a:solidFill>
                <a:latin typeface="Consolas" panose="020B0609020204030204" pitchFamily="49" charset="0"/>
              </a:rPr>
              <a:t>    </a:t>
            </a:r>
            <a:r>
              <a:rPr lang="en-US" sz="2200" b="1" dirty="0">
                <a:solidFill>
                  <a:srgbClr val="7F0055"/>
                </a:solidFill>
                <a:latin typeface="Consolas" panose="020B0609020204030204" pitchFamily="49" charset="0"/>
              </a:rPr>
              <a:t>public</a:t>
            </a:r>
            <a:r>
              <a:rPr lang="en-US" sz="2200" b="1" dirty="0">
                <a:solidFill>
                  <a:srgbClr val="000000"/>
                </a:solidFill>
                <a:latin typeface="Consolas" panose="020B0609020204030204" pitchFamily="49" charset="0"/>
              </a:rPr>
              <a:t> </a:t>
            </a:r>
            <a:r>
              <a:rPr lang="en-US" sz="2200" b="1" dirty="0">
                <a:solidFill>
                  <a:srgbClr val="7F0055"/>
                </a:solidFill>
                <a:latin typeface="Consolas" panose="020B0609020204030204" pitchFamily="49" charset="0"/>
              </a:rPr>
              <a:t>static</a:t>
            </a:r>
            <a:r>
              <a:rPr lang="en-US" sz="2200" b="1" dirty="0">
                <a:solidFill>
                  <a:srgbClr val="000000"/>
                </a:solidFill>
                <a:latin typeface="Consolas" panose="020B0609020204030204" pitchFamily="49" charset="0"/>
              </a:rPr>
              <a:t> </a:t>
            </a:r>
            <a:r>
              <a:rPr lang="en-US" sz="2200" b="1" dirty="0">
                <a:solidFill>
                  <a:srgbClr val="7F0055"/>
                </a:solidFill>
                <a:latin typeface="Consolas" panose="020B0609020204030204" pitchFamily="49" charset="0"/>
              </a:rPr>
              <a:t>void</a:t>
            </a:r>
            <a:r>
              <a:rPr lang="en-US" sz="2200" b="1" dirty="0">
                <a:solidFill>
                  <a:srgbClr val="000000"/>
                </a:solidFill>
                <a:latin typeface="Consolas" panose="020B0609020204030204" pitchFamily="49" charset="0"/>
              </a:rPr>
              <a:t> decrement() {</a:t>
            </a:r>
          </a:p>
          <a:p>
            <a:pPr marL="0" indent="0">
              <a:buNone/>
            </a:pPr>
            <a:r>
              <a:rPr lang="en-US" sz="2200" dirty="0">
                <a:solidFill>
                  <a:srgbClr val="000000"/>
                </a:solidFill>
                <a:latin typeface="Consolas" panose="020B0609020204030204" pitchFamily="49" charset="0"/>
              </a:rPr>
              <a:t>        </a:t>
            </a:r>
            <a:r>
              <a:rPr lang="en-US" sz="2200" i="1" dirty="0">
                <a:solidFill>
                  <a:srgbClr val="0000C0"/>
                </a:solidFill>
                <a:latin typeface="Consolas" panose="020B0609020204030204" pitchFamily="49" charset="0"/>
              </a:rPr>
              <a:t>c</a:t>
            </a:r>
            <a:r>
              <a:rPr lang="en-US" sz="2200" i="1" dirty="0">
                <a:solidFill>
                  <a:srgbClr val="000000"/>
                </a:solidFill>
                <a:latin typeface="Consolas" panose="020B0609020204030204" pitchFamily="49" charset="0"/>
              </a:rPr>
              <a:t>--;</a:t>
            </a:r>
          </a:p>
          <a:p>
            <a:pPr marL="0" indent="0">
              <a:buNone/>
            </a:pPr>
            <a:r>
              <a:rPr lang="en-US" sz="2200" dirty="0">
                <a:solidFill>
                  <a:srgbClr val="000000"/>
                </a:solidFill>
                <a:latin typeface="Consolas" panose="020B0609020204030204" pitchFamily="49" charset="0"/>
              </a:rPr>
              <a:t>    </a:t>
            </a:r>
            <a:r>
              <a:rPr lang="en-US" sz="2200" dirty="0" smtClean="0">
                <a:solidFill>
                  <a:srgbClr val="000000"/>
                </a:solidFill>
                <a:latin typeface="Consolas" panose="020B0609020204030204" pitchFamily="49" charset="0"/>
              </a:rPr>
              <a:t>}</a:t>
            </a:r>
            <a:endParaRPr lang="en-US" sz="2200" dirty="0" smtClean="0">
              <a:latin typeface="Consolas" panose="020B0609020204030204" pitchFamily="49" charset="0"/>
            </a:endParaRPr>
          </a:p>
          <a:p>
            <a:pPr marL="0" indent="0">
              <a:buNone/>
            </a:pPr>
            <a:r>
              <a:rPr lang="en-US" sz="2200" dirty="0" smtClean="0">
                <a:solidFill>
                  <a:srgbClr val="000000"/>
                </a:solidFill>
                <a:latin typeface="Consolas" panose="020B0609020204030204" pitchFamily="49" charset="0"/>
              </a:rPr>
              <a:t>    </a:t>
            </a:r>
            <a:r>
              <a:rPr lang="en-US" sz="2200" b="1" dirty="0">
                <a:solidFill>
                  <a:srgbClr val="7F0055"/>
                </a:solidFill>
                <a:latin typeface="Consolas" panose="020B0609020204030204" pitchFamily="49" charset="0"/>
              </a:rPr>
              <a:t>public</a:t>
            </a:r>
            <a:r>
              <a:rPr lang="en-US" sz="2200" b="1" dirty="0">
                <a:solidFill>
                  <a:srgbClr val="000000"/>
                </a:solidFill>
                <a:latin typeface="Consolas" panose="020B0609020204030204" pitchFamily="49" charset="0"/>
              </a:rPr>
              <a:t> </a:t>
            </a:r>
            <a:r>
              <a:rPr lang="en-US" sz="2200" b="1" dirty="0">
                <a:solidFill>
                  <a:srgbClr val="7F0055"/>
                </a:solidFill>
                <a:latin typeface="Consolas" panose="020B0609020204030204" pitchFamily="49" charset="0"/>
              </a:rPr>
              <a:t>static</a:t>
            </a:r>
            <a:r>
              <a:rPr lang="en-US" sz="2200" b="1" dirty="0">
                <a:solidFill>
                  <a:srgbClr val="000000"/>
                </a:solidFill>
                <a:latin typeface="Consolas" panose="020B0609020204030204" pitchFamily="49" charset="0"/>
              </a:rPr>
              <a:t> </a:t>
            </a:r>
            <a:r>
              <a:rPr lang="en-US" sz="2200" b="1" dirty="0" err="1">
                <a:solidFill>
                  <a:srgbClr val="7F0055"/>
                </a:solidFill>
                <a:latin typeface="Consolas" panose="020B0609020204030204" pitchFamily="49" charset="0"/>
              </a:rPr>
              <a:t>int</a:t>
            </a:r>
            <a:r>
              <a:rPr lang="en-US" sz="2200" b="1" dirty="0">
                <a:solidFill>
                  <a:srgbClr val="000000"/>
                </a:solidFill>
                <a:latin typeface="Consolas" panose="020B0609020204030204" pitchFamily="49" charset="0"/>
              </a:rPr>
              <a:t> value() {</a:t>
            </a:r>
          </a:p>
          <a:p>
            <a:pPr marL="0" indent="0">
              <a:buNone/>
            </a:pPr>
            <a:r>
              <a:rPr lang="en-US" sz="2200" dirty="0">
                <a:solidFill>
                  <a:srgbClr val="000000"/>
                </a:solidFill>
                <a:latin typeface="Consolas" panose="020B0609020204030204" pitchFamily="49" charset="0"/>
              </a:rPr>
              <a:t>        </a:t>
            </a:r>
            <a:r>
              <a:rPr lang="en-US" sz="2200" b="1" dirty="0">
                <a:solidFill>
                  <a:srgbClr val="7F0055"/>
                </a:solidFill>
                <a:latin typeface="Consolas" panose="020B0609020204030204" pitchFamily="49" charset="0"/>
              </a:rPr>
              <a:t>return</a:t>
            </a:r>
            <a:r>
              <a:rPr lang="en-US" sz="2200" b="1" dirty="0">
                <a:solidFill>
                  <a:srgbClr val="000000"/>
                </a:solidFill>
                <a:latin typeface="Consolas" panose="020B0609020204030204" pitchFamily="49" charset="0"/>
              </a:rPr>
              <a:t> </a:t>
            </a:r>
            <a:r>
              <a:rPr lang="en-US" sz="2200" b="1" i="1" dirty="0">
                <a:solidFill>
                  <a:srgbClr val="0000C0"/>
                </a:solidFill>
                <a:latin typeface="Consolas" panose="020B0609020204030204" pitchFamily="49" charset="0"/>
              </a:rPr>
              <a:t>c</a:t>
            </a:r>
            <a:r>
              <a:rPr lang="en-US" sz="2200" b="1" i="1" dirty="0">
                <a:solidFill>
                  <a:srgbClr val="000000"/>
                </a:solidFill>
                <a:latin typeface="Consolas" panose="020B0609020204030204" pitchFamily="49" charset="0"/>
              </a:rPr>
              <a:t>;</a:t>
            </a:r>
          </a:p>
          <a:p>
            <a:pPr marL="0" indent="0">
              <a:buNone/>
            </a:pPr>
            <a:r>
              <a:rPr lang="en-US" sz="2200" dirty="0">
                <a:solidFill>
                  <a:srgbClr val="000000"/>
                </a:solidFill>
                <a:latin typeface="Consolas" panose="020B0609020204030204" pitchFamily="49" charset="0"/>
              </a:rPr>
              <a:t>    }</a:t>
            </a:r>
          </a:p>
          <a:p>
            <a:pPr marL="0" indent="0">
              <a:buNone/>
            </a:pPr>
            <a:r>
              <a:rPr lang="en-US" sz="2200" dirty="0">
                <a:solidFill>
                  <a:srgbClr val="000000"/>
                </a:solidFill>
                <a:latin typeface="Consolas" panose="020B0609020204030204" pitchFamily="49" charset="0"/>
              </a:rPr>
              <a:t>}</a:t>
            </a:r>
            <a:endParaRPr lang="en-US" sz="2200" dirty="0"/>
          </a:p>
        </p:txBody>
      </p:sp>
    </p:spTree>
    <p:extLst>
      <p:ext uri="{BB962C8B-B14F-4D97-AF65-F5344CB8AC3E}">
        <p14:creationId xmlns:p14="http://schemas.microsoft.com/office/powerpoint/2010/main" val="34792662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8475</TotalTime>
  <Words>657</Words>
  <Application>Microsoft Office PowerPoint</Application>
  <PresentationFormat>Custom</PresentationFormat>
  <Paragraphs>154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Thực thi giao diện Runnable</vt:lpstr>
      <vt:lpstr>Thực thi giao diện Runnable</vt:lpstr>
      <vt:lpstr>Kế thừa lớp Thread</vt:lpstr>
      <vt:lpstr>Kế thừa lớp Thread</vt:lpstr>
      <vt:lpstr>Sleep</vt:lpstr>
      <vt:lpstr>Xử lý interruption</vt:lpstr>
      <vt:lpstr>Join</vt:lpstr>
      <vt:lpstr>Join</vt:lpstr>
      <vt:lpstr>Thread Interference</vt:lpstr>
      <vt:lpstr>Thread Interference</vt:lpstr>
      <vt:lpstr>Thread Interference</vt:lpstr>
      <vt:lpstr>Memory Consistency Errors</vt:lpstr>
      <vt:lpstr>Đồng bộ hóa (Synchronization)</vt:lpstr>
      <vt:lpstr>Đồng bộ hóa (Synchronization)</vt:lpstr>
      <vt:lpstr>Khóa nội tại (Intrinsic Lock)</vt:lpstr>
      <vt:lpstr>Deadlock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Anh Nghiem Quan Vinh</dc:creator>
  <cp:lastModifiedBy>Windows User</cp:lastModifiedBy>
  <cp:revision>30</cp:revision>
  <dcterms:created xsi:type="dcterms:W3CDTF">2018-10-09T00:55:14Z</dcterms:created>
  <dcterms:modified xsi:type="dcterms:W3CDTF">2018-10-16T01:52:54Z</dcterms:modified>
</cp:coreProperties>
</file>