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02" r:id="rId3"/>
    <p:sldId id="260" r:id="rId4"/>
    <p:sldId id="406" r:id="rId5"/>
    <p:sldId id="408" r:id="rId6"/>
    <p:sldId id="409" r:id="rId7"/>
    <p:sldId id="412" r:id="rId8"/>
    <p:sldId id="410" r:id="rId9"/>
    <p:sldId id="4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ohwan Son" initials="DS" lastIdx="1" clrIdx="0">
    <p:extLst>
      <p:ext uri="{19B8F6BF-5375-455C-9EA6-DF929625EA0E}">
        <p15:presenceInfo xmlns:p15="http://schemas.microsoft.com/office/powerpoint/2012/main" userId="af6a22df0217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9" autoAdjust="0"/>
    <p:restoredTop sz="82324" autoAdjust="0"/>
  </p:normalViewPr>
  <p:slideViewPr>
    <p:cSldViewPr snapToGrid="0">
      <p:cViewPr varScale="1">
        <p:scale>
          <a:sx n="61" d="100"/>
          <a:sy n="61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88B1-2619-4DFA-BF26-623CDEB60E9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6398-6B9A-4C77-99B8-B2FA86E8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뇌종양은 인체에 발생하는 전체 종양 중 세 번째로 많은 약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차지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국제인구 통계자료에 의하면 매년 인구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명당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정도의 새로운 </a:t>
            </a:r>
            <a:br>
              <a:rPr lang="ko-KR" altLang="en-US" dirty="0"/>
            </a:b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발생하는데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국내에서는 매년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2,500~4,500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발생하여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뇌종양으로 고통받는</a:t>
            </a:r>
            <a:br>
              <a:rPr lang="ko-KR" altLang="en-US" dirty="0"/>
            </a:b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환자는 약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여명으로 추정되고 있다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뇌종양은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신경교종과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신경상피종이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정도로 가장 많으며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수막종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(15~20%),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뇌하수체 종양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(11%)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신경초종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(8%)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많이 발생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원발성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뇌종양은 모든 연령에 생기지만 통계적으로 소아와 중년 성인에 흔하고 전이성은 주로 성인에 발생한다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노인층에서 발생율이 증가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한편 다른 장기의 암발생이 증가함에 따라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전이성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뇌종양도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정도로 증가되고 있는 추세이나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최근의 수술적과 방사선수술로 경과가 좋으므로 적극적인 치료가 필요하다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뇌종양의 병리조직이 생존율을 결정하는 가장 큰 요인이며 악성 뇌종양의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생존율은 평균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22~33%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 뇌종양으로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생존한 사람의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생존율은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76%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정도로 이는 비교적 종양 치료과정의 초기에 많은 환자가 사망한다는 증거가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–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대한뇌종양학회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endParaRPr lang="en-US" altLang="ko-KR" dirty="0"/>
          </a:p>
          <a:p>
            <a:pPr fontAlgn="base" latinLnBrk="1"/>
            <a:r>
              <a:rPr lang="en-US" altLang="ko-KR" dirty="0"/>
              <a:t>+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◦ 우리나라의 암 환자 비율은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OECD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 평균에 비해 훨씬 높은 것으로 집계되었고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인한 사회적 손실 비용이 매년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천억원에 달할 것으로 분석됨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◦ 뇌종양 수술 이후의 추적 관찰 및 진료방침 수립을 위해서는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비침습적인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의료영상에 의존하게 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의료영상 데이터 기반 정량적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정성적 치료 효과 판단 모델 수립이 필수적임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◦ 지능형 의료영상 분석기술을 통해 환자의 진행 상태 관찰 및 예후예측을 효율적으로 진행할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 환자의 특성을 고려한 맞춤형 치료를 제시할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8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0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5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1418-3EE4-4092-A2C4-88D25E2C7D3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DA5-D03D-474D-8A1E-3A7B310472E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D4A-41EF-4E1E-95B3-40BBB2D55D9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240C-D608-4908-88EC-692776532D0A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7836-7831-46D0-B08D-2C82DC842439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E7A-0602-40FB-B5D8-6985BF20C672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1125-2D21-43A9-ABFC-2E9BA484CC9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7627-06B6-4BE1-B555-EFFB8342226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A26-38EB-4E5C-96E7-1C648F82B20C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3107-B6DE-434F-B201-77F5A95FBA4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C77-98AB-4E76-8D62-F8216B44AB07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DECBB6BC-4BEC-49C4-ADDC-8CC6C34E135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17A7FC88-6EF3-4FEC-B142-0358959A5E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mgres?imgurl=https%3A%2F%2Fw.namu.la%2Fs%2F474f785f24ebc734e596a04336e5d2d9145056572659330cb352b140171bb0193c6d3186f868994520e0a5fa13efec17e735c4c8e78850ba2c8da2a9ab353cc59b70badbd89b223c2f6bd4ddaf7421f2d84851cdcf1dcdea4d124400a5df50cf&amp;imgrefurl=https%3A%2F%2Fnamu.wiki%2Fw%2F%25EA%25B3%25A0%25EB%25A0%25A4%25EB%258C%2580%25ED%2595%2599%25EA%25B5%2590&amp;docid=NcCZjewv1KaVxM&amp;tbnid=RyjQdOUDo4XQ2M%3A&amp;vet=10ahUKEwiPiYjWgM3iAhV6JaYKHQTFCCkQMwhtKAAwAA..i&amp;w=250&amp;h=336&amp;bih=797&amp;biw=1222&amp;q=%EA%B3%A0%EB%A0%A4%EB%8C%80%ED%95%99%EA%B5%90&amp;ved=0ahUKEwiPiYjWgM3iAhV6JaYKHQTFCCkQMwhtKAAwAA&amp;iact=mrc&amp;uact=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8" Type="http://schemas.openxmlformats.org/officeDocument/2006/relationships/image" Target="../media/image39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17" Type="http://schemas.openxmlformats.org/officeDocument/2006/relationships/image" Target="../media/image38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뇌종양 치료 및 예후예측을 위한 </a:t>
            </a:r>
            <a:br>
              <a:rPr lang="en-US" altLang="ko-KR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인공지능기반 영상분석 기술개발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Korea University, Biomedical Engineering</a:t>
            </a:r>
          </a:p>
          <a:p>
            <a:pPr algn="r"/>
            <a:r>
              <a:rPr lang="en-US" altLang="ko-KR" dirty="0"/>
              <a:t>BREIN Lab.</a:t>
            </a:r>
          </a:p>
          <a:p>
            <a:pPr algn="r"/>
            <a:r>
              <a:rPr lang="en-US" altLang="ko-KR" dirty="0"/>
              <a:t>Doo Hwan Son</a:t>
            </a:r>
          </a:p>
          <a:p>
            <a:pPr algn="r"/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80358" y="3696930"/>
            <a:ext cx="9031285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EC41D1-A61A-4DB1-9B33-DD4B53E08E12}"/>
              </a:ext>
            </a:extLst>
          </p:cNvPr>
          <p:cNvGrpSpPr/>
          <p:nvPr/>
        </p:nvGrpSpPr>
        <p:grpSpPr>
          <a:xfrm>
            <a:off x="4178658" y="4997333"/>
            <a:ext cx="5062872" cy="1655762"/>
            <a:chOff x="4520912" y="3232616"/>
            <a:chExt cx="5062872" cy="1655762"/>
          </a:xfrm>
        </p:grpSpPr>
        <p:pic>
          <p:nvPicPr>
            <p:cNvPr id="14" name="Picture 3" descr="고려대학교에 대한 이미지 검색결과">
              <a:hlinkClick r:id="rId3"/>
              <a:extLst>
                <a:ext uri="{FF2B5EF4-FFF2-40B4-BE49-F238E27FC236}">
                  <a16:creationId xmlns:a16="http://schemas.microsoft.com/office/drawing/2014/main" id="{C375BEF2-2C7E-4CE3-8F89-B02092C3C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912" y="3232616"/>
              <a:ext cx="1235453" cy="1655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C5A641-D33B-455F-9AD4-EFEE5F92F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4" t="21305" r="24028" b="14442"/>
            <a:stretch/>
          </p:blipFill>
          <p:spPr>
            <a:xfrm>
              <a:off x="6096000" y="3419698"/>
              <a:ext cx="3487784" cy="1281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0A54-9260-4A0E-80C7-886C8E9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Purpose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EC096D7-D87F-456B-8D9F-11B19196C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7" y="1690687"/>
            <a:ext cx="6402887" cy="480216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38BCBD-3EF4-442C-8796-48ACAF9A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81010-E494-491F-A67B-063649C35948}"/>
              </a:ext>
            </a:extLst>
          </p:cNvPr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E98395-8806-4382-A0C3-585FC86FF306}"/>
              </a:ext>
            </a:extLst>
          </p:cNvPr>
          <p:cNvSpPr/>
          <p:nvPr/>
        </p:nvSpPr>
        <p:spPr>
          <a:xfrm>
            <a:off x="7595792" y="1860507"/>
            <a:ext cx="3141878" cy="1646010"/>
          </a:xfrm>
          <a:custGeom>
            <a:avLst/>
            <a:gdLst>
              <a:gd name="connsiteX0" fmla="*/ 0 w 3385343"/>
              <a:gd name="connsiteY0" fmla="*/ 203121 h 2031206"/>
              <a:gd name="connsiteX1" fmla="*/ 203121 w 3385343"/>
              <a:gd name="connsiteY1" fmla="*/ 0 h 2031206"/>
              <a:gd name="connsiteX2" fmla="*/ 3182222 w 3385343"/>
              <a:gd name="connsiteY2" fmla="*/ 0 h 2031206"/>
              <a:gd name="connsiteX3" fmla="*/ 3385343 w 3385343"/>
              <a:gd name="connsiteY3" fmla="*/ 203121 h 2031206"/>
              <a:gd name="connsiteX4" fmla="*/ 3385343 w 3385343"/>
              <a:gd name="connsiteY4" fmla="*/ 1828085 h 2031206"/>
              <a:gd name="connsiteX5" fmla="*/ 3182222 w 3385343"/>
              <a:gd name="connsiteY5" fmla="*/ 2031206 h 2031206"/>
              <a:gd name="connsiteX6" fmla="*/ 203121 w 3385343"/>
              <a:gd name="connsiteY6" fmla="*/ 2031206 h 2031206"/>
              <a:gd name="connsiteX7" fmla="*/ 0 w 3385343"/>
              <a:gd name="connsiteY7" fmla="*/ 1828085 h 2031206"/>
              <a:gd name="connsiteX8" fmla="*/ 0 w 3385343"/>
              <a:gd name="connsiteY8" fmla="*/ 203121 h 203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5343" h="2031206">
                <a:moveTo>
                  <a:pt x="0" y="203121"/>
                </a:moveTo>
                <a:cubicBezTo>
                  <a:pt x="0" y="90940"/>
                  <a:pt x="90940" y="0"/>
                  <a:pt x="203121" y="0"/>
                </a:cubicBezTo>
                <a:lnTo>
                  <a:pt x="3182222" y="0"/>
                </a:lnTo>
                <a:cubicBezTo>
                  <a:pt x="3294403" y="0"/>
                  <a:pt x="3385343" y="90940"/>
                  <a:pt x="3385343" y="203121"/>
                </a:cubicBezTo>
                <a:lnTo>
                  <a:pt x="3385343" y="1828085"/>
                </a:lnTo>
                <a:cubicBezTo>
                  <a:pt x="3385343" y="1940266"/>
                  <a:pt x="3294403" y="2031206"/>
                  <a:pt x="3182222" y="2031206"/>
                </a:cubicBezTo>
                <a:lnTo>
                  <a:pt x="203121" y="2031206"/>
                </a:lnTo>
                <a:cubicBezTo>
                  <a:pt x="90940" y="2031206"/>
                  <a:pt x="0" y="1940266"/>
                  <a:pt x="0" y="1828085"/>
                </a:cubicBezTo>
                <a:lnTo>
                  <a:pt x="0" y="20312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7142" tIns="307142" rIns="307142" bIns="307142" numCol="1" spcCol="1270" anchor="ctr" anchorCtr="0">
            <a:noAutofit/>
          </a:bodyPr>
          <a:lstStyle/>
          <a:p>
            <a:pPr marL="285750" indent="-285750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한양중고딕"/>
                <a:cs typeface="Calibri" panose="020F0502020204030204" pitchFamily="34" charset="0"/>
              </a:rPr>
              <a:t>기존 영상의학 의사 판독의 임상적 한계</a:t>
            </a:r>
            <a:endParaRPr lang="en-US" altLang="ko-KR" sz="1600" b="1" kern="0" dirty="0">
              <a:solidFill>
                <a:srgbClr val="000000"/>
              </a:solidFill>
              <a:latin typeface="Calibri" panose="020F0502020204030204" pitchFamily="34" charset="0"/>
              <a:ea typeface="한양중고딕"/>
              <a:cs typeface="Calibri" panose="020F0502020204030204" pitchFamily="34" charset="0"/>
            </a:endParaRPr>
          </a:p>
          <a:p>
            <a:pPr marL="285750" lvl="0" indent="-285750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한양중고딕"/>
                <a:cs typeface="Calibri" panose="020F0502020204030204" pitchFamily="34" charset="0"/>
              </a:rPr>
              <a:t>높은 뇌종양 사망률</a:t>
            </a:r>
            <a:endParaRPr lang="en-US" altLang="ko-KR" sz="1600" b="1" kern="0" dirty="0">
              <a:solidFill>
                <a:srgbClr val="000000"/>
              </a:solidFill>
              <a:latin typeface="Calibri" panose="020F0502020204030204" pitchFamily="34" charset="0"/>
              <a:ea typeface="한양중고딕"/>
              <a:cs typeface="Calibri" panose="020F0502020204030204" pitchFamily="34" charset="0"/>
            </a:endParaRPr>
          </a:p>
          <a:p>
            <a:pPr marL="285750" lvl="0" indent="-285750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B89728-E627-4C40-BDD6-0A904A456392}"/>
              </a:ext>
            </a:extLst>
          </p:cNvPr>
          <p:cNvSpPr/>
          <p:nvPr/>
        </p:nvSpPr>
        <p:spPr>
          <a:xfrm>
            <a:off x="7578252" y="4631488"/>
            <a:ext cx="3141878" cy="1646010"/>
          </a:xfrm>
          <a:custGeom>
            <a:avLst/>
            <a:gdLst>
              <a:gd name="connsiteX0" fmla="*/ 0 w 3385343"/>
              <a:gd name="connsiteY0" fmla="*/ 203121 h 2031206"/>
              <a:gd name="connsiteX1" fmla="*/ 203121 w 3385343"/>
              <a:gd name="connsiteY1" fmla="*/ 0 h 2031206"/>
              <a:gd name="connsiteX2" fmla="*/ 3182222 w 3385343"/>
              <a:gd name="connsiteY2" fmla="*/ 0 h 2031206"/>
              <a:gd name="connsiteX3" fmla="*/ 3385343 w 3385343"/>
              <a:gd name="connsiteY3" fmla="*/ 203121 h 2031206"/>
              <a:gd name="connsiteX4" fmla="*/ 3385343 w 3385343"/>
              <a:gd name="connsiteY4" fmla="*/ 1828085 h 2031206"/>
              <a:gd name="connsiteX5" fmla="*/ 3182222 w 3385343"/>
              <a:gd name="connsiteY5" fmla="*/ 2031206 h 2031206"/>
              <a:gd name="connsiteX6" fmla="*/ 203121 w 3385343"/>
              <a:gd name="connsiteY6" fmla="*/ 2031206 h 2031206"/>
              <a:gd name="connsiteX7" fmla="*/ 0 w 3385343"/>
              <a:gd name="connsiteY7" fmla="*/ 1828085 h 2031206"/>
              <a:gd name="connsiteX8" fmla="*/ 0 w 3385343"/>
              <a:gd name="connsiteY8" fmla="*/ 203121 h 203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5343" h="2031206">
                <a:moveTo>
                  <a:pt x="0" y="203121"/>
                </a:moveTo>
                <a:cubicBezTo>
                  <a:pt x="0" y="90940"/>
                  <a:pt x="90940" y="0"/>
                  <a:pt x="203121" y="0"/>
                </a:cubicBezTo>
                <a:lnTo>
                  <a:pt x="3182222" y="0"/>
                </a:lnTo>
                <a:cubicBezTo>
                  <a:pt x="3294403" y="0"/>
                  <a:pt x="3385343" y="90940"/>
                  <a:pt x="3385343" y="203121"/>
                </a:cubicBezTo>
                <a:lnTo>
                  <a:pt x="3385343" y="1828085"/>
                </a:lnTo>
                <a:cubicBezTo>
                  <a:pt x="3385343" y="1940266"/>
                  <a:pt x="3294403" y="2031206"/>
                  <a:pt x="3182222" y="2031206"/>
                </a:cubicBezTo>
                <a:lnTo>
                  <a:pt x="203121" y="2031206"/>
                </a:lnTo>
                <a:cubicBezTo>
                  <a:pt x="90940" y="2031206"/>
                  <a:pt x="0" y="1940266"/>
                  <a:pt x="0" y="1828085"/>
                </a:cubicBezTo>
                <a:lnTo>
                  <a:pt x="0" y="20312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7142" tIns="307142" rIns="307142" bIns="307142" numCol="1" spcCol="1270" anchor="ctr" anchorCtr="0">
            <a:noAutofit/>
          </a:bodyPr>
          <a:lstStyle/>
          <a:p>
            <a:pPr marL="285750" lvl="0" indent="-285750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solidFill>
                  <a:srgbClr val="000000"/>
                </a:solidFill>
                <a:latin typeface="한양중고딕"/>
                <a:ea typeface="한양중고딕"/>
              </a:rPr>
              <a:t>인공지능 활용 신속한 진단</a:t>
            </a:r>
            <a:r>
              <a:rPr lang="en-US" altLang="ko-KR" sz="1600" b="1" kern="0" dirty="0">
                <a:solidFill>
                  <a:srgbClr val="000000"/>
                </a:solidFill>
                <a:latin typeface="한양중고딕"/>
                <a:ea typeface="한양중고딕"/>
              </a:rPr>
              <a:t>,</a:t>
            </a:r>
            <a:r>
              <a:rPr lang="ko-KR" altLang="en-US" sz="1600" b="1" kern="0" dirty="0">
                <a:solidFill>
                  <a:srgbClr val="000000"/>
                </a:solidFill>
                <a:latin typeface="한양중고딕"/>
                <a:ea typeface="한양중고딕"/>
              </a:rPr>
              <a:t> 분석</a:t>
            </a:r>
            <a:endParaRPr lang="en-US" altLang="ko-KR" sz="1600" b="1" kern="0" dirty="0">
              <a:solidFill>
                <a:srgbClr val="000000"/>
              </a:solidFill>
              <a:latin typeface="한양중고딕"/>
              <a:ea typeface="한양중고딕"/>
            </a:endParaRPr>
          </a:p>
          <a:p>
            <a:pPr marL="285750" lvl="0" indent="-285750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solidFill>
                  <a:srgbClr val="000000"/>
                </a:solidFill>
                <a:latin typeface="한양중고딕"/>
                <a:ea typeface="한양중고딕"/>
              </a:rPr>
              <a:t>환자 맞춤형 정밀 진단기법 기반 마련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F96AD75-E277-4B5D-B9EC-8CCCAF063AEF}"/>
              </a:ext>
            </a:extLst>
          </p:cNvPr>
          <p:cNvSpPr/>
          <p:nvPr/>
        </p:nvSpPr>
        <p:spPr>
          <a:xfrm rot="5400000">
            <a:off x="8622118" y="3526371"/>
            <a:ext cx="1089225" cy="1066801"/>
          </a:xfrm>
          <a:custGeom>
            <a:avLst/>
            <a:gdLst>
              <a:gd name="connsiteX0" fmla="*/ 0 w 717692"/>
              <a:gd name="connsiteY0" fmla="*/ 167913 h 839565"/>
              <a:gd name="connsiteX1" fmla="*/ 358846 w 717692"/>
              <a:gd name="connsiteY1" fmla="*/ 167913 h 839565"/>
              <a:gd name="connsiteX2" fmla="*/ 358846 w 717692"/>
              <a:gd name="connsiteY2" fmla="*/ 0 h 839565"/>
              <a:gd name="connsiteX3" fmla="*/ 717692 w 717692"/>
              <a:gd name="connsiteY3" fmla="*/ 419783 h 839565"/>
              <a:gd name="connsiteX4" fmla="*/ 358846 w 717692"/>
              <a:gd name="connsiteY4" fmla="*/ 839565 h 839565"/>
              <a:gd name="connsiteX5" fmla="*/ 358846 w 717692"/>
              <a:gd name="connsiteY5" fmla="*/ 671652 h 839565"/>
              <a:gd name="connsiteX6" fmla="*/ 0 w 717692"/>
              <a:gd name="connsiteY6" fmla="*/ 671652 h 839565"/>
              <a:gd name="connsiteX7" fmla="*/ 0 w 717692"/>
              <a:gd name="connsiteY7" fmla="*/ 167913 h 83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92" h="839565">
                <a:moveTo>
                  <a:pt x="0" y="167913"/>
                </a:moveTo>
                <a:lnTo>
                  <a:pt x="358846" y="167913"/>
                </a:lnTo>
                <a:lnTo>
                  <a:pt x="358846" y="0"/>
                </a:lnTo>
                <a:lnTo>
                  <a:pt x="717692" y="419783"/>
                </a:lnTo>
                <a:lnTo>
                  <a:pt x="358846" y="839565"/>
                </a:lnTo>
                <a:lnTo>
                  <a:pt x="358846" y="671652"/>
                </a:lnTo>
                <a:lnTo>
                  <a:pt x="0" y="671652"/>
                </a:lnTo>
                <a:lnTo>
                  <a:pt x="0" y="167913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67913" rIns="215308" bIns="167913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/>
          </a:p>
        </p:txBody>
      </p:sp>
    </p:spTree>
    <p:extLst>
      <p:ext uri="{BB962C8B-B14F-4D97-AF65-F5344CB8AC3E}">
        <p14:creationId xmlns:p14="http://schemas.microsoft.com/office/powerpoint/2010/main" val="18960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ko-KR" altLang="en-US" dirty="0"/>
              <a:t>연구 목표</a:t>
            </a:r>
            <a:endParaRPr lang="en-US" altLang="ko-KR" dirty="0"/>
          </a:p>
          <a:p>
            <a:pPr lvl="1"/>
            <a:r>
              <a:rPr lang="en-US" altLang="ko-KR" dirty="0"/>
              <a:t>Brain glioma patient survival analysis with </a:t>
            </a:r>
            <a:r>
              <a:rPr lang="en-US" altLang="ko-KR" dirty="0">
                <a:solidFill>
                  <a:schemeClr val="accent2"/>
                </a:solidFill>
              </a:rPr>
              <a:t>MR image feature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41" y="2918062"/>
            <a:ext cx="9578734" cy="3620192"/>
          </a:xfrm>
          <a:prstGeom prst="rect">
            <a:avLst/>
          </a:prstGeom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  <a:endParaRPr lang="ko-KR" altLang="en-US" sz="6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E1B1BB-04CA-456D-9BDE-D20D0AA9C278}"/>
              </a:ext>
            </a:extLst>
          </p:cNvPr>
          <p:cNvGrpSpPr/>
          <p:nvPr/>
        </p:nvGrpSpPr>
        <p:grpSpPr>
          <a:xfrm>
            <a:off x="2910112" y="2840705"/>
            <a:ext cx="3217138" cy="3861286"/>
            <a:chOff x="2875732" y="2800674"/>
            <a:chExt cx="3322063" cy="40858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BE96C-1185-4BF1-8412-0C85DEDF2DE6}"/>
                </a:ext>
              </a:extLst>
            </p:cNvPr>
            <p:cNvSpPr txBox="1"/>
            <p:nvPr/>
          </p:nvSpPr>
          <p:spPr>
            <a:xfrm>
              <a:off x="3998121" y="6337730"/>
              <a:ext cx="2199674" cy="5488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Skull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stripping of all modalities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81BED6-D941-4B3F-B894-4071531FA4D4}"/>
                </a:ext>
              </a:extLst>
            </p:cNvPr>
            <p:cNvSpPr txBox="1"/>
            <p:nvPr/>
          </p:nvSpPr>
          <p:spPr>
            <a:xfrm>
              <a:off x="2875732" y="2800674"/>
              <a:ext cx="2199674" cy="5488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Coregister T1ce, T2, FLAIR to T1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75B611-5E47-4BCC-8318-7C202D1D9300}"/>
              </a:ext>
            </a:extLst>
          </p:cNvPr>
          <p:cNvGrpSpPr/>
          <p:nvPr/>
        </p:nvGrpSpPr>
        <p:grpSpPr>
          <a:xfrm>
            <a:off x="660127" y="3460285"/>
            <a:ext cx="11522102" cy="2691498"/>
            <a:chOff x="684277" y="2540359"/>
            <a:chExt cx="11522102" cy="2691498"/>
          </a:xfrm>
        </p:grpSpPr>
        <p:pic>
          <p:nvPicPr>
            <p:cNvPr id="8" name="_x720118880" descr="EMB000013ec43ab">
              <a:extLst>
                <a:ext uri="{FF2B5EF4-FFF2-40B4-BE49-F238E27FC236}">
                  <a16:creationId xmlns:a16="http://schemas.microsoft.com/office/drawing/2014/main" id="{903AEE45-ACE0-4389-BA40-95C0CDBD2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"/>
            <a:stretch/>
          </p:blipFill>
          <p:spPr bwMode="auto">
            <a:xfrm>
              <a:off x="9696286" y="2990366"/>
              <a:ext cx="2510093" cy="1631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A66D3B2-93D4-4C3D-B073-6E9109B9FC9C}"/>
                </a:ext>
              </a:extLst>
            </p:cNvPr>
            <p:cNvCxnSpPr>
              <a:cxnSpLocks/>
            </p:cNvCxnSpPr>
            <p:nvPr/>
          </p:nvCxnSpPr>
          <p:spPr>
            <a:xfrm>
              <a:off x="2665885" y="3812175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B4CCAA-88A9-42B5-AB58-8ADBCCE249FB}"/>
                </a:ext>
              </a:extLst>
            </p:cNvPr>
            <p:cNvGrpSpPr/>
            <p:nvPr/>
          </p:nvGrpSpPr>
          <p:grpSpPr>
            <a:xfrm>
              <a:off x="684277" y="2924881"/>
              <a:ext cx="1717621" cy="1906275"/>
              <a:chOff x="296677" y="2345798"/>
              <a:chExt cx="954353" cy="118665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52E92-C22D-4621-8080-1D66370E8B1A}"/>
                  </a:ext>
                </a:extLst>
              </p:cNvPr>
              <p:cNvSpPr txBox="1"/>
              <p:nvPr/>
            </p:nvSpPr>
            <p:spPr>
              <a:xfrm>
                <a:off x="483186" y="3261606"/>
                <a:ext cx="615553" cy="270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rPr>
                  <a:t>MRI</a:t>
                </a:r>
                <a:r>
                  <a:rPr kumimoji="1" lang="en-US" altLang="ko-KR" sz="11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rPr>
                  <a:t>(4ch)</a:t>
                </a:r>
                <a:endParaRPr kumimoji="1" lang="ko-KR" altLang="en-US" sz="1100" b="1" i="0" u="none" strike="noStrike" kern="1200" cap="none" spc="-1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D2F7A24-F1E2-4A21-A320-3EFB862B3E0F}"/>
                  </a:ext>
                </a:extLst>
              </p:cNvPr>
              <p:cNvGrpSpPr/>
              <p:nvPr/>
            </p:nvGrpSpPr>
            <p:grpSpPr>
              <a:xfrm>
                <a:off x="296677" y="2345798"/>
                <a:ext cx="954353" cy="942285"/>
                <a:chOff x="2003498" y="2040808"/>
                <a:chExt cx="954353" cy="94228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034394A5-B1BB-4228-94C6-B406E9EC16CD}"/>
                    </a:ext>
                  </a:extLst>
                </p:cNvPr>
                <p:cNvGrpSpPr/>
                <p:nvPr/>
              </p:nvGrpSpPr>
              <p:grpSpPr>
                <a:xfrm>
                  <a:off x="2251984" y="2040808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51" name="모서리가 둥근 직사각형 114">
                    <a:extLst>
                      <a:ext uri="{FF2B5EF4-FFF2-40B4-BE49-F238E27FC236}">
                        <a16:creationId xmlns:a16="http://schemas.microsoft.com/office/drawing/2014/main" id="{641D81BB-D743-4FE0-8210-00C323742E01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F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AAEF887-0ED5-4E47-8BD5-D6A019DFF807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2B3649A1-F10D-492C-9614-0D2EA4831E70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C5F45DCF-043F-4038-A69C-49D99CE50A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BA09E5C-B026-4613-8DC1-BCCDF57B93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9E2316E-80BA-4992-998B-BBA07F4E5D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6342CAD-6644-4E79-9AD6-7D5FE90885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58" name="모서리가 둥근 직사각형 121">
                    <a:extLst>
                      <a:ext uri="{FF2B5EF4-FFF2-40B4-BE49-F238E27FC236}">
                        <a16:creationId xmlns:a16="http://schemas.microsoft.com/office/drawing/2014/main" id="{5A57C3A9-F3C8-460C-B315-F48DD2A80A9D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2CE1C236-FE74-4DD6-A3F2-3FCCBC45B8D8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86ABA81-BE32-4C24-835B-19FA40D45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F3FB806-9740-4D0B-A51A-9024988E465B}"/>
                    </a:ext>
                  </a:extLst>
                </p:cNvPr>
                <p:cNvGrpSpPr/>
                <p:nvPr/>
              </p:nvGrpSpPr>
              <p:grpSpPr>
                <a:xfrm>
                  <a:off x="2003498" y="2189815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41" name="모서리가 둥근 직사각형 88">
                    <a:extLst>
                      <a:ext uri="{FF2B5EF4-FFF2-40B4-BE49-F238E27FC236}">
                        <a16:creationId xmlns:a16="http://schemas.microsoft.com/office/drawing/2014/main" id="{F46D1690-2840-4EB4-94C4-4614C090C441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2D05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6BA058DC-7CD5-4E05-83BD-0124256EBA56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D2FF5897-EE4D-4276-BE99-EE75D1A2E29B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96D42926-A9AC-4585-A8DE-906599563F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5E443F2-5C4A-4819-B382-CFC7D5C71C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8F179F71-3EB8-47BF-9705-48A6CE537F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DEA8131E-20B2-4E97-AECF-BDAE82587C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48" name="모서리가 둥근 직사각형 95">
                    <a:extLst>
                      <a:ext uri="{FF2B5EF4-FFF2-40B4-BE49-F238E27FC236}">
                        <a16:creationId xmlns:a16="http://schemas.microsoft.com/office/drawing/2014/main" id="{13383E0B-0331-48C8-B04D-62D9A9C9ADDA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2D05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7C86C858-16C3-4E0A-9365-95859DCC7660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1F50FC1-1280-4D53-99F3-794FC3873B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A9C4005D-590B-494D-A353-471FA6B035FE}"/>
                    </a:ext>
                  </a:extLst>
                </p:cNvPr>
                <p:cNvGrpSpPr/>
                <p:nvPr/>
              </p:nvGrpSpPr>
              <p:grpSpPr>
                <a:xfrm>
                  <a:off x="2497784" y="2187935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31" name="모서리가 둥근 직사각형 101">
                    <a:extLst>
                      <a:ext uri="{FF2B5EF4-FFF2-40B4-BE49-F238E27FC236}">
                        <a16:creationId xmlns:a16="http://schemas.microsoft.com/office/drawing/2014/main" id="{553FC1BF-5899-4AA6-A70D-E13995BBF264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2EDA2410-7F13-439F-8BFF-0A09951EA6D7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A7FC99C8-5D58-4EC0-A275-43B65623F0D9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A2B2415-A916-49F5-BE95-7A0314BA63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08B00E0B-2F45-4957-9BDC-D3000698CF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61E40E28-CAE2-494A-8174-CE6D3ED1BA2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0A4E282-4DCB-4159-BCC6-8A0A33CFA2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38" name="모서리가 둥근 직사각형 108">
                    <a:extLst>
                      <a:ext uri="{FF2B5EF4-FFF2-40B4-BE49-F238E27FC236}">
                        <a16:creationId xmlns:a16="http://schemas.microsoft.com/office/drawing/2014/main" id="{0556466E-DA16-4229-8E65-78448C340EC9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8002E2D2-6263-4322-982A-8E8766B0C78F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7B2C5A94-0EE9-4D32-8282-2F9A6FD3C9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49CC5A9-13DA-49B0-9B14-7220ED9B7A28}"/>
                    </a:ext>
                  </a:extLst>
                </p:cNvPr>
                <p:cNvGrpSpPr/>
                <p:nvPr/>
              </p:nvGrpSpPr>
              <p:grpSpPr>
                <a:xfrm>
                  <a:off x="2242104" y="2326812"/>
                  <a:ext cx="487550" cy="656281"/>
                  <a:chOff x="4988029" y="2901115"/>
                  <a:chExt cx="1685928" cy="2269394"/>
                </a:xfrm>
              </p:grpSpPr>
              <p:sp>
                <p:nvSpPr>
                  <p:cNvPr id="21" name="모서리가 둥근 직사각형 75">
                    <a:extLst>
                      <a:ext uri="{FF2B5EF4-FFF2-40B4-BE49-F238E27FC236}">
                        <a16:creationId xmlns:a16="http://schemas.microsoft.com/office/drawing/2014/main" id="{15CAFCB9-27CD-4561-AF04-7AA498D42A9E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7518C35D-CDEC-483D-8BA7-9DA1C90AE37A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9649FB99-6D0B-4533-8539-C0C01F1B9C39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ED1EDFA0-D56A-48D2-81ED-495FC00001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F5D035D0-2B00-40BA-BD88-B5CB242A12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905EE2B-C253-435E-B339-D2F3D8EA98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7BFF94D0-D483-440F-8357-FEA31CADE9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28" name="모서리가 둥근 직사각형 82">
                    <a:extLst>
                      <a:ext uri="{FF2B5EF4-FFF2-40B4-BE49-F238E27FC236}">
                        <a16:creationId xmlns:a16="http://schemas.microsoft.com/office/drawing/2014/main" id="{B14A378B-6A07-4CF5-A6FD-B8F291051F82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234233BA-8100-4300-B4A6-E0DA757A9B1F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66F49E09-FF9A-4BA9-B2E9-0A521841C7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12F644-7FBC-47CF-96B1-A4DDDA9B3988}"/>
                </a:ext>
              </a:extLst>
            </p:cNvPr>
            <p:cNvSpPr txBox="1"/>
            <p:nvPr/>
          </p:nvSpPr>
          <p:spPr>
            <a:xfrm>
              <a:off x="6793104" y="3477218"/>
              <a:ext cx="2199674" cy="789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Manually find tumor location and extract tumor region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66116E-E5A4-4228-AA07-B03FF93E4DD6}"/>
                </a:ext>
              </a:extLst>
            </p:cNvPr>
            <p:cNvSpPr txBox="1"/>
            <p:nvPr/>
          </p:nvSpPr>
          <p:spPr>
            <a:xfrm>
              <a:off x="9755380" y="4531283"/>
              <a:ext cx="2199674" cy="518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From test data set,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extract 4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channel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image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7AAA5D1-9FFE-4ACB-B6F3-7E688112EDD2}"/>
                </a:ext>
              </a:extLst>
            </p:cNvPr>
            <p:cNvCxnSpPr>
              <a:cxnSpLocks/>
            </p:cNvCxnSpPr>
            <p:nvPr/>
          </p:nvCxnSpPr>
          <p:spPr>
            <a:xfrm>
              <a:off x="5813912" y="3819030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CB778C4-505E-4332-93BE-6C1EF7499C88}"/>
                </a:ext>
              </a:extLst>
            </p:cNvPr>
            <p:cNvCxnSpPr>
              <a:cxnSpLocks/>
            </p:cNvCxnSpPr>
            <p:nvPr/>
          </p:nvCxnSpPr>
          <p:spPr>
            <a:xfrm>
              <a:off x="8797136" y="3800549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250355A-4E0E-43F4-9162-6C6AB4906C23}"/>
                </a:ext>
              </a:extLst>
            </p:cNvPr>
            <p:cNvGrpSpPr/>
            <p:nvPr/>
          </p:nvGrpSpPr>
          <p:grpSpPr>
            <a:xfrm>
              <a:off x="3776108" y="2540359"/>
              <a:ext cx="1677500" cy="2691498"/>
              <a:chOff x="899354" y="1407573"/>
              <a:chExt cx="1984072" cy="3621917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522EF14E-EA07-49AE-BAFA-B028052108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495" t="13812" r="7697" b="7717"/>
              <a:stretch/>
            </p:blipFill>
            <p:spPr>
              <a:xfrm>
                <a:off x="899354" y="2320830"/>
                <a:ext cx="863068" cy="874790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79D4C72-C7B1-416C-AB5B-6B1F90CA64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8317" t="13812" r="7875" b="7717"/>
              <a:stretch/>
            </p:blipFill>
            <p:spPr>
              <a:xfrm>
                <a:off x="899354" y="4146299"/>
                <a:ext cx="863068" cy="874790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6F1D9D5A-085B-417F-9F83-7ED789AC8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8849" t="13812" r="7344" b="7717"/>
              <a:stretch/>
            </p:blipFill>
            <p:spPr>
              <a:xfrm>
                <a:off x="899354" y="1407573"/>
                <a:ext cx="865678" cy="87743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CAC94090-4549-4924-B425-967669AF76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8495" t="13812" r="7697" b="7717"/>
              <a:stretch/>
            </p:blipFill>
            <p:spPr>
              <a:xfrm>
                <a:off x="899354" y="3236472"/>
                <a:ext cx="863068" cy="874789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66CE4DB-7BD9-429A-88C0-AA1FD8C11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446" t="13812" r="7698" b="7717"/>
              <a:stretch/>
            </p:blipFill>
            <p:spPr>
              <a:xfrm>
                <a:off x="2017133" y="4154699"/>
                <a:ext cx="863716" cy="87479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97B75EBD-138B-4D1D-9ED8-43436975B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28623" t="13812" r="7520" b="7717"/>
              <a:stretch/>
            </p:blipFill>
            <p:spPr>
              <a:xfrm>
                <a:off x="2017133" y="1418028"/>
                <a:ext cx="863716" cy="87479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B60158E1-7158-49E3-B31A-B38DC14314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8447" t="13812" r="8563" b="7717"/>
              <a:stretch/>
            </p:blipFill>
            <p:spPr>
              <a:xfrm>
                <a:off x="2015185" y="2330846"/>
                <a:ext cx="868241" cy="874790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CD2A7C73-EEDA-46C2-9188-16A3946A82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8446" t="13812" r="8564" b="7717"/>
              <a:stretch/>
            </p:blipFill>
            <p:spPr>
              <a:xfrm>
                <a:off x="2028833" y="3245435"/>
                <a:ext cx="854593" cy="877436"/>
              </a:xfrm>
              <a:prstGeom prst="rect">
                <a:avLst/>
              </a:prstGeom>
            </p:spPr>
          </p:pic>
        </p:grpSp>
      </p:grp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7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Data pre-processing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7943" cy="210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Data</a:t>
            </a:r>
          </a:p>
          <a:p>
            <a:pPr lvl="1"/>
            <a:r>
              <a:rPr lang="en-US" altLang="ko-KR" dirty="0"/>
              <a:t>BRATS 2015 for training</a:t>
            </a:r>
          </a:p>
          <a:p>
            <a:pPr lvl="1"/>
            <a:r>
              <a:rPr lang="en-US" altLang="ko-KR" dirty="0"/>
              <a:t>SNUH for Test and analysis</a:t>
            </a:r>
          </a:p>
          <a:p>
            <a:pPr lvl="2"/>
            <a:r>
              <a:rPr lang="en-US" altLang="ko-KR" dirty="0"/>
              <a:t>Survival time, gender, IDH mutation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923212F-814F-4F7B-8282-579617F0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94444"/>
              </p:ext>
            </p:extLst>
          </p:nvPr>
        </p:nvGraphicFramePr>
        <p:xfrm>
          <a:off x="0" y="4115594"/>
          <a:ext cx="5778500" cy="264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3746647752"/>
                    </a:ext>
                  </a:extLst>
                </a:gridCol>
                <a:gridCol w="961141">
                  <a:extLst>
                    <a:ext uri="{9D8B030D-6E8A-4147-A177-3AD203B41FA5}">
                      <a16:colId xmlns:a16="http://schemas.microsoft.com/office/drawing/2014/main" val="1011051911"/>
                    </a:ext>
                  </a:extLst>
                </a:gridCol>
                <a:gridCol w="1262054">
                  <a:extLst>
                    <a:ext uri="{9D8B030D-6E8A-4147-A177-3AD203B41FA5}">
                      <a16:colId xmlns:a16="http://schemas.microsoft.com/office/drawing/2014/main" val="1131748688"/>
                    </a:ext>
                  </a:extLst>
                </a:gridCol>
                <a:gridCol w="2110679">
                  <a:extLst>
                    <a:ext uri="{9D8B030D-6E8A-4147-A177-3AD203B41FA5}">
                      <a16:colId xmlns:a16="http://schemas.microsoft.com/office/drawing/2014/main" val="3091317596"/>
                    </a:ext>
                  </a:extLst>
                </a:gridCol>
              </a:tblGrid>
              <a:tr h="38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SNUH</a:t>
                      </a:r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original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Astro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689186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Total Subjects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5186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skull stripped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17385"/>
                  </a:ext>
                </a:extLst>
              </a:tr>
              <a:tr h="60530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Data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(Tumor not found)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53207"/>
                  </a:ext>
                </a:extLst>
              </a:tr>
              <a:tr h="90278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Slices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(manually selected)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7498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5618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1EBCEE0-0360-4FCB-B8A7-8D0A68F5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87522"/>
              </p:ext>
            </p:extLst>
          </p:nvPr>
        </p:nvGraphicFramePr>
        <p:xfrm>
          <a:off x="5894533" y="2192131"/>
          <a:ext cx="5432133" cy="123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711">
                  <a:extLst>
                    <a:ext uri="{9D8B030D-6E8A-4147-A177-3AD203B41FA5}">
                      <a16:colId xmlns:a16="http://schemas.microsoft.com/office/drawing/2014/main" val="3746647752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011051911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131748688"/>
                    </a:ext>
                  </a:extLst>
                </a:gridCol>
              </a:tblGrid>
              <a:tr h="411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BRATS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LGG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689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Subjects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5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Slices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30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7D21EA-91B9-434A-B12F-1BA94DFAD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742739"/>
                  </p:ext>
                </p:extLst>
              </p:nvPr>
            </p:nvGraphicFramePr>
            <p:xfrm>
              <a:off x="5817588" y="4115594"/>
              <a:ext cx="6374412" cy="2649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1465">
                      <a:extLst>
                        <a:ext uri="{9D8B030D-6E8A-4147-A177-3AD203B41FA5}">
                          <a16:colId xmlns:a16="http://schemas.microsoft.com/office/drawing/2014/main" val="3084568772"/>
                        </a:ext>
                      </a:extLst>
                    </a:gridCol>
                    <a:gridCol w="1145502">
                      <a:extLst>
                        <a:ext uri="{9D8B030D-6E8A-4147-A177-3AD203B41FA5}">
                          <a16:colId xmlns:a16="http://schemas.microsoft.com/office/drawing/2014/main" val="2435949480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1823967192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2281521246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634359661"/>
                        </a:ext>
                      </a:extLst>
                    </a:gridCol>
                  </a:tblGrid>
                  <a:tr h="564737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Characteristic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Total,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361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Astro (Grade2,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42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AA (Grade3, 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65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GBM (Grade4,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254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745973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Survival time (day)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74015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Range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8−3120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27−3120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68−2160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8−2121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7585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Median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419 ±486.3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1281±822.1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512.5 ±497.4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407 ±367.8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171738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Gender, female (%)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147 (40.7)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 (38.1)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 (60)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149 (58.7)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363406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IDH mutation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39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78777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IDH wild type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225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186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344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7D21EA-91B9-434A-B12F-1BA94DFAD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742739"/>
                  </p:ext>
                </p:extLst>
              </p:nvPr>
            </p:nvGraphicFramePr>
            <p:xfrm>
              <a:off x="5817588" y="4115594"/>
              <a:ext cx="6374412" cy="2649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1465">
                      <a:extLst>
                        <a:ext uri="{9D8B030D-6E8A-4147-A177-3AD203B41FA5}">
                          <a16:colId xmlns:a16="http://schemas.microsoft.com/office/drawing/2014/main" val="3084568772"/>
                        </a:ext>
                      </a:extLst>
                    </a:gridCol>
                    <a:gridCol w="1145502">
                      <a:extLst>
                        <a:ext uri="{9D8B030D-6E8A-4147-A177-3AD203B41FA5}">
                          <a16:colId xmlns:a16="http://schemas.microsoft.com/office/drawing/2014/main" val="2435949480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1823967192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2281521246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634359661"/>
                        </a:ext>
                      </a:extLst>
                    </a:gridCol>
                  </a:tblGrid>
                  <a:tr h="564737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Characteristic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894" t="-8602" r="-343617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785" t="-8602" r="-201869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442" t="-8602" r="-100930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252" t="-8602" r="-1402" b="-369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745973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Survival time (day)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74015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Range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277193" r="-343617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277193" r="-201869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277193" r="-100930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277193" r="-1402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7585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Median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377193" r="-343617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377193" r="-201869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377193" r="-100930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377193" r="-1402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171738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Gender, female (%)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477193" r="-343617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477193" r="-201869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477193" r="-100930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477193" r="-1402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363406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IDH mutation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577193" r="-343617" b="-1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39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78777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IDH wild type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894" t="-677193" r="-343617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28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186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344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E47FA2B-5891-4D90-9067-08A7A790A57C}"/>
              </a:ext>
            </a:extLst>
          </p:cNvPr>
          <p:cNvSpPr txBox="1"/>
          <p:nvPr/>
        </p:nvSpPr>
        <p:spPr>
          <a:xfrm>
            <a:off x="7830680" y="1798570"/>
            <a:ext cx="23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BRATS 2015 data 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F3637-98A2-4543-8404-F74F433C527D}"/>
              </a:ext>
            </a:extLst>
          </p:cNvPr>
          <p:cNvSpPr txBox="1"/>
          <p:nvPr/>
        </p:nvSpPr>
        <p:spPr>
          <a:xfrm>
            <a:off x="1715136" y="3807915"/>
            <a:ext cx="234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SNUH data </a:t>
            </a:r>
            <a:r>
              <a:rPr lang="ko-KR" altLang="en-US" sz="1600" dirty="0"/>
              <a:t>처리현황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D04226-FB51-4DB4-9ADA-C27969413C1C}"/>
              </a:ext>
            </a:extLst>
          </p:cNvPr>
          <p:cNvSpPr txBox="1"/>
          <p:nvPr/>
        </p:nvSpPr>
        <p:spPr>
          <a:xfrm>
            <a:off x="7936545" y="3807915"/>
            <a:ext cx="312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처리된 </a:t>
            </a:r>
            <a:r>
              <a:rPr lang="en-US" altLang="ko-KR" sz="1600" dirty="0"/>
              <a:t>SNUH data </a:t>
            </a:r>
            <a:r>
              <a:rPr lang="ko-KR" altLang="en-US" sz="1600" dirty="0"/>
              <a:t>정리현황</a:t>
            </a:r>
          </a:p>
        </p:txBody>
      </p:sp>
    </p:spTree>
    <p:extLst>
      <p:ext uri="{BB962C8B-B14F-4D97-AF65-F5344CB8AC3E}">
        <p14:creationId xmlns:p14="http://schemas.microsoft.com/office/powerpoint/2010/main" val="31428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Model learning </a:t>
            </a:r>
            <a:r>
              <a:rPr lang="en-US" altLang="ko-KR" dirty="0">
                <a:solidFill>
                  <a:schemeClr val="accent2"/>
                </a:solidFill>
              </a:rPr>
              <a:t>&amp; </a:t>
            </a:r>
            <a:r>
              <a:rPr lang="en-US" altLang="ko-KR" b="1" dirty="0">
                <a:solidFill>
                  <a:schemeClr val="accent2"/>
                </a:solidFill>
              </a:rPr>
              <a:t>Imaging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feature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extraction</a:t>
            </a:r>
          </a:p>
          <a:p>
            <a:pPr lvl="1"/>
            <a:r>
              <a:rPr lang="en-US" altLang="ko-KR" dirty="0"/>
              <a:t>Model learning: </a:t>
            </a:r>
            <a:r>
              <a:rPr lang="en-US" altLang="ko-KR" b="1" dirty="0"/>
              <a:t>image classification</a:t>
            </a:r>
            <a:r>
              <a:rPr lang="en-US" altLang="ko-KR" dirty="0"/>
              <a:t> LGG(grade2) vs HGG(grade3,4)</a:t>
            </a:r>
          </a:p>
          <a:p>
            <a:pPr lvl="2"/>
            <a:r>
              <a:rPr lang="en-US" altLang="ko-KR" dirty="0"/>
              <a:t>HGG 3</a:t>
            </a:r>
            <a:r>
              <a:rPr lang="ko-KR" altLang="en-US" dirty="0"/>
              <a:t>등분</a:t>
            </a:r>
            <a:r>
              <a:rPr lang="en-US" altLang="ko-KR" dirty="0"/>
              <a:t>, LGG </a:t>
            </a:r>
            <a:r>
              <a:rPr lang="ko-KR" altLang="en-US" dirty="0"/>
              <a:t>전체 사용하여 </a:t>
            </a:r>
            <a:r>
              <a:rPr lang="en-US" altLang="ko-KR" dirty="0"/>
              <a:t>class imbalance </a:t>
            </a:r>
            <a:r>
              <a:rPr lang="ko-KR" altLang="en-US" dirty="0"/>
              <a:t>대처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InceptionV3 network trained with BRATS 2015 HGG/LGG data</a:t>
            </a:r>
          </a:p>
          <a:p>
            <a:pPr lvl="2"/>
            <a:r>
              <a:rPr lang="ko-KR" altLang="en-US" dirty="0"/>
              <a:t>학습 후 </a:t>
            </a:r>
            <a:r>
              <a:rPr lang="en-US" altLang="ko-KR" dirty="0"/>
              <a:t>SNUH test set</a:t>
            </a:r>
            <a:r>
              <a:rPr lang="ko-KR" altLang="en-US" dirty="0"/>
              <a:t>으로 </a:t>
            </a:r>
            <a:r>
              <a:rPr lang="en-US" altLang="ko-KR" dirty="0"/>
              <a:t>Imaging feature </a:t>
            </a:r>
            <a:r>
              <a:rPr lang="ko-KR" altLang="en-US" dirty="0"/>
              <a:t>추출</a:t>
            </a:r>
            <a:r>
              <a:rPr lang="en-US" altLang="ko-KR" dirty="0"/>
              <a:t>: one feature vector for one image</a:t>
            </a:r>
          </a:p>
          <a:p>
            <a:pPr lvl="2"/>
            <a:r>
              <a:rPr lang="ko-KR" altLang="en-US" dirty="0"/>
              <a:t>한 개체에서 나온 </a:t>
            </a:r>
            <a:r>
              <a:rPr lang="en-US" altLang="ko-KR" dirty="0"/>
              <a:t>feature vector element-wise averaged</a:t>
            </a:r>
          </a:p>
          <a:p>
            <a:pPr lvl="3"/>
            <a:endParaRPr lang="en-US" altLang="ko-KR" dirty="0"/>
          </a:p>
          <a:p>
            <a:pPr lvl="2"/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F3BFCF-3A53-4A6D-83C6-C5BE74583E41}"/>
              </a:ext>
            </a:extLst>
          </p:cNvPr>
          <p:cNvGrpSpPr/>
          <p:nvPr/>
        </p:nvGrpSpPr>
        <p:grpSpPr>
          <a:xfrm>
            <a:off x="838200" y="4319292"/>
            <a:ext cx="10626306" cy="1658248"/>
            <a:chOff x="332509" y="3387073"/>
            <a:chExt cx="11479035" cy="1853456"/>
          </a:xfrm>
        </p:grpSpPr>
        <p:pic>
          <p:nvPicPr>
            <p:cNvPr id="15" name="Picture 2" descr="inception v3에 대한 이미지 검색결과">
              <a:extLst>
                <a:ext uri="{FF2B5EF4-FFF2-40B4-BE49-F238E27FC236}">
                  <a16:creationId xmlns:a16="http://schemas.microsoft.com/office/drawing/2014/main" id="{E1D1B231-CBEA-4B6D-9B28-ECDDD7A08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205" y="3387073"/>
              <a:ext cx="4548659" cy="185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6DEFCF-BA63-4384-98D4-396842A73A6B}"/>
                </a:ext>
              </a:extLst>
            </p:cNvPr>
            <p:cNvSpPr/>
            <p:nvPr/>
          </p:nvSpPr>
          <p:spPr>
            <a:xfrm>
              <a:off x="6348954" y="3740829"/>
              <a:ext cx="177386" cy="61158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93BFCCE-B304-48B2-B09D-4A3F677BD0E7}"/>
                </a:ext>
              </a:extLst>
            </p:cNvPr>
            <p:cNvGrpSpPr/>
            <p:nvPr/>
          </p:nvGrpSpPr>
          <p:grpSpPr>
            <a:xfrm>
              <a:off x="7181046" y="3799927"/>
              <a:ext cx="4630498" cy="518668"/>
              <a:chOff x="2620881" y="4867499"/>
              <a:chExt cx="8021432" cy="75609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F7F661D-E6FA-4F51-B340-1663BAF31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8" t="7312" r="17480" b="11309"/>
              <a:stretch/>
            </p:blipFill>
            <p:spPr>
              <a:xfrm>
                <a:off x="4743360" y="4903134"/>
                <a:ext cx="735854" cy="720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E5E0583-F353-4514-8908-C0F7C522C4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39" t="6390" r="14838" b="9669"/>
              <a:stretch/>
            </p:blipFill>
            <p:spPr>
              <a:xfrm>
                <a:off x="9156029" y="4903596"/>
                <a:ext cx="739784" cy="72000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BDD80E9-31E9-4368-91A5-C54F38370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40" t="6391" r="16015" b="9668"/>
              <a:stretch/>
            </p:blipFill>
            <p:spPr>
              <a:xfrm>
                <a:off x="5439720" y="4903136"/>
                <a:ext cx="726219" cy="7200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696B431-2BFC-4C6B-9D24-7A224ED46D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59" t="5990" r="15413" b="10070"/>
              <a:stretch/>
            </p:blipFill>
            <p:spPr>
              <a:xfrm>
                <a:off x="9867084" y="4903594"/>
                <a:ext cx="775229" cy="7200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37E5DA-83D3-4E64-BAFB-45CD2E41A4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8" t="4881" r="9700" b="11619"/>
              <a:stretch/>
            </p:blipFill>
            <p:spPr>
              <a:xfrm>
                <a:off x="2620881" y="4867499"/>
                <a:ext cx="736240" cy="7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38FF4DB-82A2-4460-8D7B-A76980E5F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7" t="6847" r="16502" b="9212"/>
              <a:stretch/>
            </p:blipFill>
            <p:spPr>
              <a:xfrm>
                <a:off x="7069641" y="489308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1959421-32A5-43A2-9C25-C487E01C1D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7" t="6847" r="16502" b="9212"/>
              <a:stretch/>
            </p:blipFill>
            <p:spPr>
              <a:xfrm>
                <a:off x="3337769" y="4893088"/>
                <a:ext cx="714639" cy="72000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9BAF91F-B725-43C6-BFD5-6A282C699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7" t="6847" r="17094" b="9212"/>
              <a:stretch/>
            </p:blipFill>
            <p:spPr>
              <a:xfrm>
                <a:off x="7776838" y="489308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9C9BD14-FA03-43CA-B345-AD6BA61E25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7" t="6453" r="17094" b="9606"/>
              <a:stretch/>
            </p:blipFill>
            <p:spPr>
              <a:xfrm>
                <a:off x="4035762" y="487490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CBE8BD6-C351-4D46-A2E1-E7315633F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0" t="6059" r="15911" b="8817"/>
              <a:stretch/>
            </p:blipFill>
            <p:spPr>
              <a:xfrm>
                <a:off x="8473986" y="4893088"/>
                <a:ext cx="709382" cy="72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8708823-4109-45E0-AB7E-335450C73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311361" y="4970745"/>
                    <a:ext cx="643755" cy="6141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96537A8-E753-4E51-9EF5-5D1664F8E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361" y="4970745"/>
                    <a:ext cx="643755" cy="6141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EBBB5A9A-D213-4C6B-B393-4FCE38670AAB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6526340" y="4046622"/>
              <a:ext cx="654706" cy="2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957179-CEB9-4091-B4E0-DD16AD301C99}"/>
                </a:ext>
              </a:extLst>
            </p:cNvPr>
            <p:cNvSpPr txBox="1"/>
            <p:nvPr/>
          </p:nvSpPr>
          <p:spPr>
            <a:xfrm>
              <a:off x="5395207" y="4384921"/>
              <a:ext cx="21996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Imaging feature</a:t>
              </a:r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966494-E7AC-4C87-9719-F55927931B87}"/>
                </a:ext>
              </a:extLst>
            </p:cNvPr>
            <p:cNvCxnSpPr>
              <a:cxnSpLocks/>
            </p:cNvCxnSpPr>
            <p:nvPr/>
          </p:nvCxnSpPr>
          <p:spPr>
            <a:xfrm>
              <a:off x="1384335" y="4070576"/>
              <a:ext cx="566781" cy="2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_x720118880" descr="EMB000013ec43ab">
              <a:extLst>
                <a:ext uri="{FF2B5EF4-FFF2-40B4-BE49-F238E27FC236}">
                  <a16:creationId xmlns:a16="http://schemas.microsoft.com/office/drawing/2014/main" id="{6372DE81-ED9E-418C-AB6F-387B511F1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"/>
            <a:stretch/>
          </p:blipFill>
          <p:spPr bwMode="auto">
            <a:xfrm>
              <a:off x="332509" y="3719090"/>
              <a:ext cx="1082503" cy="7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58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Clustering &amp; Survival analysis</a:t>
            </a:r>
          </a:p>
          <a:p>
            <a:pPr lvl="1"/>
            <a:r>
              <a:rPr lang="en-US" altLang="ko-KR" dirty="0"/>
              <a:t>Subject clustering: </a:t>
            </a:r>
            <a:r>
              <a:rPr lang="en-US" altLang="ko-KR" b="1" dirty="0"/>
              <a:t>Louvain method</a:t>
            </a:r>
          </a:p>
          <a:p>
            <a:pPr lvl="2"/>
            <a:r>
              <a:rPr lang="en-US" altLang="ko-KR" dirty="0"/>
              <a:t>Imaging feature similarity of Euclidean distance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Survival plotting: </a:t>
            </a:r>
            <a:r>
              <a:rPr lang="en-US" altLang="ko-KR" b="1" dirty="0"/>
              <a:t>Kaplan-Meier plot</a:t>
            </a:r>
          </a:p>
          <a:p>
            <a:pPr lvl="2"/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F3BFCF-3A53-4A6D-83C6-C5BE74583E41}"/>
              </a:ext>
            </a:extLst>
          </p:cNvPr>
          <p:cNvGrpSpPr/>
          <p:nvPr/>
        </p:nvGrpSpPr>
        <p:grpSpPr>
          <a:xfrm>
            <a:off x="2758388" y="4001293"/>
            <a:ext cx="6347512" cy="2720182"/>
            <a:chOff x="7181046" y="3799927"/>
            <a:chExt cx="4630498" cy="220331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93BFCCE-B304-48B2-B09D-4A3F677BD0E7}"/>
                </a:ext>
              </a:extLst>
            </p:cNvPr>
            <p:cNvGrpSpPr/>
            <p:nvPr/>
          </p:nvGrpSpPr>
          <p:grpSpPr>
            <a:xfrm>
              <a:off x="7181046" y="3799927"/>
              <a:ext cx="4630498" cy="518668"/>
              <a:chOff x="2620881" y="4867499"/>
              <a:chExt cx="8021432" cy="75609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F7F661D-E6FA-4F51-B340-1663BAF31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8" t="7312" r="17480" b="11309"/>
              <a:stretch/>
            </p:blipFill>
            <p:spPr>
              <a:xfrm>
                <a:off x="4743360" y="4903134"/>
                <a:ext cx="735854" cy="720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E5E0583-F353-4514-8908-C0F7C522C4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39" t="6390" r="14838" b="9669"/>
              <a:stretch/>
            </p:blipFill>
            <p:spPr>
              <a:xfrm>
                <a:off x="9156029" y="4903596"/>
                <a:ext cx="739784" cy="72000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BDD80E9-31E9-4368-91A5-C54F38370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40" t="6391" r="16015" b="9668"/>
              <a:stretch/>
            </p:blipFill>
            <p:spPr>
              <a:xfrm>
                <a:off x="5439720" y="4903136"/>
                <a:ext cx="726219" cy="7200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696B431-2BFC-4C6B-9D24-7A224ED46D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59" t="5990" r="15413" b="10070"/>
              <a:stretch/>
            </p:blipFill>
            <p:spPr>
              <a:xfrm>
                <a:off x="9867084" y="4903594"/>
                <a:ext cx="775229" cy="7200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37E5DA-83D3-4E64-BAFB-45CD2E41A4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8" t="4881" r="9700" b="11619"/>
              <a:stretch/>
            </p:blipFill>
            <p:spPr>
              <a:xfrm>
                <a:off x="2620881" y="4867499"/>
                <a:ext cx="736240" cy="7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38FF4DB-82A2-4460-8D7B-A76980E5F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7" t="6847" r="16502" b="9212"/>
              <a:stretch/>
            </p:blipFill>
            <p:spPr>
              <a:xfrm>
                <a:off x="7069641" y="489308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1959421-32A5-43A2-9C25-C487E01C1D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7" t="6847" r="16502" b="9212"/>
              <a:stretch/>
            </p:blipFill>
            <p:spPr>
              <a:xfrm>
                <a:off x="3337769" y="4893088"/>
                <a:ext cx="714639" cy="72000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9BAF91F-B725-43C6-BFD5-6A282C699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7" t="6847" r="17094" b="9212"/>
              <a:stretch/>
            </p:blipFill>
            <p:spPr>
              <a:xfrm>
                <a:off x="7776838" y="489308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9C9BD14-FA03-43CA-B345-AD6BA61E25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47" t="6453" r="17094" b="9606"/>
              <a:stretch/>
            </p:blipFill>
            <p:spPr>
              <a:xfrm>
                <a:off x="4035762" y="4874908"/>
                <a:ext cx="696379" cy="72000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CBE8BD6-C351-4D46-A2E1-E7315633F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0" t="6059" r="15911" b="8817"/>
              <a:stretch/>
            </p:blipFill>
            <p:spPr>
              <a:xfrm>
                <a:off x="8473986" y="4893088"/>
                <a:ext cx="709382" cy="72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8708823-4109-45E0-AB7E-335450C73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311361" y="4970745"/>
                    <a:ext cx="643755" cy="6141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96537A8-E753-4E51-9EF5-5D1664F8E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361" y="4970745"/>
                    <a:ext cx="643755" cy="6141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3187D460-B84F-47C8-A779-5267FDB1C8C6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11216338" y="4071640"/>
              <a:ext cx="595206" cy="1168889"/>
            </a:xfrm>
            <a:prstGeom prst="curvedConnector4">
              <a:avLst>
                <a:gd name="adj1" fmla="val -38407"/>
                <a:gd name="adj2" fmla="val 60564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FADFA26-2E8D-4B42-AAFC-3C5EDA1E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085" y="4633656"/>
              <a:ext cx="1826111" cy="136958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BD1F5C7-5269-4D37-B550-2A89C0428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0" t="2142" r="26730" b="4279"/>
            <a:stretch/>
          </p:blipFill>
          <p:spPr>
            <a:xfrm>
              <a:off x="9676735" y="4434162"/>
              <a:ext cx="1539603" cy="1550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13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04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Recursive </a:t>
            </a:r>
            <a:r>
              <a:rPr lang="en-US" altLang="ko-KR" b="1" dirty="0">
                <a:solidFill>
                  <a:schemeClr val="accent2"/>
                </a:solidFill>
              </a:rPr>
              <a:t>clustering result</a:t>
            </a:r>
          </a:p>
          <a:p>
            <a:pPr lvl="1"/>
            <a:r>
              <a:rPr lang="en-US" altLang="ko-KR" dirty="0"/>
              <a:t>cluster2-1 and cluster2-2</a:t>
            </a:r>
            <a:r>
              <a:rPr lang="ko-KR" altLang="en-US" dirty="0"/>
              <a:t>제외하고</a:t>
            </a:r>
            <a:r>
              <a:rPr lang="en-US" altLang="ko-KR" dirty="0"/>
              <a:t> </a:t>
            </a:r>
            <a:r>
              <a:rPr lang="ko-KR" altLang="en-US" dirty="0"/>
              <a:t>각각의 </a:t>
            </a:r>
            <a:r>
              <a:rPr lang="en-US" altLang="ko-KR" dirty="0"/>
              <a:t>cluster</a:t>
            </a:r>
            <a:r>
              <a:rPr lang="ko-KR" altLang="en-US" dirty="0"/>
              <a:t>별 유의미한 차이를 보임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3852F-9F1D-43DD-A6FE-6A57C8B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742"/>
              </p:ext>
            </p:extLst>
          </p:nvPr>
        </p:nvGraphicFramePr>
        <p:xfrm>
          <a:off x="606077" y="3444524"/>
          <a:ext cx="6555422" cy="323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25">
                  <a:extLst>
                    <a:ext uri="{9D8B030D-6E8A-4147-A177-3AD203B41FA5}">
                      <a16:colId xmlns:a16="http://schemas.microsoft.com/office/drawing/2014/main" val="1284479281"/>
                    </a:ext>
                  </a:extLst>
                </a:gridCol>
                <a:gridCol w="1244825">
                  <a:extLst>
                    <a:ext uri="{9D8B030D-6E8A-4147-A177-3AD203B41FA5}">
                      <a16:colId xmlns:a16="http://schemas.microsoft.com/office/drawing/2014/main" val="246908680"/>
                    </a:ext>
                  </a:extLst>
                </a:gridCol>
                <a:gridCol w="1244825">
                  <a:extLst>
                    <a:ext uri="{9D8B030D-6E8A-4147-A177-3AD203B41FA5}">
                      <a16:colId xmlns:a16="http://schemas.microsoft.com/office/drawing/2014/main" val="1719050968"/>
                    </a:ext>
                  </a:extLst>
                </a:gridCol>
                <a:gridCol w="1244825">
                  <a:extLst>
                    <a:ext uri="{9D8B030D-6E8A-4147-A177-3AD203B41FA5}">
                      <a16:colId xmlns:a16="http://schemas.microsoft.com/office/drawing/2014/main" val="1840867862"/>
                    </a:ext>
                  </a:extLst>
                </a:gridCol>
                <a:gridCol w="1576122">
                  <a:extLst>
                    <a:ext uri="{9D8B030D-6E8A-4147-A177-3AD203B41FA5}">
                      <a16:colId xmlns:a16="http://schemas.microsoft.com/office/drawing/2014/main" val="3472365614"/>
                    </a:ext>
                  </a:extLst>
                </a:gridCol>
              </a:tblGrid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(Grade2)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 (Grade3)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GBM (Grade4)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IDH 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/mutation)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343394"/>
                  </a:ext>
                </a:extLst>
              </a:tr>
              <a:tr h="30050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Cluster1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(25%)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(31%)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(44%)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 : 49 (68% : 32%)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7117"/>
                  </a:ext>
                </a:extLst>
              </a:tr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Cluster2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(1%)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(8%)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 (91%)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 : 20 (89% : 11%)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196032"/>
                  </a:ext>
                </a:extLst>
              </a:tr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Cluster1-1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(33%)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8(wt)/8(mut)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 (44%)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13/17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(22%)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10/7 (1.4)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 : 33 (48% : 52%)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21430"/>
                  </a:ext>
                </a:extLst>
              </a:tr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Cluster1-2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(16%)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(17%)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 (67%)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40/13 (3.1)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: 16 (75% : 25%)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351399"/>
                  </a:ext>
                </a:extLst>
              </a:tr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Cluster2-1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1(1%)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(8%)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 (91%)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88/13 (6.8)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 : 14 (87% : 13%)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37846"/>
                  </a:ext>
                </a:extLst>
              </a:tr>
              <a:tr h="48832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Cluster2-2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0/0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(6%)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 (92%)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49/6 (8.2)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: 6 (89% : 11%)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1149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FDA5759-327B-4308-B065-B594A87F5008}"/>
              </a:ext>
            </a:extLst>
          </p:cNvPr>
          <p:cNvGrpSpPr/>
          <p:nvPr/>
        </p:nvGrpSpPr>
        <p:grpSpPr>
          <a:xfrm>
            <a:off x="7804041" y="3343780"/>
            <a:ext cx="3622996" cy="1750081"/>
            <a:chOff x="362854" y="5405663"/>
            <a:chExt cx="7881257" cy="35972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35305D-8C93-4C1C-B55D-6DC9897AA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8" t="7097" r="11905" b="5828"/>
            <a:stretch/>
          </p:blipFill>
          <p:spPr>
            <a:xfrm>
              <a:off x="362854" y="5405663"/>
              <a:ext cx="4180115" cy="348342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3673F35-2160-4BC4-8A68-AB546C547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0" t="5231" r="25714" b="3189"/>
            <a:stretch/>
          </p:blipFill>
          <p:spPr>
            <a:xfrm>
              <a:off x="4542968" y="5405663"/>
              <a:ext cx="3701143" cy="35972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D672EA-8EEC-440E-AEB5-E714F5C3C33A}"/>
                </a:ext>
              </a:extLst>
            </p:cNvPr>
            <p:cNvSpPr txBox="1"/>
            <p:nvPr/>
          </p:nvSpPr>
          <p:spPr>
            <a:xfrm>
              <a:off x="404377" y="5612742"/>
              <a:ext cx="1756674" cy="94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Cluster 2-2</a:t>
              </a:r>
              <a:endParaRPr lang="ko-KR" altLang="en-US" sz="1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E9251A-1DDB-4440-B06A-96EC84750BD4}"/>
                </a:ext>
              </a:extLst>
            </p:cNvPr>
            <p:cNvSpPr txBox="1"/>
            <p:nvPr/>
          </p:nvSpPr>
          <p:spPr>
            <a:xfrm>
              <a:off x="2160777" y="7297340"/>
              <a:ext cx="1611080" cy="94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Cluster 2-1</a:t>
              </a:r>
              <a:endParaRPr lang="ko-KR" altLang="en-US" sz="12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DE6847-B173-4288-81CD-0958BA91E303}"/>
              </a:ext>
            </a:extLst>
          </p:cNvPr>
          <p:cNvGrpSpPr/>
          <p:nvPr/>
        </p:nvGrpSpPr>
        <p:grpSpPr>
          <a:xfrm>
            <a:off x="7804041" y="1593699"/>
            <a:ext cx="3622996" cy="1750081"/>
            <a:chOff x="362854" y="1878503"/>
            <a:chExt cx="7881257" cy="35972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5EDAACD-2EBA-44E2-BF49-47E7A7CB9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8" t="7097" r="11905" b="5828"/>
            <a:stretch/>
          </p:blipFill>
          <p:spPr>
            <a:xfrm>
              <a:off x="362854" y="1922235"/>
              <a:ext cx="4180114" cy="348342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6837013-4756-49B5-8B54-6A55AB3F0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0" t="5231" r="25714" b="3189"/>
            <a:stretch/>
          </p:blipFill>
          <p:spPr>
            <a:xfrm>
              <a:off x="4542967" y="1878503"/>
              <a:ext cx="3701144" cy="359728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EDE3-9938-43F9-BBA5-795C304F708C}"/>
                </a:ext>
              </a:extLst>
            </p:cNvPr>
            <p:cNvSpPr txBox="1"/>
            <p:nvPr/>
          </p:nvSpPr>
          <p:spPr>
            <a:xfrm>
              <a:off x="721129" y="2359785"/>
              <a:ext cx="1500216" cy="94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Cluster 1-2</a:t>
              </a:r>
              <a:endParaRPr lang="ko-KR" altLang="en-US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EAEC5C-FA04-4008-84F3-2B08F906B92D}"/>
                </a:ext>
              </a:extLst>
            </p:cNvPr>
            <p:cNvSpPr txBox="1"/>
            <p:nvPr/>
          </p:nvSpPr>
          <p:spPr>
            <a:xfrm>
              <a:off x="2160777" y="4039664"/>
              <a:ext cx="1963671" cy="107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Cluster 1-1</a:t>
              </a:r>
              <a:endParaRPr lang="ko-KR" altLang="en-US" sz="1400" b="1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C398763-147A-464B-9F0D-34D84627FD6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t="5231" r="25714" b="3189"/>
          <a:stretch/>
        </p:blipFill>
        <p:spPr>
          <a:xfrm>
            <a:off x="8779383" y="5059746"/>
            <a:ext cx="1893772" cy="17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</a:t>
            </a:r>
            <a:r>
              <a:rPr lang="ko-KR" altLang="en-US" dirty="0"/>
              <a:t>예후</a:t>
            </a:r>
            <a:r>
              <a:rPr lang="en-US" altLang="ko-KR" dirty="0"/>
              <a:t>/</a:t>
            </a:r>
            <a:r>
              <a:rPr lang="ko-KR" altLang="en-US" dirty="0"/>
              <a:t>예측 모델 구축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72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Cox regression</a:t>
            </a:r>
          </a:p>
          <a:p>
            <a:pPr lvl="1"/>
            <a:r>
              <a:rPr lang="en-US" altLang="ko-KR" dirty="0"/>
              <a:t>survival</a:t>
            </a:r>
            <a:r>
              <a:rPr lang="ko-KR" altLang="en-US" dirty="0"/>
              <a:t>에 대한 </a:t>
            </a:r>
            <a:r>
              <a:rPr lang="en-US" altLang="ko-KR" dirty="0"/>
              <a:t>IDH mutation, tumor grade, imaging feature cluster</a:t>
            </a:r>
            <a:r>
              <a:rPr lang="ko-KR" altLang="en-US" dirty="0"/>
              <a:t> 변수 영향 분석</a:t>
            </a:r>
            <a:endParaRPr lang="en-US" altLang="ko-KR" dirty="0"/>
          </a:p>
          <a:p>
            <a:pPr lvl="2"/>
            <a:r>
              <a:rPr lang="ko-KR" altLang="en-US" dirty="0"/>
              <a:t>유의미한 변수</a:t>
            </a:r>
            <a:r>
              <a:rPr lang="en-US" altLang="ko-KR" dirty="0"/>
              <a:t>: tumor grade (p = 0.0234), imaging feature cluster(p = 0.0003)</a:t>
            </a:r>
          </a:p>
          <a:p>
            <a:pPr lvl="2"/>
            <a:r>
              <a:rPr lang="ko-KR" altLang="en-US" dirty="0"/>
              <a:t>다른 변수들의 값이 일정할 때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Tumor grade: </a:t>
            </a:r>
            <a:r>
              <a:rPr lang="ko-KR" altLang="en-US" dirty="0"/>
              <a:t>단계에 따라 </a:t>
            </a:r>
            <a:r>
              <a:rPr lang="en-US" altLang="ko-KR" dirty="0"/>
              <a:t>25.8% Hazard ratio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3"/>
            <a:r>
              <a:rPr lang="en-US" altLang="ko-KR" dirty="0"/>
              <a:t>Imaging feature cluster: </a:t>
            </a:r>
            <a:r>
              <a:rPr lang="ko-KR" altLang="en-US" dirty="0"/>
              <a:t>단계에 따라  </a:t>
            </a:r>
            <a:r>
              <a:rPr lang="en-US" altLang="ko-KR" dirty="0"/>
              <a:t>24.2% Hazard ratio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Conclusion</a:t>
            </a:r>
          </a:p>
          <a:p>
            <a:pPr lvl="1"/>
            <a:r>
              <a:rPr lang="en-US" altLang="ko-KR" dirty="0"/>
              <a:t>Imaging feature</a:t>
            </a:r>
            <a:r>
              <a:rPr lang="ko-KR" altLang="en-US" dirty="0"/>
              <a:t>로 유의미한 </a:t>
            </a:r>
            <a:r>
              <a:rPr lang="en-US" altLang="ko-KR" dirty="0"/>
              <a:t>subject clustering </a:t>
            </a:r>
            <a:r>
              <a:rPr lang="ko-KR" altLang="en-US" dirty="0"/>
              <a:t>수행을 진행할 수 있었음</a:t>
            </a:r>
            <a:endParaRPr lang="en-US" altLang="ko-KR" dirty="0"/>
          </a:p>
          <a:p>
            <a:pPr lvl="1"/>
            <a:r>
              <a:rPr lang="en-US" altLang="ko-KR" dirty="0"/>
              <a:t>Imaging feature </a:t>
            </a:r>
            <a:r>
              <a:rPr lang="ko-KR" altLang="en-US" dirty="0"/>
              <a:t>가 새로운 </a:t>
            </a:r>
            <a:r>
              <a:rPr lang="en-US" altLang="ko-KR" dirty="0"/>
              <a:t>bio-marker</a:t>
            </a:r>
            <a:r>
              <a:rPr lang="ko-KR" altLang="en-US" dirty="0"/>
              <a:t>처럼 사용되어 환자의 예후예측 인자로 사용 될 수 있음을 보임으로서 </a:t>
            </a:r>
            <a:r>
              <a:rPr lang="en-US" altLang="ko-KR" dirty="0"/>
              <a:t>MR image</a:t>
            </a:r>
            <a:r>
              <a:rPr lang="ko-KR" altLang="en-US" dirty="0"/>
              <a:t>의 다양한 활용이 기대됨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8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11357</TotalTime>
  <Words>716</Words>
  <Application>Microsoft Office PowerPoint</Application>
  <PresentationFormat>와이드스크린</PresentationFormat>
  <Paragraphs>200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바탕</vt:lpstr>
      <vt:lpstr>한양중고딕</vt:lpstr>
      <vt:lpstr>Arial</vt:lpstr>
      <vt:lpstr>Calibri</vt:lpstr>
      <vt:lpstr>Cambria Math</vt:lpstr>
      <vt:lpstr>Times New Roman</vt:lpstr>
      <vt:lpstr>Office 테마</vt:lpstr>
      <vt:lpstr>뇌종양 치료 및 예후예측을 위한  인공지능기반 영상분석 기술개발</vt:lpstr>
      <vt:lpstr>Research Purpose </vt:lpstr>
      <vt:lpstr>Glioma 예후/예측 모델 구축</vt:lpstr>
      <vt:lpstr>Glioma 예후/예측 모델 구축</vt:lpstr>
      <vt:lpstr>Glioma 예후/예측 모델 구축</vt:lpstr>
      <vt:lpstr>Glioma 예후/예측 모델 구축</vt:lpstr>
      <vt:lpstr>Glioma 예후/예측 모델 구축</vt:lpstr>
      <vt:lpstr>Glioma 예후/예측 모델 구축</vt:lpstr>
      <vt:lpstr>Glioma 예후/예측 모델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BII workshop</dc:title>
  <dc:creator>Jeonghun Kim</dc:creator>
  <cp:lastModifiedBy>Doohwan Son</cp:lastModifiedBy>
  <cp:revision>372</cp:revision>
  <dcterms:created xsi:type="dcterms:W3CDTF">2018-12-05T06:07:16Z</dcterms:created>
  <dcterms:modified xsi:type="dcterms:W3CDTF">2019-09-20T12:43:37Z</dcterms:modified>
</cp:coreProperties>
</file>